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14"/>
  </p:notesMasterIdLst>
  <p:sldIdLst>
    <p:sldId id="12484" r:id="rId4"/>
    <p:sldId id="12857" r:id="rId5"/>
    <p:sldId id="12322" r:id="rId6"/>
    <p:sldId id="12807" r:id="rId7"/>
    <p:sldId id="12878" r:id="rId8"/>
    <p:sldId id="12885" r:id="rId9"/>
    <p:sldId id="12880" r:id="rId10"/>
    <p:sldId id="12654" r:id="rId11"/>
    <p:sldId id="12702" r:id="rId12"/>
    <p:sldId id="94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69D12CE-2889-41D9-A270-8DB6F2176020}">
          <p14:sldIdLst>
            <p14:sldId id="12484"/>
          </p14:sldIdLst>
        </p14:section>
        <p14:section name="Vad och varför?" id="{3A0A9322-902D-4F50-9C86-246963F0DD78}">
          <p14:sldIdLst>
            <p14:sldId id="12857"/>
            <p14:sldId id="12322"/>
            <p14:sldId id="12807"/>
            <p14:sldId id="12878"/>
          </p14:sldIdLst>
        </p14:section>
        <p14:section name="Självledarskapets betydelse" id="{38E2C8B6-F4E9-4C82-B5B4-AAC3FD1E9A6F}">
          <p14:sldIdLst>
            <p14:sldId id="12885"/>
            <p14:sldId id="12880"/>
          </p14:sldIdLst>
        </p14:section>
        <p14:section name="Reflektion" id="{8972F45F-7FE2-4E39-91AF-B21AEB31F76C}">
          <p14:sldIdLst>
            <p14:sldId id="12654"/>
          </p14:sldIdLst>
        </p14:section>
        <p14:section name="Tips" id="{5B78637A-8AAE-4738-B52C-74CF49BBC704}">
          <p14:sldIdLst>
            <p14:sldId id="12702"/>
            <p14:sldId id="9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7255F-8E29-40E1-A10E-8D3013EF8F17}" v="19" dt="2026-05-08T09:48:1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-Lina Nordlund" userId="7e96768a-9080-4672-be98-afb4b17f83c4" providerId="ADAL" clId="{B5367427-D5FF-4385-94E3-B060535E821B}"/>
    <pc:docChg chg="custSel delSld modSld delMainMaster addSection modSection">
      <pc:chgData name="Åsa-Lina Nordlund" userId="7e96768a-9080-4672-be98-afb4b17f83c4" providerId="ADAL" clId="{B5367427-D5FF-4385-94E3-B060535E821B}" dt="2026-05-08T10:02:18.520" v="795" actId="17846"/>
      <pc:docMkLst>
        <pc:docMk/>
      </pc:docMkLst>
      <pc:sldChg chg="del">
        <pc:chgData name="Åsa-Lina Nordlund" userId="7e96768a-9080-4672-be98-afb4b17f83c4" providerId="ADAL" clId="{B5367427-D5FF-4385-94E3-B060535E821B}" dt="2026-05-08T07:50:04.508" v="5" actId="47"/>
        <pc:sldMkLst>
          <pc:docMk/>
          <pc:sldMk cId="4000930233" sldId="256"/>
        </pc:sldMkLst>
      </pc:sldChg>
      <pc:sldChg chg="modSp mod modNotesTx">
        <pc:chgData name="Åsa-Lina Nordlund" userId="7e96768a-9080-4672-be98-afb4b17f83c4" providerId="ADAL" clId="{B5367427-D5FF-4385-94E3-B060535E821B}" dt="2026-05-08T09:48:11.580" v="785" actId="20577"/>
        <pc:sldMkLst>
          <pc:docMk/>
          <pc:sldMk cId="2278680579" sldId="944"/>
        </pc:sldMkLst>
        <pc:spChg chg="mod">
          <ac:chgData name="Åsa-Lina Nordlund" userId="7e96768a-9080-4672-be98-afb4b17f83c4" providerId="ADAL" clId="{B5367427-D5FF-4385-94E3-B060535E821B}" dt="2026-05-08T09:45:37.106" v="649" actId="255"/>
          <ac:spMkLst>
            <pc:docMk/>
            <pc:sldMk cId="2278680579" sldId="944"/>
            <ac:spMk id="4" creationId="{D932C5CA-3353-5A83-6C27-E4E6D9C61944}"/>
          </ac:spMkLst>
        </pc:spChg>
      </pc:sldChg>
      <pc:sldChg chg="modSp mod modNotesTx">
        <pc:chgData name="Åsa-Lina Nordlund" userId="7e96768a-9080-4672-be98-afb4b17f83c4" providerId="ADAL" clId="{B5367427-D5FF-4385-94E3-B060535E821B}" dt="2026-05-08T07:54:38.908" v="454" actId="113"/>
        <pc:sldMkLst>
          <pc:docMk/>
          <pc:sldMk cId="4091236161" sldId="12322"/>
        </pc:sldMkLst>
        <pc:spChg chg="mod">
          <ac:chgData name="Åsa-Lina Nordlund" userId="7e96768a-9080-4672-be98-afb4b17f83c4" providerId="ADAL" clId="{B5367427-D5FF-4385-94E3-B060535E821B}" dt="2026-05-08T07:49:31.374" v="3" actId="1076"/>
          <ac:spMkLst>
            <pc:docMk/>
            <pc:sldMk cId="4091236161" sldId="12322"/>
            <ac:spMk id="15" creationId="{95A11E9C-32F2-ED9C-CFF8-37F957A4997F}"/>
          </ac:spMkLst>
        </pc:spChg>
      </pc:sldChg>
      <pc:sldChg chg="modSp mod modNotesTx">
        <pc:chgData name="Åsa-Lina Nordlund" userId="7e96768a-9080-4672-be98-afb4b17f83c4" providerId="ADAL" clId="{B5367427-D5FF-4385-94E3-B060535E821B}" dt="2026-05-08T07:51:51.810" v="181" actId="20577"/>
        <pc:sldMkLst>
          <pc:docMk/>
          <pc:sldMk cId="1152627747" sldId="12484"/>
        </pc:sldMkLst>
        <pc:spChg chg="mod">
          <ac:chgData name="Åsa-Lina Nordlund" userId="7e96768a-9080-4672-be98-afb4b17f83c4" providerId="ADAL" clId="{B5367427-D5FF-4385-94E3-B060535E821B}" dt="2026-05-08T07:50:08.596" v="6" actId="20577"/>
          <ac:spMkLst>
            <pc:docMk/>
            <pc:sldMk cId="1152627747" sldId="12484"/>
            <ac:spMk id="3" creationId="{1EF55264-D660-5DCD-DD37-6E92038CE140}"/>
          </ac:spMkLst>
        </pc:spChg>
      </pc:sldChg>
      <pc:sldChg chg="modSp mod">
        <pc:chgData name="Åsa-Lina Nordlund" userId="7e96768a-9080-4672-be98-afb4b17f83c4" providerId="ADAL" clId="{B5367427-D5FF-4385-94E3-B060535E821B}" dt="2026-05-08T07:58:01.647" v="606" actId="1076"/>
        <pc:sldMkLst>
          <pc:docMk/>
          <pc:sldMk cId="4035598901" sldId="12654"/>
        </pc:sldMkLst>
        <pc:graphicFrameChg chg="mod">
          <ac:chgData name="Åsa-Lina Nordlund" userId="7e96768a-9080-4672-be98-afb4b17f83c4" providerId="ADAL" clId="{B5367427-D5FF-4385-94E3-B060535E821B}" dt="2026-05-08T07:58:01.647" v="606" actId="1076"/>
          <ac:graphicFrameMkLst>
            <pc:docMk/>
            <pc:sldMk cId="4035598901" sldId="12654"/>
            <ac:graphicFrameMk id="8" creationId="{E15379E8-4781-5E3E-B739-B8EB217E7747}"/>
          </ac:graphicFrameMkLst>
        </pc:graphicFrameChg>
      </pc:sldChg>
      <pc:sldChg chg="modNotesTx">
        <pc:chgData name="Åsa-Lina Nordlund" userId="7e96768a-9080-4672-be98-afb4b17f83c4" providerId="ADAL" clId="{B5367427-D5FF-4385-94E3-B060535E821B}" dt="2026-05-08T07:55:17.826" v="552" actId="20577"/>
        <pc:sldMkLst>
          <pc:docMk/>
          <pc:sldMk cId="3912559326" sldId="12807"/>
        </pc:sldMkLst>
      </pc:sldChg>
      <pc:sldChg chg="modSp mod modNotes modNotesTx">
        <pc:chgData name="Åsa-Lina Nordlund" userId="7e96768a-9080-4672-be98-afb4b17f83c4" providerId="ADAL" clId="{B5367427-D5FF-4385-94E3-B060535E821B}" dt="2026-05-08T07:53:37.419" v="451" actId="27636"/>
        <pc:sldMkLst>
          <pc:docMk/>
          <pc:sldMk cId="2466276269" sldId="12857"/>
        </pc:sldMkLst>
        <pc:spChg chg="mod">
          <ac:chgData name="Åsa-Lina Nordlund" userId="7e96768a-9080-4672-be98-afb4b17f83c4" providerId="ADAL" clId="{B5367427-D5FF-4385-94E3-B060535E821B}" dt="2026-05-08T07:49:21.810" v="0" actId="113"/>
          <ac:spMkLst>
            <pc:docMk/>
            <pc:sldMk cId="2466276269" sldId="12857"/>
            <ac:spMk id="18" creationId="{5902E7F7-5850-E001-B1E9-9DEBEDC9749B}"/>
          </ac:spMkLst>
        </pc:spChg>
      </pc:sldChg>
      <pc:sldChg chg="modSp mod modNotesTx">
        <pc:chgData name="Åsa-Lina Nordlund" userId="7e96768a-9080-4672-be98-afb4b17f83c4" providerId="ADAL" clId="{B5367427-D5FF-4385-94E3-B060535E821B}" dt="2026-05-08T07:56:13.679" v="586" actId="20577"/>
        <pc:sldMkLst>
          <pc:docMk/>
          <pc:sldMk cId="114998402" sldId="12878"/>
        </pc:sldMkLst>
        <pc:spChg chg="mod">
          <ac:chgData name="Åsa-Lina Nordlund" userId="7e96768a-9080-4672-be98-afb4b17f83c4" providerId="ADAL" clId="{B5367427-D5FF-4385-94E3-B060535E821B}" dt="2026-05-08T07:56:13.679" v="586" actId="20577"/>
          <ac:spMkLst>
            <pc:docMk/>
            <pc:sldMk cId="114998402" sldId="12878"/>
            <ac:spMk id="8" creationId="{983C9CB6-1173-BEE8-AF5F-DA9DCB93C1A5}"/>
          </ac:spMkLst>
        </pc:spChg>
        <pc:picChg chg="mod">
          <ac:chgData name="Åsa-Lina Nordlund" userId="7e96768a-9080-4672-be98-afb4b17f83c4" providerId="ADAL" clId="{B5367427-D5FF-4385-94E3-B060535E821B}" dt="2026-05-08T07:56:10.926" v="585" actId="1076"/>
          <ac:picMkLst>
            <pc:docMk/>
            <pc:sldMk cId="114998402" sldId="12878"/>
            <ac:picMk id="7" creationId="{8F4EB8F8-EE25-DA35-5EAA-2F73BCE79DBA}"/>
          </ac:picMkLst>
        </pc:picChg>
      </pc:sldChg>
      <pc:sldChg chg="modSp mod modAnim">
        <pc:chgData name="Åsa-Lina Nordlund" userId="7e96768a-9080-4672-be98-afb4b17f83c4" providerId="ADAL" clId="{B5367427-D5FF-4385-94E3-B060535E821B}" dt="2026-05-08T07:57:08.179" v="603"/>
        <pc:sldMkLst>
          <pc:docMk/>
          <pc:sldMk cId="3400451469" sldId="12885"/>
        </pc:sldMkLst>
        <pc:spChg chg="mod">
          <ac:chgData name="Åsa-Lina Nordlund" userId="7e96768a-9080-4672-be98-afb4b17f83c4" providerId="ADAL" clId="{B5367427-D5FF-4385-94E3-B060535E821B}" dt="2026-05-08T07:57:01.783" v="602" actId="1076"/>
          <ac:spMkLst>
            <pc:docMk/>
            <pc:sldMk cId="3400451469" sldId="12885"/>
            <ac:spMk id="12" creationId="{13224E11-A6D2-9408-AEF0-CB115C81EF4C}"/>
          </ac:spMkLst>
        </pc:spChg>
        <pc:picChg chg="mod">
          <ac:chgData name="Åsa-Lina Nordlund" userId="7e96768a-9080-4672-be98-afb4b17f83c4" providerId="ADAL" clId="{B5367427-D5FF-4385-94E3-B060535E821B}" dt="2026-05-08T07:56:27.432" v="587" actId="1076"/>
          <ac:picMkLst>
            <pc:docMk/>
            <pc:sldMk cId="3400451469" sldId="12885"/>
            <ac:picMk id="3" creationId="{ABBB4DAB-67AD-383D-F5C8-C4ADB0D5D0EC}"/>
          </ac:picMkLst>
        </pc:picChg>
      </pc:sldChg>
      <pc:sldMasterChg chg="del delSldLayout">
        <pc:chgData name="Åsa-Lina Nordlund" userId="7e96768a-9080-4672-be98-afb4b17f83c4" providerId="ADAL" clId="{B5367427-D5FF-4385-94E3-B060535E821B}" dt="2026-05-08T07:50:04.508" v="5" actId="47"/>
        <pc:sldMasterMkLst>
          <pc:docMk/>
          <pc:sldMasterMk cId="4155224453" sldId="2147483648"/>
        </pc:sldMasterMkLst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3462552916" sldId="2147483649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739532726" sldId="2147483650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591413476" sldId="2147483651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407566668" sldId="2147483652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3259548570" sldId="2147483653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609919074" sldId="2147483654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1576171339" sldId="2147483655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384906922" sldId="2147483656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265817498" sldId="2147483657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1775756805" sldId="2147483658"/>
          </pc:sldLayoutMkLst>
        </pc:sldLayoutChg>
        <pc:sldLayoutChg chg="del">
          <pc:chgData name="Åsa-Lina Nordlund" userId="7e96768a-9080-4672-be98-afb4b17f83c4" providerId="ADAL" clId="{B5367427-D5FF-4385-94E3-B060535E821B}" dt="2026-05-08T07:50:04.508" v="5" actId="47"/>
          <pc:sldLayoutMkLst>
            <pc:docMk/>
            <pc:sldMasterMk cId="4155224453" sldId="2147483648"/>
            <pc:sldLayoutMk cId="3925241588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80D93-D019-4A2C-95CA-F5C6964CAB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781083D-74C6-4091-930B-8A27173209FA}">
      <dgm:prSet phldrT="[Text]" custT="1"/>
      <dgm:spPr>
        <a:solidFill>
          <a:schemeClr val="accent6"/>
        </a:solidFill>
      </dgm:spPr>
      <dgm:t>
        <a:bodyPr/>
        <a:lstStyle/>
        <a:p>
          <a:pPr algn="l" rtl="0"/>
          <a:r>
            <a:rPr lang="en-US" sz="2800" b="1" dirty="0">
              <a:solidFill>
                <a:schemeClr val="bg1"/>
              </a:solidFill>
              <a:latin typeface="Arial"/>
              <a:cs typeface="Arial"/>
            </a:rPr>
            <a:t>Lean-</a:t>
          </a:r>
          <a:r>
            <a:rPr lang="en-US" sz="2800" b="1" dirty="0" err="1">
              <a:solidFill>
                <a:schemeClr val="bg1"/>
              </a:solidFill>
              <a:latin typeface="Arial"/>
              <a:cs typeface="Arial"/>
            </a:rPr>
            <a:t>drivet</a:t>
          </a:r>
          <a:r>
            <a:rPr lang="en-US" sz="2800" b="1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Arial"/>
              <a:cs typeface="Arial"/>
            </a:rPr>
            <a:t>ledarskap</a:t>
          </a:r>
          <a:r>
            <a:rPr lang="en-US" sz="2800" b="1" dirty="0">
              <a:solidFill>
                <a:schemeClr val="bg1"/>
              </a:solidFill>
              <a:latin typeface="Arial"/>
              <a:cs typeface="Arial"/>
            </a:rPr>
            <a:t> </a:t>
          </a:r>
          <a:r>
            <a:rPr lang="en-US" sz="2800" b="1" dirty="0" err="1">
              <a:solidFill>
                <a:schemeClr val="bg1"/>
              </a:solidFill>
              <a:latin typeface="Arial"/>
              <a:cs typeface="Arial"/>
            </a:rPr>
            <a:t>betyder</a:t>
          </a:r>
          <a:r>
            <a:rPr lang="en-US" sz="2800" b="1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Arial"/>
              <a:cs typeface="Arial"/>
            </a:rPr>
            <a:t>att</a:t>
          </a:r>
          <a:r>
            <a:rPr lang="en-US" sz="2800" b="1" dirty="0">
              <a:solidFill>
                <a:schemeClr val="bg1"/>
              </a:solidFill>
              <a:latin typeface="Arial"/>
              <a:cs typeface="Arial"/>
            </a:rPr>
            <a:t>…. </a:t>
          </a:r>
          <a:endParaRPr lang="sv-SE" sz="28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E9939F7B-414C-43C3-A2D6-D1391A9873F7}" type="parTrans" cxnId="{BFB84ED6-2FAE-403C-9FA0-4B71E3AB81CF}">
      <dgm:prSet/>
      <dgm:spPr/>
      <dgm:t>
        <a:bodyPr/>
        <a:lstStyle/>
        <a:p>
          <a:endParaRPr lang="sv-SE"/>
        </a:p>
      </dgm:t>
    </dgm:pt>
    <dgm:pt modelId="{AEF0330E-97B2-4545-AF2F-103BF4B6D339}" type="sibTrans" cxnId="{BFB84ED6-2FAE-403C-9FA0-4B71E3AB81C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sv-SE"/>
        </a:p>
      </dgm:t>
    </dgm:pt>
    <dgm:pt modelId="{2A286F6F-3304-4629-A438-8BAA7766E809}">
      <dgm:prSet phldrT="[Text]" custT="1"/>
      <dgm:spPr>
        <a:solidFill>
          <a:schemeClr val="accent6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sv-SE" sz="1600" b="1" dirty="0">
              <a:solidFill>
                <a:schemeClr val="bg1"/>
              </a:solidFill>
              <a:latin typeface="Arial"/>
              <a:ea typeface="Calibri"/>
              <a:cs typeface="Calibri"/>
            </a:rPr>
            <a:t>Genom att följa </a:t>
          </a:r>
          <a:r>
            <a:rPr lang="sv-SE" sz="1600" b="1" dirty="0" err="1">
              <a:solidFill>
                <a:schemeClr val="bg1"/>
              </a:solidFill>
              <a:latin typeface="Arial"/>
              <a:ea typeface="Calibri"/>
              <a:cs typeface="Calibri"/>
            </a:rPr>
            <a:t>Lean</a:t>
          </a:r>
          <a:r>
            <a:rPr lang="sv-SE" sz="1600" b="1" dirty="0">
              <a:solidFill>
                <a:schemeClr val="bg1"/>
              </a:solidFill>
              <a:latin typeface="Arial"/>
              <a:ea typeface="Calibri"/>
              <a:cs typeface="Calibri"/>
            </a:rPr>
            <a:t>-principerna…</a:t>
          </a:r>
        </a:p>
        <a:p>
          <a:pPr algn="ctr" rtl="0">
            <a:lnSpc>
              <a:spcPct val="100000"/>
            </a:lnSpc>
          </a:pPr>
          <a:r>
            <a:rPr lang="sv-SE" sz="1600" b="0" i="1" dirty="0">
              <a:solidFill>
                <a:schemeClr val="bg1"/>
              </a:solidFill>
              <a:latin typeface="Arial"/>
              <a:ea typeface="Calibri"/>
              <a:cs typeface="Calibri"/>
            </a:rPr>
            <a:t>Odla ledare och medarbetare som följer och lever enligt företagets/organisationens filosofi…..</a:t>
          </a:r>
          <a:endParaRPr lang="en-US" sz="1600" b="0" i="1" dirty="0">
            <a:solidFill>
              <a:schemeClr val="bg1"/>
            </a:solidFill>
            <a:latin typeface="Arial"/>
            <a:ea typeface="Calibri"/>
            <a:cs typeface="Calibri"/>
          </a:endParaRPr>
        </a:p>
      </dgm:t>
    </dgm:pt>
    <dgm:pt modelId="{3257FA1B-8CEE-4E7A-A276-5902AB1E93FB}" type="parTrans" cxnId="{F50EFB6B-26EA-4400-A0B7-8BDFFCC15D5A}">
      <dgm:prSet/>
      <dgm:spPr/>
      <dgm:t>
        <a:bodyPr/>
        <a:lstStyle/>
        <a:p>
          <a:endParaRPr lang="sv-SE"/>
        </a:p>
      </dgm:t>
    </dgm:pt>
    <dgm:pt modelId="{ACC61119-FFBA-4BB6-B73A-5A21944FEB99}" type="sibTrans" cxnId="{F50EFB6B-26EA-4400-A0B7-8BDFFCC15D5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sv-SE"/>
        </a:p>
      </dgm:t>
    </dgm:pt>
    <dgm:pt modelId="{6AF123B2-813C-4C28-92CD-F667BA30C257}">
      <dgm:prSet phldrT="[Text]" custT="1"/>
      <dgm:spPr>
        <a:solidFill>
          <a:schemeClr val="accent6"/>
        </a:solidFill>
      </dgm:spPr>
      <dgm:t>
        <a:bodyPr/>
        <a:lstStyle/>
        <a:p>
          <a:pPr algn="ctr" rtl="0"/>
          <a:r>
            <a:rPr lang="sv-SE" sz="2400" b="1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1600" b="1" dirty="0">
              <a:solidFill>
                <a:schemeClr val="bg1"/>
              </a:solidFill>
              <a:latin typeface="Arial"/>
              <a:cs typeface="Arial"/>
            </a:rPr>
            <a:t>så skapar vi en värderingsstyrd kultur bland ledare och medarbetare... </a:t>
          </a:r>
        </a:p>
        <a:p>
          <a:pPr algn="ctr" rtl="0"/>
          <a:r>
            <a:rPr lang="sv-SE" sz="1600" b="1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1600" b="0" i="1" dirty="0">
              <a:solidFill>
                <a:schemeClr val="bg1"/>
              </a:solidFill>
              <a:latin typeface="Arial"/>
              <a:cs typeface="Arial"/>
            </a:rPr>
            <a:t>så att medarbetarna bli initiativtagare, proaktiva och ständigt söker förbättra sina arbetsprocesser
</a:t>
          </a:r>
          <a:r>
            <a:rPr lang="sv-SE" sz="1600" b="1" i="1" dirty="0">
              <a:solidFill>
                <a:schemeClr val="bg1"/>
              </a:solidFill>
              <a:latin typeface="Arial"/>
              <a:cs typeface="Arial"/>
            </a:rPr>
            <a:t>Målet är att man ska förstå sin egen roll, fatta beslut som ligger i linje med LEAN-principerna, minska slöseri och optimera värdet</a:t>
          </a:r>
          <a:endParaRPr lang="en-US" sz="1600" b="1" i="1" dirty="0">
            <a:solidFill>
              <a:schemeClr val="bg1"/>
            </a:solidFill>
            <a:latin typeface="Arial"/>
            <a:cs typeface="Arial"/>
          </a:endParaRPr>
        </a:p>
      </dgm:t>
    </dgm:pt>
    <dgm:pt modelId="{FE4CC23A-CB75-44B4-9639-CE44886706B7}" type="parTrans" cxnId="{64CF3303-8E3B-44AF-BBBE-76F2C1C7878B}">
      <dgm:prSet/>
      <dgm:spPr/>
      <dgm:t>
        <a:bodyPr/>
        <a:lstStyle/>
        <a:p>
          <a:endParaRPr lang="sv-SE"/>
        </a:p>
      </dgm:t>
    </dgm:pt>
    <dgm:pt modelId="{E8DFBCC3-E2A5-4DC7-88D3-3E05F70D2523}" type="sibTrans" cxnId="{64CF3303-8E3B-44AF-BBBE-76F2C1C7878B}">
      <dgm:prSet/>
      <dgm:spPr/>
      <dgm:t>
        <a:bodyPr/>
        <a:lstStyle/>
        <a:p>
          <a:endParaRPr lang="sv-SE"/>
        </a:p>
      </dgm:t>
    </dgm:pt>
    <dgm:pt modelId="{8BD31538-39EC-4C13-96E4-B8550547F46C}" type="pres">
      <dgm:prSet presAssocID="{BC480D93-D019-4A2C-95CA-F5C6964CAB3E}" presName="outerComposite" presStyleCnt="0">
        <dgm:presLayoutVars>
          <dgm:chMax val="5"/>
          <dgm:dir/>
          <dgm:resizeHandles val="exact"/>
        </dgm:presLayoutVars>
      </dgm:prSet>
      <dgm:spPr/>
    </dgm:pt>
    <dgm:pt modelId="{8FB08B95-8DC5-4194-B0A1-962C89B5FA23}" type="pres">
      <dgm:prSet presAssocID="{BC480D93-D019-4A2C-95CA-F5C6964CAB3E}" presName="dummyMaxCanvas" presStyleCnt="0">
        <dgm:presLayoutVars/>
      </dgm:prSet>
      <dgm:spPr/>
    </dgm:pt>
    <dgm:pt modelId="{42F63B9A-FA40-47B1-B762-CEFCF744299B}" type="pres">
      <dgm:prSet presAssocID="{BC480D93-D019-4A2C-95CA-F5C6964CAB3E}" presName="ThreeNodes_1" presStyleLbl="node1" presStyleIdx="0" presStyleCnt="3" custLinFactY="-66040" custLinFactNeighborX="-1026" custLinFactNeighborY="-100000">
        <dgm:presLayoutVars>
          <dgm:bulletEnabled val="1"/>
        </dgm:presLayoutVars>
      </dgm:prSet>
      <dgm:spPr/>
    </dgm:pt>
    <dgm:pt modelId="{3B95D35C-93B2-4885-9978-CC814CFFE830}" type="pres">
      <dgm:prSet presAssocID="{BC480D93-D019-4A2C-95CA-F5C6964CAB3E}" presName="ThreeNodes_2" presStyleLbl="node1" presStyleIdx="1" presStyleCnt="3" custScaleX="99407" custLinFactNeighborX="-1228" custLinFactNeighborY="-11531">
        <dgm:presLayoutVars>
          <dgm:bulletEnabled val="1"/>
        </dgm:presLayoutVars>
      </dgm:prSet>
      <dgm:spPr/>
    </dgm:pt>
    <dgm:pt modelId="{CA73A93A-7C5D-4583-A248-8724D7005DA7}" type="pres">
      <dgm:prSet presAssocID="{BC480D93-D019-4A2C-95CA-F5C6964CAB3E}" presName="ThreeNodes_3" presStyleLbl="node1" presStyleIdx="2" presStyleCnt="3" custScaleX="117647" custScaleY="131840">
        <dgm:presLayoutVars>
          <dgm:bulletEnabled val="1"/>
        </dgm:presLayoutVars>
      </dgm:prSet>
      <dgm:spPr/>
    </dgm:pt>
    <dgm:pt modelId="{6D25DAFA-CA9E-414A-9001-5EFDA360804B}" type="pres">
      <dgm:prSet presAssocID="{BC480D93-D019-4A2C-95CA-F5C6964CAB3E}" presName="ThreeConn_1-2" presStyleLbl="fgAccFollowNode1" presStyleIdx="0" presStyleCnt="2" custLinFactNeighborX="45323" custLinFactNeighborY="-3110">
        <dgm:presLayoutVars>
          <dgm:bulletEnabled val="1"/>
        </dgm:presLayoutVars>
      </dgm:prSet>
      <dgm:spPr/>
    </dgm:pt>
    <dgm:pt modelId="{10C47C54-F2B7-4881-BB58-C78FD71D13D2}" type="pres">
      <dgm:prSet presAssocID="{BC480D93-D019-4A2C-95CA-F5C6964CAB3E}" presName="ThreeConn_2-3" presStyleLbl="fgAccFollowNode1" presStyleIdx="1" presStyleCnt="2" custLinFactNeighborX="49597" custLinFactNeighborY="10697">
        <dgm:presLayoutVars>
          <dgm:bulletEnabled val="1"/>
        </dgm:presLayoutVars>
      </dgm:prSet>
      <dgm:spPr/>
    </dgm:pt>
    <dgm:pt modelId="{3AE874CA-ED9C-4355-ABB8-2355D88B54F1}" type="pres">
      <dgm:prSet presAssocID="{BC480D93-D019-4A2C-95CA-F5C6964CAB3E}" presName="ThreeNodes_1_text" presStyleLbl="node1" presStyleIdx="2" presStyleCnt="3">
        <dgm:presLayoutVars>
          <dgm:bulletEnabled val="1"/>
        </dgm:presLayoutVars>
      </dgm:prSet>
      <dgm:spPr/>
    </dgm:pt>
    <dgm:pt modelId="{1878EB9E-78C4-4E1A-B9DD-F239B7FEC7EE}" type="pres">
      <dgm:prSet presAssocID="{BC480D93-D019-4A2C-95CA-F5C6964CAB3E}" presName="ThreeNodes_2_text" presStyleLbl="node1" presStyleIdx="2" presStyleCnt="3">
        <dgm:presLayoutVars>
          <dgm:bulletEnabled val="1"/>
        </dgm:presLayoutVars>
      </dgm:prSet>
      <dgm:spPr/>
    </dgm:pt>
    <dgm:pt modelId="{6C9ABAAE-0BAE-4BA0-BE09-97E305004C55}" type="pres">
      <dgm:prSet presAssocID="{BC480D93-D019-4A2C-95CA-F5C6964CAB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4CF3303-8E3B-44AF-BBBE-76F2C1C7878B}" srcId="{BC480D93-D019-4A2C-95CA-F5C6964CAB3E}" destId="{6AF123B2-813C-4C28-92CD-F667BA30C257}" srcOrd="2" destOrd="0" parTransId="{FE4CC23A-CB75-44B4-9639-CE44886706B7}" sibTransId="{E8DFBCC3-E2A5-4DC7-88D3-3E05F70D2523}"/>
    <dgm:cxn modelId="{58D07727-08A4-47CA-A1F1-B416110EB03D}" type="presOf" srcId="{6AF123B2-813C-4C28-92CD-F667BA30C257}" destId="{6C9ABAAE-0BAE-4BA0-BE09-97E305004C55}" srcOrd="1" destOrd="0" presId="urn:microsoft.com/office/officeart/2005/8/layout/vProcess5"/>
    <dgm:cxn modelId="{80E57C3D-3FB5-4E95-BF3B-DFBCD2245A9F}" type="presOf" srcId="{5781083D-74C6-4091-930B-8A27173209FA}" destId="{3AE874CA-ED9C-4355-ABB8-2355D88B54F1}" srcOrd="1" destOrd="0" presId="urn:microsoft.com/office/officeart/2005/8/layout/vProcess5"/>
    <dgm:cxn modelId="{3F4D405E-1684-44BB-B0E4-984DDD7D66ED}" type="presOf" srcId="{BC480D93-D019-4A2C-95CA-F5C6964CAB3E}" destId="{8BD31538-39EC-4C13-96E4-B8550547F46C}" srcOrd="0" destOrd="0" presId="urn:microsoft.com/office/officeart/2005/8/layout/vProcess5"/>
    <dgm:cxn modelId="{F50EFB6B-26EA-4400-A0B7-8BDFFCC15D5A}" srcId="{BC480D93-D019-4A2C-95CA-F5C6964CAB3E}" destId="{2A286F6F-3304-4629-A438-8BAA7766E809}" srcOrd="1" destOrd="0" parTransId="{3257FA1B-8CEE-4E7A-A276-5902AB1E93FB}" sibTransId="{ACC61119-FFBA-4BB6-B73A-5A21944FEB99}"/>
    <dgm:cxn modelId="{7AF67F50-1B5A-4025-9B80-DB8F0DFF0332}" type="presOf" srcId="{ACC61119-FFBA-4BB6-B73A-5A21944FEB99}" destId="{10C47C54-F2B7-4881-BB58-C78FD71D13D2}" srcOrd="0" destOrd="0" presId="urn:microsoft.com/office/officeart/2005/8/layout/vProcess5"/>
    <dgm:cxn modelId="{14EB2F90-C715-4BCB-9CA8-299DC99C2B77}" type="presOf" srcId="{6AF123B2-813C-4C28-92CD-F667BA30C257}" destId="{CA73A93A-7C5D-4583-A248-8724D7005DA7}" srcOrd="0" destOrd="0" presId="urn:microsoft.com/office/officeart/2005/8/layout/vProcess5"/>
    <dgm:cxn modelId="{FF1132AA-9054-4BFE-894B-DCBD07076F92}" type="presOf" srcId="{AEF0330E-97B2-4545-AF2F-103BF4B6D339}" destId="{6D25DAFA-CA9E-414A-9001-5EFDA360804B}" srcOrd="0" destOrd="0" presId="urn:microsoft.com/office/officeart/2005/8/layout/vProcess5"/>
    <dgm:cxn modelId="{A3452EBB-3292-4984-B365-F9D64261F7E2}" type="presOf" srcId="{2A286F6F-3304-4629-A438-8BAA7766E809}" destId="{3B95D35C-93B2-4885-9978-CC814CFFE830}" srcOrd="0" destOrd="0" presId="urn:microsoft.com/office/officeart/2005/8/layout/vProcess5"/>
    <dgm:cxn modelId="{DE693CBD-21E7-4DF4-B2D3-2B0A6D29F57B}" type="presOf" srcId="{5781083D-74C6-4091-930B-8A27173209FA}" destId="{42F63B9A-FA40-47B1-B762-CEFCF744299B}" srcOrd="0" destOrd="0" presId="urn:microsoft.com/office/officeart/2005/8/layout/vProcess5"/>
    <dgm:cxn modelId="{BFB84ED6-2FAE-403C-9FA0-4B71E3AB81CF}" srcId="{BC480D93-D019-4A2C-95CA-F5C6964CAB3E}" destId="{5781083D-74C6-4091-930B-8A27173209FA}" srcOrd="0" destOrd="0" parTransId="{E9939F7B-414C-43C3-A2D6-D1391A9873F7}" sibTransId="{AEF0330E-97B2-4545-AF2F-103BF4B6D339}"/>
    <dgm:cxn modelId="{3EEE84F9-29B2-4F0D-9353-BDF4C9AD1DB1}" type="presOf" srcId="{2A286F6F-3304-4629-A438-8BAA7766E809}" destId="{1878EB9E-78C4-4E1A-B9DD-F239B7FEC7EE}" srcOrd="1" destOrd="0" presId="urn:microsoft.com/office/officeart/2005/8/layout/vProcess5"/>
    <dgm:cxn modelId="{4E960BDE-6699-40C7-BDD4-A9A1395DEBC8}" type="presParOf" srcId="{8BD31538-39EC-4C13-96E4-B8550547F46C}" destId="{8FB08B95-8DC5-4194-B0A1-962C89B5FA23}" srcOrd="0" destOrd="0" presId="urn:microsoft.com/office/officeart/2005/8/layout/vProcess5"/>
    <dgm:cxn modelId="{8CDE31CC-9AD3-4E6E-A242-3A1E0413A79B}" type="presParOf" srcId="{8BD31538-39EC-4C13-96E4-B8550547F46C}" destId="{42F63B9A-FA40-47B1-B762-CEFCF744299B}" srcOrd="1" destOrd="0" presId="urn:microsoft.com/office/officeart/2005/8/layout/vProcess5"/>
    <dgm:cxn modelId="{A2338777-B654-4945-B779-3CFD1C42905E}" type="presParOf" srcId="{8BD31538-39EC-4C13-96E4-B8550547F46C}" destId="{3B95D35C-93B2-4885-9978-CC814CFFE830}" srcOrd="2" destOrd="0" presId="urn:microsoft.com/office/officeart/2005/8/layout/vProcess5"/>
    <dgm:cxn modelId="{AB414749-D2D5-4AE8-AEC1-74910AFAE011}" type="presParOf" srcId="{8BD31538-39EC-4C13-96E4-B8550547F46C}" destId="{CA73A93A-7C5D-4583-A248-8724D7005DA7}" srcOrd="3" destOrd="0" presId="urn:microsoft.com/office/officeart/2005/8/layout/vProcess5"/>
    <dgm:cxn modelId="{F1A73E70-C5C4-46ED-A92F-0B69C3DC2633}" type="presParOf" srcId="{8BD31538-39EC-4C13-96E4-B8550547F46C}" destId="{6D25DAFA-CA9E-414A-9001-5EFDA360804B}" srcOrd="4" destOrd="0" presId="urn:microsoft.com/office/officeart/2005/8/layout/vProcess5"/>
    <dgm:cxn modelId="{F38B6214-5F61-4A71-A62A-0FA4E9F96517}" type="presParOf" srcId="{8BD31538-39EC-4C13-96E4-B8550547F46C}" destId="{10C47C54-F2B7-4881-BB58-C78FD71D13D2}" srcOrd="5" destOrd="0" presId="urn:microsoft.com/office/officeart/2005/8/layout/vProcess5"/>
    <dgm:cxn modelId="{B7A35DA8-072B-4483-BD80-203F9BBF30D6}" type="presParOf" srcId="{8BD31538-39EC-4C13-96E4-B8550547F46C}" destId="{3AE874CA-ED9C-4355-ABB8-2355D88B54F1}" srcOrd="6" destOrd="0" presId="urn:microsoft.com/office/officeart/2005/8/layout/vProcess5"/>
    <dgm:cxn modelId="{E19E0B59-A71F-4341-ACE3-142237383EB1}" type="presParOf" srcId="{8BD31538-39EC-4C13-96E4-B8550547F46C}" destId="{1878EB9E-78C4-4E1A-B9DD-F239B7FEC7EE}" srcOrd="7" destOrd="0" presId="urn:microsoft.com/office/officeart/2005/8/layout/vProcess5"/>
    <dgm:cxn modelId="{5F30A4C8-A770-4645-85E8-9D604DBA9ABB}" type="presParOf" srcId="{8BD31538-39EC-4C13-96E4-B8550547F46C}" destId="{6C9ABAAE-0BAE-4BA0-BE09-97E305004C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099C4-953D-4E2F-8099-CF4239AD0C4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3AC57-3AF3-48B1-8633-C1DEA256925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/>
            <a:t>5 min</a:t>
          </a:r>
        </a:p>
      </dgm:t>
    </dgm:pt>
    <dgm:pt modelId="{E14D9841-485A-43ED-A20F-41A0F94737A2}" type="parTrans" cxnId="{183A8ADA-5C8E-4865-8855-DA390644B300}">
      <dgm:prSet/>
      <dgm:spPr/>
      <dgm:t>
        <a:bodyPr/>
        <a:lstStyle/>
        <a:p>
          <a:endParaRPr lang="en-US"/>
        </a:p>
      </dgm:t>
    </dgm:pt>
    <dgm:pt modelId="{21A3AF4C-EDD0-48BC-B257-E85BA796E80D}" type="sibTrans" cxnId="{183A8ADA-5C8E-4865-8855-DA390644B300}">
      <dgm:prSet/>
      <dgm:spPr/>
      <dgm:t>
        <a:bodyPr/>
        <a:lstStyle/>
        <a:p>
          <a:endParaRPr lang="en-US"/>
        </a:p>
      </dgm:t>
    </dgm:pt>
    <dgm:pt modelId="{A7B97E73-2D18-49FC-98A9-443E8D7F6D9F}">
      <dgm:prSet phldrT="[Text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bikupa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(2 &amp; 2)</a:t>
          </a:r>
        </a:p>
      </dgm:t>
    </dgm:pt>
    <dgm:pt modelId="{1BE57197-AEB4-4D25-958A-C9AA79FAC8F5}" type="parTrans" cxnId="{313A8CFC-5A45-4849-B666-4E4A13B78DD5}">
      <dgm:prSet/>
      <dgm:spPr/>
      <dgm:t>
        <a:bodyPr/>
        <a:lstStyle/>
        <a:p>
          <a:endParaRPr lang="en-US"/>
        </a:p>
      </dgm:t>
    </dgm:pt>
    <dgm:pt modelId="{C76C7685-C122-4135-B589-F8906E9D8686}" type="sibTrans" cxnId="{313A8CFC-5A45-4849-B666-4E4A13B78DD5}">
      <dgm:prSet/>
      <dgm:spPr/>
      <dgm:t>
        <a:bodyPr/>
        <a:lstStyle/>
        <a:p>
          <a:endParaRPr lang="en-US"/>
        </a:p>
      </dgm:t>
    </dgm:pt>
    <dgm:pt modelId="{B65A6B65-1964-4F21-8C7B-700DFE8D9AD2}">
      <dgm:prSet phldrT="[Text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Dela med er –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varvet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runt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vad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pratat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om (2 &amp; 2) </a:t>
          </a:r>
        </a:p>
      </dgm:t>
    </dgm:pt>
    <dgm:pt modelId="{51669282-F31C-447C-A08D-8131610BEED8}" type="parTrans" cxnId="{BFCD5D3B-5365-4117-A61B-35D6C4206241}">
      <dgm:prSet/>
      <dgm:spPr/>
      <dgm:t>
        <a:bodyPr/>
        <a:lstStyle/>
        <a:p>
          <a:endParaRPr lang="en-US"/>
        </a:p>
      </dgm:t>
    </dgm:pt>
    <dgm:pt modelId="{E62B922E-6485-4F13-BA86-C41A346E46DF}" type="sibTrans" cxnId="{BFCD5D3B-5365-4117-A61B-35D6C4206241}">
      <dgm:prSet/>
      <dgm:spPr/>
      <dgm:t>
        <a:bodyPr/>
        <a:lstStyle/>
        <a:p>
          <a:endParaRPr lang="en-US"/>
        </a:p>
      </dgm:t>
    </dgm:pt>
    <dgm:pt modelId="{4D5AF493-8A27-4E85-B6BC-8E1FB98432A3}">
      <dgm:prSet phldrT="[Text]" custT="1"/>
      <dgm:spPr/>
      <dgm:t>
        <a:bodyPr/>
        <a:lstStyle/>
        <a:p>
          <a:pPr rtl="0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Hur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skulle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starkare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självledarskap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hos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ledare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medarbetare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grupp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kunna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bidra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jobbar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ännu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bättre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400" strike="noStrike" dirty="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2C5BD-7E8C-4206-800D-E365F9431660}" type="parTrans" cxnId="{0A80278E-59BC-44A1-B24E-05359DA8CCEA}">
      <dgm:prSet/>
      <dgm:spPr/>
      <dgm:t>
        <a:bodyPr/>
        <a:lstStyle/>
        <a:p>
          <a:endParaRPr lang="en-US"/>
        </a:p>
      </dgm:t>
    </dgm:pt>
    <dgm:pt modelId="{15DD817B-F8D3-4232-A4E5-34A7FF3A8908}" type="sibTrans" cxnId="{0A80278E-59BC-44A1-B24E-05359DA8CCEA}">
      <dgm:prSet/>
      <dgm:spPr/>
      <dgm:t>
        <a:bodyPr/>
        <a:lstStyle/>
        <a:p>
          <a:endParaRPr lang="en-US"/>
        </a:p>
      </dgm:t>
    </dgm:pt>
    <dgm:pt modelId="{F8A957DD-8CB6-4258-B9D2-6A6577896EBA}">
      <dgm:prSet phldr="0" custT="1"/>
      <dgm:spPr>
        <a:solidFill>
          <a:srgbClr val="92D050"/>
        </a:solidFill>
      </dgm:spPr>
      <dgm:t>
        <a:bodyPr/>
        <a:lstStyle/>
        <a:p>
          <a:r>
            <a:rPr lang="en-US" sz="3600" dirty="0"/>
            <a:t>10 min</a:t>
          </a:r>
        </a:p>
      </dgm:t>
    </dgm:pt>
    <dgm:pt modelId="{0692B96A-C6F0-4A0E-A7AB-84FC50CAA460}" type="parTrans" cxnId="{F679FE88-0251-4986-B97A-11259D9A1504}">
      <dgm:prSet/>
      <dgm:spPr/>
      <dgm:t>
        <a:bodyPr/>
        <a:lstStyle/>
        <a:p>
          <a:endParaRPr lang="en-US"/>
        </a:p>
      </dgm:t>
    </dgm:pt>
    <dgm:pt modelId="{299107A0-2ECB-45C6-931A-1B4F371E3DBD}" type="sibTrans" cxnId="{F679FE88-0251-4986-B97A-11259D9A1504}">
      <dgm:prSet/>
      <dgm:spPr/>
      <dgm:t>
        <a:bodyPr/>
        <a:lstStyle/>
        <a:p>
          <a:endParaRPr lang="en-US"/>
        </a:p>
      </dgm:t>
    </dgm:pt>
    <dgm:pt modelId="{0EB37625-56E1-4CE9-B846-A1A597293339}" type="pres">
      <dgm:prSet presAssocID="{22C099C4-953D-4E2F-8099-CF4239AD0C4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619E285-74BD-4F93-9F6C-D225ECD3C8C5}" type="pres">
      <dgm:prSet presAssocID="{0A13AC57-3AF3-48B1-8633-C1DEA256925E}" presName="composite" presStyleCnt="0"/>
      <dgm:spPr/>
    </dgm:pt>
    <dgm:pt modelId="{EC772007-7DC4-426E-BCA2-0ED341D2D850}" type="pres">
      <dgm:prSet presAssocID="{0A13AC57-3AF3-48B1-8633-C1DEA256925E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F1B1EE-ABF0-4110-A104-B0923EFB11D0}" type="pres">
      <dgm:prSet presAssocID="{0A13AC57-3AF3-48B1-8633-C1DEA256925E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0761400E-9FC1-4242-8AAF-FFA0B82E5A24}" type="pres">
      <dgm:prSet presAssocID="{0A13AC57-3AF3-48B1-8633-C1DEA256925E}" presName="Accent" presStyleLbl="parChTrans1D1" presStyleIdx="0" presStyleCnt="2"/>
      <dgm:spPr/>
    </dgm:pt>
    <dgm:pt modelId="{1EDC5DE5-F071-40CE-BE3F-2C738A4A8DA4}" type="pres">
      <dgm:prSet presAssocID="{0A13AC57-3AF3-48B1-8633-C1DEA256925E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4CCD227-8F5D-48AE-B186-729CC1C3F99C}" type="pres">
      <dgm:prSet presAssocID="{21A3AF4C-EDD0-48BC-B257-E85BA796E80D}" presName="sibTrans" presStyleCnt="0"/>
      <dgm:spPr/>
    </dgm:pt>
    <dgm:pt modelId="{0A303131-7B2B-4B10-948B-81CDD1083F78}" type="pres">
      <dgm:prSet presAssocID="{F8A957DD-8CB6-4258-B9D2-6A6577896EBA}" presName="composite" presStyleCnt="0"/>
      <dgm:spPr/>
    </dgm:pt>
    <dgm:pt modelId="{E3E8A25B-DEA6-4618-A794-16A2157429F9}" type="pres">
      <dgm:prSet presAssocID="{F8A957DD-8CB6-4258-B9D2-6A6577896EB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AC9F82A-258C-4A98-BA66-8D4AFE9822CB}" type="pres">
      <dgm:prSet presAssocID="{F8A957DD-8CB6-4258-B9D2-6A6577896EBA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8701B411-227A-42D0-966E-DF901BE21074}" type="pres">
      <dgm:prSet presAssocID="{F8A957DD-8CB6-4258-B9D2-6A6577896EBA}" presName="Accent" presStyleLbl="parChTrans1D1" presStyleIdx="1" presStyleCnt="2"/>
      <dgm:spPr/>
    </dgm:pt>
  </dgm:ptLst>
  <dgm:cxnLst>
    <dgm:cxn modelId="{D4565D14-B0C6-4B46-9B28-CA7FFECF4E98}" type="presOf" srcId="{F8A957DD-8CB6-4258-B9D2-6A6577896EBA}" destId="{AAC9F82A-258C-4A98-BA66-8D4AFE9822CB}" srcOrd="0" destOrd="0" presId="urn:microsoft.com/office/officeart/2011/layout/TabList"/>
    <dgm:cxn modelId="{BF78C11C-BDF3-4D63-830D-3FE35AF5D41C}" type="presOf" srcId="{A7B97E73-2D18-49FC-98A9-443E8D7F6D9F}" destId="{EC772007-7DC4-426E-BCA2-0ED341D2D850}" srcOrd="0" destOrd="0" presId="urn:microsoft.com/office/officeart/2011/layout/TabList"/>
    <dgm:cxn modelId="{5CF52132-A0E9-4312-84D4-0DC61312D6A7}" type="presOf" srcId="{4D5AF493-8A27-4E85-B6BC-8E1FB98432A3}" destId="{1EDC5DE5-F071-40CE-BE3F-2C738A4A8DA4}" srcOrd="0" destOrd="0" presId="urn:microsoft.com/office/officeart/2011/layout/TabList"/>
    <dgm:cxn modelId="{BFCD5D3B-5365-4117-A61B-35D6C4206241}" srcId="{F8A957DD-8CB6-4258-B9D2-6A6577896EBA}" destId="{B65A6B65-1964-4F21-8C7B-700DFE8D9AD2}" srcOrd="0" destOrd="0" parTransId="{51669282-F31C-447C-A08D-8131610BEED8}" sibTransId="{E62B922E-6485-4F13-BA86-C41A346E46DF}"/>
    <dgm:cxn modelId="{D836BC7F-E0F7-457A-8229-208041680473}" type="presOf" srcId="{B65A6B65-1964-4F21-8C7B-700DFE8D9AD2}" destId="{E3E8A25B-DEA6-4618-A794-16A2157429F9}" srcOrd="0" destOrd="0" presId="urn:microsoft.com/office/officeart/2011/layout/TabList"/>
    <dgm:cxn modelId="{F679FE88-0251-4986-B97A-11259D9A1504}" srcId="{22C099C4-953D-4E2F-8099-CF4239AD0C4A}" destId="{F8A957DD-8CB6-4258-B9D2-6A6577896EBA}" srcOrd="1" destOrd="0" parTransId="{0692B96A-C6F0-4A0E-A7AB-84FC50CAA460}" sibTransId="{299107A0-2ECB-45C6-931A-1B4F371E3DBD}"/>
    <dgm:cxn modelId="{0A80278E-59BC-44A1-B24E-05359DA8CCEA}" srcId="{0A13AC57-3AF3-48B1-8633-C1DEA256925E}" destId="{4D5AF493-8A27-4E85-B6BC-8E1FB98432A3}" srcOrd="1" destOrd="0" parTransId="{0842C5BD-7E8C-4206-800D-E365F9431660}" sibTransId="{15DD817B-F8D3-4232-A4E5-34A7FF3A8908}"/>
    <dgm:cxn modelId="{6005059A-9B19-4513-8920-3D1A2AA47478}" type="presOf" srcId="{22C099C4-953D-4E2F-8099-CF4239AD0C4A}" destId="{0EB37625-56E1-4CE9-B846-A1A597293339}" srcOrd="0" destOrd="0" presId="urn:microsoft.com/office/officeart/2011/layout/TabList"/>
    <dgm:cxn modelId="{96E246C3-1582-47A6-828B-4BF7D8209C41}" type="presOf" srcId="{0A13AC57-3AF3-48B1-8633-C1DEA256925E}" destId="{2AF1B1EE-ABF0-4110-A104-B0923EFB11D0}" srcOrd="0" destOrd="0" presId="urn:microsoft.com/office/officeart/2011/layout/TabList"/>
    <dgm:cxn modelId="{183A8ADA-5C8E-4865-8855-DA390644B300}" srcId="{22C099C4-953D-4E2F-8099-CF4239AD0C4A}" destId="{0A13AC57-3AF3-48B1-8633-C1DEA256925E}" srcOrd="0" destOrd="0" parTransId="{E14D9841-485A-43ED-A20F-41A0F94737A2}" sibTransId="{21A3AF4C-EDD0-48BC-B257-E85BA796E80D}"/>
    <dgm:cxn modelId="{313A8CFC-5A45-4849-B666-4E4A13B78DD5}" srcId="{0A13AC57-3AF3-48B1-8633-C1DEA256925E}" destId="{A7B97E73-2D18-49FC-98A9-443E8D7F6D9F}" srcOrd="0" destOrd="0" parTransId="{1BE57197-AEB4-4D25-958A-C9AA79FAC8F5}" sibTransId="{C76C7685-C122-4135-B589-F8906E9D8686}"/>
    <dgm:cxn modelId="{345A4881-87E9-4DAB-8237-8516F453EE14}" type="presParOf" srcId="{0EB37625-56E1-4CE9-B846-A1A597293339}" destId="{C619E285-74BD-4F93-9F6C-D225ECD3C8C5}" srcOrd="0" destOrd="0" presId="urn:microsoft.com/office/officeart/2011/layout/TabList"/>
    <dgm:cxn modelId="{CE4A0412-196E-41C1-8348-58FD67EEEA4B}" type="presParOf" srcId="{C619E285-74BD-4F93-9F6C-D225ECD3C8C5}" destId="{EC772007-7DC4-426E-BCA2-0ED341D2D850}" srcOrd="0" destOrd="0" presId="urn:microsoft.com/office/officeart/2011/layout/TabList"/>
    <dgm:cxn modelId="{9199C37F-0C77-4D4E-9126-D65677389FBD}" type="presParOf" srcId="{C619E285-74BD-4F93-9F6C-D225ECD3C8C5}" destId="{2AF1B1EE-ABF0-4110-A104-B0923EFB11D0}" srcOrd="1" destOrd="0" presId="urn:microsoft.com/office/officeart/2011/layout/TabList"/>
    <dgm:cxn modelId="{6CCE2F27-9E79-4975-8B8A-3A92294CB155}" type="presParOf" srcId="{C619E285-74BD-4F93-9F6C-D225ECD3C8C5}" destId="{0761400E-9FC1-4242-8AAF-FFA0B82E5A24}" srcOrd="2" destOrd="0" presId="urn:microsoft.com/office/officeart/2011/layout/TabList"/>
    <dgm:cxn modelId="{318396D2-E154-4C76-8831-09BA0A995831}" type="presParOf" srcId="{0EB37625-56E1-4CE9-B846-A1A597293339}" destId="{1EDC5DE5-F071-40CE-BE3F-2C738A4A8DA4}" srcOrd="1" destOrd="0" presId="urn:microsoft.com/office/officeart/2011/layout/TabList"/>
    <dgm:cxn modelId="{ADCA8DF9-1BBD-4E8F-AA41-50EEEC009550}" type="presParOf" srcId="{0EB37625-56E1-4CE9-B846-A1A597293339}" destId="{04CCD227-8F5D-48AE-B186-729CC1C3F99C}" srcOrd="2" destOrd="0" presId="urn:microsoft.com/office/officeart/2011/layout/TabList"/>
    <dgm:cxn modelId="{AA39981A-EA07-4CEA-9641-47F5BA54C989}" type="presParOf" srcId="{0EB37625-56E1-4CE9-B846-A1A597293339}" destId="{0A303131-7B2B-4B10-948B-81CDD1083F78}" srcOrd="3" destOrd="0" presId="urn:microsoft.com/office/officeart/2011/layout/TabList"/>
    <dgm:cxn modelId="{6D0839F7-5B1E-4444-9A6F-FC22A8B5C5D6}" type="presParOf" srcId="{0A303131-7B2B-4B10-948B-81CDD1083F78}" destId="{E3E8A25B-DEA6-4618-A794-16A2157429F9}" srcOrd="0" destOrd="0" presId="urn:microsoft.com/office/officeart/2011/layout/TabList"/>
    <dgm:cxn modelId="{81F9C397-3C7C-4E1F-9ACE-116AA60ECA84}" type="presParOf" srcId="{0A303131-7B2B-4B10-948B-81CDD1083F78}" destId="{AAC9F82A-258C-4A98-BA66-8D4AFE9822CB}" srcOrd="1" destOrd="0" presId="urn:microsoft.com/office/officeart/2011/layout/TabList"/>
    <dgm:cxn modelId="{4DCA530B-2F79-4F0A-9361-9070B91DC9BA}" type="presParOf" srcId="{0A303131-7B2B-4B10-948B-81CDD1083F78}" destId="{8701B411-227A-42D0-966E-DF901BE2107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63B9A-FA40-47B1-B762-CEFCF744299B}">
      <dsp:nvSpPr>
        <dsp:cNvPr id="0" name=""/>
        <dsp:cNvSpPr/>
      </dsp:nvSpPr>
      <dsp:spPr>
        <a:xfrm>
          <a:off x="-255990" y="-117867"/>
          <a:ext cx="5802477" cy="148074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/>
              <a:cs typeface="Arial"/>
            </a:rPr>
            <a:t>Lean-</a:t>
          </a:r>
          <a:r>
            <a:rPr lang="en-US" sz="2800" b="1" kern="1200" dirty="0" err="1">
              <a:solidFill>
                <a:schemeClr val="bg1"/>
              </a:solidFill>
              <a:latin typeface="Arial"/>
              <a:cs typeface="Arial"/>
            </a:rPr>
            <a:t>drivet</a:t>
          </a:r>
          <a:r>
            <a:rPr lang="en-US" sz="2800" b="1" kern="120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Arial"/>
              <a:cs typeface="Arial"/>
            </a:rPr>
            <a:t>ledarskap</a:t>
          </a:r>
          <a:r>
            <a:rPr lang="en-US" sz="2800" b="1" kern="1200" dirty="0">
              <a:solidFill>
                <a:schemeClr val="bg1"/>
              </a:solidFill>
              <a:latin typeface="Arial"/>
              <a:cs typeface="Arial"/>
            </a:rPr>
            <a:t> </a:t>
          </a:r>
          <a:r>
            <a:rPr lang="en-US" sz="2800" b="1" kern="1200" dirty="0" err="1">
              <a:solidFill>
                <a:schemeClr val="bg1"/>
              </a:solidFill>
              <a:latin typeface="Arial"/>
              <a:cs typeface="Arial"/>
            </a:rPr>
            <a:t>betyder</a:t>
          </a:r>
          <a:r>
            <a:rPr lang="en-US" sz="2800" b="1" kern="120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Arial"/>
              <a:cs typeface="Arial"/>
            </a:rPr>
            <a:t>att</a:t>
          </a:r>
          <a:r>
            <a:rPr lang="en-US" sz="2800" b="1" kern="1200" dirty="0">
              <a:solidFill>
                <a:schemeClr val="bg1"/>
              </a:solidFill>
              <a:latin typeface="Arial"/>
              <a:cs typeface="Arial"/>
            </a:rPr>
            <a:t>…. </a:t>
          </a:r>
          <a:endParaRPr lang="sv-SE" sz="28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-212620" y="-74497"/>
        <a:ext cx="4204635" cy="1394006"/>
      </dsp:txXfrm>
    </dsp:sp>
    <dsp:sp modelId="{3B95D35C-93B2-4885-9978-CC814CFFE830}">
      <dsp:nvSpPr>
        <dsp:cNvPr id="0" name=""/>
        <dsp:cNvSpPr/>
      </dsp:nvSpPr>
      <dsp:spPr>
        <a:xfrm>
          <a:off x="201942" y="1438925"/>
          <a:ext cx="5768068" cy="148074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Genom att följa </a:t>
          </a:r>
          <a:r>
            <a:rPr lang="sv-SE" sz="1600" b="1" kern="1200" dirty="0" err="1">
              <a:solidFill>
                <a:schemeClr val="bg1"/>
              </a:solidFill>
              <a:latin typeface="Arial"/>
              <a:ea typeface="Calibri"/>
              <a:cs typeface="Calibri"/>
            </a:rPr>
            <a:t>Lean</a:t>
          </a:r>
          <a:r>
            <a:rPr lang="sv-SE" sz="1600" b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-principerna…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i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Odla ledare och medarbetare som följer och lever enligt företagets/organisationens filosofi…..</a:t>
          </a:r>
          <a:endParaRPr lang="en-US" sz="1600" b="0" i="1" kern="1200" dirty="0">
            <a:solidFill>
              <a:schemeClr val="bg1"/>
            </a:solidFill>
            <a:latin typeface="Arial"/>
            <a:ea typeface="Calibri"/>
            <a:cs typeface="Calibri"/>
          </a:endParaRPr>
        </a:p>
      </dsp:txBody>
      <dsp:txXfrm>
        <a:off x="245312" y="1482295"/>
        <a:ext cx="4215603" cy="1394006"/>
      </dsp:txXfrm>
    </dsp:sp>
    <dsp:sp modelId="{CA73A93A-7C5D-4583-A248-8724D7005DA7}">
      <dsp:nvSpPr>
        <dsp:cNvPr id="0" name=""/>
        <dsp:cNvSpPr/>
      </dsp:nvSpPr>
      <dsp:spPr>
        <a:xfrm>
          <a:off x="255994" y="3101473"/>
          <a:ext cx="6826440" cy="195221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1600" b="1" kern="1200" dirty="0">
              <a:solidFill>
                <a:schemeClr val="bg1"/>
              </a:solidFill>
              <a:latin typeface="Arial"/>
              <a:cs typeface="Arial"/>
            </a:rPr>
            <a:t>så skapar vi en värderingsstyrd kultur bland ledare och medarbetare...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1600" b="0" i="1" kern="1200" dirty="0">
              <a:solidFill>
                <a:schemeClr val="bg1"/>
              </a:solidFill>
              <a:latin typeface="Arial"/>
              <a:cs typeface="Arial"/>
            </a:rPr>
            <a:t>så att medarbetarna bli initiativtagare, proaktiva och ständigt söker förbättra sina arbetsprocesser
</a:t>
          </a:r>
          <a:r>
            <a:rPr lang="sv-SE" sz="1600" b="1" i="1" kern="1200" dirty="0">
              <a:solidFill>
                <a:schemeClr val="bg1"/>
              </a:solidFill>
              <a:latin typeface="Arial"/>
              <a:cs typeface="Arial"/>
            </a:rPr>
            <a:t>Målet är att man ska förstå sin egen roll, fatta beslut som ligger i linje med LEAN-principerna, minska slöseri och optimera värdet</a:t>
          </a:r>
          <a:endParaRPr lang="en-US" sz="1600" b="1" i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313172" y="3158651"/>
        <a:ext cx="4977416" cy="1837860"/>
      </dsp:txXfrm>
    </dsp:sp>
    <dsp:sp modelId="{6D25DAFA-CA9E-414A-9001-5EFDA360804B}">
      <dsp:nvSpPr>
        <dsp:cNvPr id="0" name=""/>
        <dsp:cNvSpPr/>
      </dsp:nvSpPr>
      <dsp:spPr>
        <a:xfrm>
          <a:off x="5020228" y="975098"/>
          <a:ext cx="962485" cy="962485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>
        <a:off x="5236787" y="975098"/>
        <a:ext cx="529367" cy="724270"/>
      </dsp:txXfrm>
    </dsp:sp>
    <dsp:sp modelId="{10C47C54-F2B7-4881-BB58-C78FD71D13D2}">
      <dsp:nvSpPr>
        <dsp:cNvPr id="0" name=""/>
        <dsp:cNvSpPr/>
      </dsp:nvSpPr>
      <dsp:spPr>
        <a:xfrm>
          <a:off x="5573348" y="2825655"/>
          <a:ext cx="962485" cy="962485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>
        <a:off x="5789907" y="2825655"/>
        <a:ext cx="529367" cy="72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B411-227A-42D0-966E-DF901BE21074}">
      <dsp:nvSpPr>
        <dsp:cNvPr id="0" name=""/>
        <dsp:cNvSpPr/>
      </dsp:nvSpPr>
      <dsp:spPr>
        <a:xfrm>
          <a:off x="0" y="3497177"/>
          <a:ext cx="1082987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1400E-9FC1-4242-8AAF-FFA0B82E5A24}">
      <dsp:nvSpPr>
        <dsp:cNvPr id="0" name=""/>
        <dsp:cNvSpPr/>
      </dsp:nvSpPr>
      <dsp:spPr>
        <a:xfrm>
          <a:off x="0" y="864371"/>
          <a:ext cx="1082987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72007-7DC4-426E-BCA2-0ED341D2D850}">
      <dsp:nvSpPr>
        <dsp:cNvPr id="0" name=""/>
        <dsp:cNvSpPr/>
      </dsp:nvSpPr>
      <dsp:spPr>
        <a:xfrm>
          <a:off x="2815768" y="1241"/>
          <a:ext cx="8014109" cy="86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bikupa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(2 &amp; 2)</a:t>
          </a:r>
        </a:p>
      </dsp:txBody>
      <dsp:txXfrm>
        <a:off x="2815768" y="1241"/>
        <a:ext cx="8014109" cy="863130"/>
      </dsp:txXfrm>
    </dsp:sp>
    <dsp:sp modelId="{2AF1B1EE-ABF0-4110-A104-B0923EFB11D0}">
      <dsp:nvSpPr>
        <dsp:cNvPr id="0" name=""/>
        <dsp:cNvSpPr/>
      </dsp:nvSpPr>
      <dsp:spPr>
        <a:xfrm>
          <a:off x="0" y="1241"/>
          <a:ext cx="2815768" cy="863130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5 min</a:t>
          </a:r>
        </a:p>
      </dsp:txBody>
      <dsp:txXfrm>
        <a:off x="42142" y="43383"/>
        <a:ext cx="2731484" cy="820988"/>
      </dsp:txXfrm>
    </dsp:sp>
    <dsp:sp modelId="{1EDC5DE5-F071-40CE-BE3F-2C738A4A8DA4}">
      <dsp:nvSpPr>
        <dsp:cNvPr id="0" name=""/>
        <dsp:cNvSpPr/>
      </dsp:nvSpPr>
      <dsp:spPr>
        <a:xfrm>
          <a:off x="0" y="864371"/>
          <a:ext cx="10829878" cy="172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Hur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skulle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starkare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självledarskap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hos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ledare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medarbetare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grupp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kunna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bidra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jobbar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ännu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bättre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400" strike="noStrike" kern="1200" dirty="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64371"/>
        <a:ext cx="10829878" cy="1726519"/>
      </dsp:txXfrm>
    </dsp:sp>
    <dsp:sp modelId="{E3E8A25B-DEA6-4618-A794-16A2157429F9}">
      <dsp:nvSpPr>
        <dsp:cNvPr id="0" name=""/>
        <dsp:cNvSpPr/>
      </dsp:nvSpPr>
      <dsp:spPr>
        <a:xfrm>
          <a:off x="2815768" y="2634047"/>
          <a:ext cx="8014109" cy="86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Dela med er –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varvet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runt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vad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pratat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om (2 &amp; 2) </a:t>
          </a:r>
        </a:p>
      </dsp:txBody>
      <dsp:txXfrm>
        <a:off x="2815768" y="2634047"/>
        <a:ext cx="8014109" cy="863130"/>
      </dsp:txXfrm>
    </dsp:sp>
    <dsp:sp modelId="{AAC9F82A-258C-4A98-BA66-8D4AFE9822CB}">
      <dsp:nvSpPr>
        <dsp:cNvPr id="0" name=""/>
        <dsp:cNvSpPr/>
      </dsp:nvSpPr>
      <dsp:spPr>
        <a:xfrm>
          <a:off x="0" y="2634047"/>
          <a:ext cx="2815768" cy="863130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10 min</a:t>
          </a:r>
        </a:p>
      </dsp:txBody>
      <dsp:txXfrm>
        <a:off x="42142" y="2676189"/>
        <a:ext cx="2731484" cy="820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08BB-7184-47B9-A42C-086A4F1A65B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2DEF-2977-4784-A675-8510985143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1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ntbruketskunskapsbank.se/foretagsledning/lean/samtliga/lean-ledarskap-arbetsmilj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g9irhnfa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83BE-9841-A7FD-7BF5-38BC9983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B15C8FE-6962-12F5-99E1-D0AA3B77C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75D50F5-50EB-ED1B-783B-4A495E32D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267"/>
              </a:lnSpc>
              <a:spcBef>
                <a:spcPts val="1200"/>
              </a:spcBef>
            </a:pPr>
            <a:r>
              <a:rPr lang="sv-SE" dirty="0">
                <a:solidFill>
                  <a:srgbClr val="0F4761"/>
                </a:solidFill>
                <a:ea typeface="Calibri"/>
                <a:cs typeface="Calibri"/>
              </a:rPr>
              <a:t>Varför ett </a:t>
            </a:r>
            <a:r>
              <a:rPr lang="sv-SE" dirty="0" err="1">
                <a:solidFill>
                  <a:srgbClr val="0F4761"/>
                </a:solidFill>
                <a:ea typeface="Calibri"/>
                <a:cs typeface="Calibri"/>
              </a:rPr>
              <a:t>Lean</a:t>
            </a:r>
            <a:r>
              <a:rPr lang="sv-SE" dirty="0">
                <a:solidFill>
                  <a:srgbClr val="0F4761"/>
                </a:solidFill>
                <a:ea typeface="Calibri"/>
                <a:cs typeface="Calibri"/>
              </a:rPr>
              <a:t>-drivet Ledarskap</a:t>
            </a:r>
          </a:p>
          <a:p>
            <a:pPr>
              <a:lnSpc>
                <a:spcPts val="2267"/>
              </a:lnSpc>
              <a:spcBef>
                <a:spcPts val="1200"/>
              </a:spcBef>
            </a:pPr>
            <a:r>
              <a:rPr lang="sv-SE" dirty="0">
                <a:solidFill>
                  <a:srgbClr val="0F4761"/>
                </a:solidFill>
                <a:ea typeface="Calibri"/>
                <a:cs typeface="Calibri"/>
              </a:rPr>
              <a:t>Lean-drivet ledarskap innebär att alla följer Lean principerna så man skapar en värderingsstyrd kultur bland ledare och medarbetare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914C91-A486-FDC9-3B90-830F9CAA7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7BF8A-7715-400F-BBF4-F9341909D0F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3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verktygen finns samlade på www.lantbruketskunskapsbank.se under företagsledning / Gamla verktyg i ny digital kostym </a:t>
            </a:r>
          </a:p>
          <a:p>
            <a:r>
              <a:rPr lang="sv-SE" dirty="0">
                <a:hlinkClick r:id="rId3"/>
              </a:rPr>
              <a:t>Lean, ledarskap och arbetsmiljö | Kunskapsbanken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92DEF-2977-4784-A675-8510985143B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24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5F35-3CCA-378A-8270-E3787429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26A398-FDCA-D211-8B1E-023EB93AA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1F56CC-830C-3F6E-65EA-FBACEE6BD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Under kunskapsmodulen </a:t>
            </a:r>
            <a:r>
              <a:rPr lang="sv-S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Leans</a:t>
            </a:r>
            <a:r>
              <a:rPr lang="sv-S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principer så finns alla 14 principerna att tillgå. I denna bild är det de två principerna som är kopplat till medarbetare och partners som presenteras. </a:t>
            </a:r>
          </a:p>
          <a:p>
            <a:pPr marL="342900" marR="0" lvl="0" indent="-3429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Odla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ledare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 som känner verksamheten på djupet, lever enligt företagets filosofi och lär andra göra det.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 marL="342900" marR="0" lvl="0" indent="-3429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Utveckla enastående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människor och arbetslag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som följer företagets filosofi.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v-SE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sv-SE" b="1" baseline="0" dirty="0">
              <a:cs typeface="Calibri"/>
            </a:endParaRPr>
          </a:p>
          <a:p>
            <a:r>
              <a:rPr lang="sv-SE" b="1" baseline="0" dirty="0">
                <a:cs typeface="Calibri"/>
              </a:rPr>
              <a:t>Totalt 14 Lean principer </a:t>
            </a:r>
          </a:p>
          <a:p>
            <a:endParaRPr lang="sv-SE" b="1" baseline="0" dirty="0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ABFBCD-B5EC-536E-71D1-AD4805C66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FA89-1DD2-4A3C-BC5F-98FC4FAB6644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1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Skapa värde genom att jobba smartare innebär mycket </a:t>
            </a:r>
            <a:r>
              <a:rPr lang="sv-SE" b="1" dirty="0" err="1"/>
              <a:t>lean</a:t>
            </a:r>
            <a:r>
              <a:rPr lang="sv-SE" b="1" dirty="0"/>
              <a:t>-drivet ledarskap, där du som ledare och organisation fokuserar på att utveckla människor, lära dig nytt och alltid tänka långsiktigt. </a:t>
            </a:r>
          </a:p>
          <a:p>
            <a:endParaRPr lang="sv-SE" b="1" dirty="0">
              <a:solidFill>
                <a:srgbClr val="CC0000"/>
              </a:solidFill>
            </a:endParaRPr>
          </a:p>
          <a:p>
            <a:r>
              <a:rPr lang="sv-SE" b="1" dirty="0">
                <a:solidFill>
                  <a:srgbClr val="CC0000"/>
                </a:solidFill>
              </a:rPr>
              <a:t>1. Satsa  på den röda pilen!</a:t>
            </a:r>
            <a:br>
              <a:rPr lang="sv-SE" b="1" dirty="0">
                <a:solidFill>
                  <a:srgbClr val="CC0000"/>
                </a:solidFill>
              </a:rPr>
            </a:br>
            <a:r>
              <a:rPr lang="sv-SE" dirty="0"/>
              <a:t>Den är långsammare i starten, men ger </a:t>
            </a:r>
            <a:r>
              <a:rPr lang="sv-SE" u="sng" dirty="0"/>
              <a:t>mycket</a:t>
            </a:r>
            <a:r>
              <a:rPr lang="sv-SE" dirty="0"/>
              <a:t> större utdelning på sikt = </a:t>
            </a:r>
            <a:r>
              <a:rPr lang="sv-SE" dirty="0" err="1"/>
              <a:t>lean</a:t>
            </a:r>
            <a:r>
              <a:rPr lang="sv-SE" dirty="0"/>
              <a:t> handlar inte om att arbeta snabbar, skära ned o avskeda. Det handlar om att hela tiden tänka långsiktigt, hitta problem, ta dom till ytan och genomföra förändringar. Långsamt, engagera alla, det tar tid men det ger utdelning!!</a:t>
            </a:r>
          </a:p>
          <a:p>
            <a:endParaRPr lang="sv-SE" dirty="0"/>
          </a:p>
          <a:p>
            <a:r>
              <a:rPr lang="sv-SE" dirty="0"/>
              <a:t>Ett traditionellt sätt har varit att arbeta hårdare, genom att minska kostnaderna och säga upp folk.</a:t>
            </a:r>
          </a:p>
          <a:p>
            <a:endParaRPr lang="sv-SE" dirty="0"/>
          </a:p>
          <a:p>
            <a:r>
              <a:rPr lang="sv-SE" b="1" dirty="0"/>
              <a:t>2. Skottkärran:</a:t>
            </a:r>
          </a:p>
          <a:p>
            <a:r>
              <a:rPr lang="sv-SE" dirty="0"/>
              <a:t>Känner du igen dig? Hur ofta kör vi på istället för att stanna upp, reflektera och ta tag i problemet. Ett bättre sätt är att arbeta smartare och det är vad </a:t>
            </a:r>
            <a:r>
              <a:rPr lang="sv-SE" dirty="0" err="1"/>
              <a:t>lean</a:t>
            </a:r>
            <a:r>
              <a:rPr lang="sv-SE" dirty="0"/>
              <a:t> handlar om. LEAN är ett sätt att tänka, ett tankesätt, genom att arbeta smartare.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1A77-0397-4C4A-B323-B3C46FEED853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9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cs typeface="Calibri"/>
              </a:rPr>
              <a:t>VAD betyder Lean-</a:t>
            </a:r>
            <a:r>
              <a:rPr lang="en-US" b="0" dirty="0" err="1">
                <a:cs typeface="Calibri"/>
              </a:rPr>
              <a:t>drivet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ledarskap</a:t>
            </a:r>
            <a:r>
              <a:rPr lang="en-US" b="0" dirty="0">
                <a:cs typeface="Calibri"/>
              </a:rPr>
              <a:t> – </a:t>
            </a:r>
            <a:r>
              <a:rPr lang="en-US" b="0" dirty="0" err="1">
                <a:cs typeface="Calibri"/>
              </a:rPr>
              <a:t>kopplat</a:t>
            </a:r>
            <a:r>
              <a:rPr lang="en-US" b="0" dirty="0">
                <a:cs typeface="Calibri"/>
              </a:rPr>
              <a:t> till </a:t>
            </a:r>
            <a:r>
              <a:rPr lang="en-US" b="0" dirty="0" err="1">
                <a:cs typeface="Calibri"/>
              </a:rPr>
              <a:t>priciper</a:t>
            </a:r>
            <a:r>
              <a:rPr lang="en-US" b="0" dirty="0">
                <a:cs typeface="Calibri"/>
              </a:rPr>
              <a:t> och </a:t>
            </a:r>
            <a:r>
              <a:rPr lang="en-US" b="0" dirty="0" err="1">
                <a:cs typeface="Calibri"/>
              </a:rPr>
              <a:t>värderingar</a:t>
            </a:r>
            <a:r>
              <a:rPr lang="en-US" b="0" dirty="0">
                <a:cs typeface="Calibri"/>
              </a:rPr>
              <a:t>, </a:t>
            </a:r>
            <a:r>
              <a:rPr lang="en-US" b="0" dirty="0" err="1">
                <a:cs typeface="Calibri"/>
              </a:rPr>
              <a:t>förtydliga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att</a:t>
            </a:r>
            <a:r>
              <a:rPr lang="en-US" b="0" dirty="0">
                <a:cs typeface="Calibri"/>
              </a:rPr>
              <a:t> det </a:t>
            </a:r>
            <a:r>
              <a:rPr lang="en-US" b="0" dirty="0" err="1">
                <a:cs typeface="Calibri"/>
              </a:rPr>
              <a:t>handlar</a:t>
            </a:r>
            <a:r>
              <a:rPr lang="en-US" b="0" dirty="0">
                <a:cs typeface="Calibri"/>
              </a:rPr>
              <a:t> om </a:t>
            </a:r>
            <a:r>
              <a:rPr lang="en-US" b="0" dirty="0" err="1">
                <a:cs typeface="Calibri"/>
              </a:rPr>
              <a:t>delad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medvetenhet</a:t>
            </a:r>
            <a:r>
              <a:rPr lang="en-US" b="0" dirty="0">
                <a:cs typeface="Calibri"/>
              </a:rPr>
              <a:t>. Ett </a:t>
            </a:r>
            <a:r>
              <a:rPr lang="en-US" b="0" dirty="0" err="1">
                <a:cs typeface="Calibri"/>
              </a:rPr>
              <a:t>gemensamt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arbetet</a:t>
            </a:r>
            <a:r>
              <a:rPr lang="en-US" b="0" dirty="0">
                <a:cs typeface="Calibri"/>
              </a:rPr>
              <a:t>. </a:t>
            </a:r>
          </a:p>
          <a:p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  <a:p>
            <a:r>
              <a:rPr lang="en-US" b="0" dirty="0" err="1">
                <a:cs typeface="Calibri"/>
              </a:rPr>
              <a:t>Ovan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leder</a:t>
            </a:r>
            <a:r>
              <a:rPr lang="en-US" b="0" dirty="0">
                <a:cs typeface="Calibri"/>
              </a:rPr>
              <a:t> till: </a:t>
            </a:r>
            <a:r>
              <a:rPr lang="en-US" b="0" dirty="0" err="1">
                <a:cs typeface="Calibri"/>
              </a:rPr>
              <a:t>delad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medvetenhet</a:t>
            </a:r>
            <a:r>
              <a:rPr lang="en-US" b="0" dirty="0">
                <a:cs typeface="Calibri"/>
              </a:rPr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6F91A-6D01-4CC0-9A89-B2A7925FC3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6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A27C-F592-964F-D3E9-7CFAF2DC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7C5361-5C8C-C69A-D40D-2D9FEE585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0EA5DB-2D7F-BCC3-4C80-C7DBF37D5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LEDARE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förväntas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:</a:t>
            </a:r>
          </a:p>
          <a:p>
            <a:pPr lvl="1"/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Vara förebilden för sina teammedlemmar och behöver därför föregå med gott exempel och ”leva” efter </a:t>
            </a:r>
            <a:r>
              <a:rPr lang="sv-SE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Lean</a:t>
            </a:r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-principerna</a:t>
            </a:r>
            <a:b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</a:br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 </a:t>
            </a:r>
            <a:r>
              <a:rPr lang="sv-SE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(betyder "jag gör vad jag säger och jag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säger vad jag gör"….betyder om du har sagt att det är viktigt att följa en standard, då måste du också göra det)</a:t>
            </a:r>
          </a:p>
          <a:p>
            <a:pPr lvl="1"/>
            <a:r>
              <a:rPr lang="sv-SE" sz="2133" dirty="0">
                <a:latin typeface="Century Gothic"/>
                <a:ea typeface="Tahoma"/>
                <a:cs typeface="Tahoma"/>
              </a:rPr>
              <a:t>Delegera och ge sina medarbetare ökat inflytande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(…betyder att kunna backa tillbaka och delegera) </a:t>
            </a:r>
            <a:endParaRPr lang="sv-SE" sz="2133" i="1" dirty="0">
              <a:latin typeface="Century Gothic"/>
              <a:ea typeface="Tahoma"/>
              <a:cs typeface="Tahoma"/>
            </a:endParaRPr>
          </a:p>
          <a:p>
            <a:pPr lvl="1"/>
            <a:r>
              <a:rPr lang="sv-SE" sz="2133" dirty="0">
                <a:latin typeface="Century Gothic"/>
                <a:ea typeface="Tahoma"/>
                <a:cs typeface="Tahoma"/>
              </a:rPr>
              <a:t>Sträva efter att skapa förutsättningar som behövs för att medarbetarna ska lyckas i sina roller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(…innebär att säkerställa engagemang från styrelse/ledning och göra helheten tydlig. Teamledaren ber om feedback och ger konstruktiv feedback.… betyder att du är ansvarig för att teammedlemmarna förstår sin egen roll i teamet och helheten)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MEDARBETARE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förväntas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:</a:t>
            </a:r>
          </a:p>
          <a:p>
            <a:pPr lvl="1"/>
            <a:r>
              <a:rPr lang="en-US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följa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 LEAN </a:t>
            </a:r>
            <a:r>
              <a:rPr lang="en-US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principerna</a:t>
            </a:r>
            <a:endParaRPr lang="en-US" sz="2133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pPr lvl="1"/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Ge konstruktiv feedback till ledaren </a:t>
            </a:r>
            <a:r>
              <a:rPr lang="sv-SE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(om de ser att ovanstående tre krav på en LEAN-driven ledare inte är uppfyllda)</a:t>
            </a:r>
            <a:endParaRPr lang="en-US" sz="2133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FEDB11-B024-A691-BA31-99F93C2D6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7BF8A-7715-400F-BBF4-F9341909D0F1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EE44-4FF2-DC04-1FA6-C6E7EC61E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C214A7-9839-5EA0-0804-1D81BE74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9C8B07A-14B7-C650-0C33-88C761FFE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>
              <a:defRPr/>
            </a:pPr>
            <a:endParaRPr lang="en-US">
              <a:solidFill>
                <a:srgbClr val="333333"/>
              </a:solidFill>
              <a:latin typeface="Georgia"/>
              <a:ea typeface="Tahoma"/>
              <a:cs typeface="Tahoma"/>
            </a:endParaRPr>
          </a:p>
          <a:p>
            <a:pPr defTabSz="966246">
              <a:defRPr/>
            </a:pPr>
            <a:endParaRPr lang="sv-SE">
              <a:solidFill>
                <a:srgbClr val="333333"/>
              </a:solidFill>
              <a:latin typeface="Georgia"/>
              <a:ea typeface="Tahoma"/>
              <a:cs typeface="Tahoma"/>
            </a:endParaRPr>
          </a:p>
          <a:p>
            <a:pPr defTabSz="966246">
              <a:defRPr/>
            </a:pPr>
            <a:endParaRPr lang="sv-SE">
              <a:solidFill>
                <a:srgbClr val="333333"/>
              </a:solidFill>
              <a:latin typeface="Georgia" panose="02040502050405020303" pitchFamily="18" charset="0"/>
              <a:ea typeface="Tahoma"/>
              <a:cs typeface="Tahoma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D956DB-4AC7-8C56-A9A1-0FC0E1F81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7BF8A-7715-400F-BBF4-F9341909D0F1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2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1200" b="1" dirty="0"/>
              <a:t>Självledarskap är avgörande i Lean drivet ledarskap därför att det …</a:t>
            </a:r>
          </a:p>
          <a:p>
            <a:pPr algn="l" rtl="0" fontAlgn="base"/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Främja en ständig förbättringskultur: </a:t>
            </a:r>
            <a:r>
              <a:rPr lang="sv-SE" sz="1200" dirty="0"/>
              <a:t>Medarbetare som utövar självledarskap analyserar och förbättrar ständigt sina arbetsprocesser. 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Till exempel kan en medarbetare självständigt identifiera en återkommande flaskhals och vidta åtgärder för att effektivisera processen, vilket direkt bidrar till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-mål</a:t>
            </a: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Förbättra problemlösningsförmåga: </a:t>
            </a:r>
            <a:r>
              <a:rPr lang="sv-SE" sz="1200" dirty="0"/>
              <a:t>Medarbetare som utövar självledarskap är skickligare på att identifiera problem och skapa lösningar. </a:t>
            </a:r>
            <a:endParaRPr lang="sv-SE" sz="1200" dirty="0">
              <a:ea typeface="Tahoma"/>
              <a:cs typeface="Tahoma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dirty="0"/>
              <a:t>Ger medarbetare ökat inflytande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200" dirty="0"/>
              <a:t>Medarbetare som fått eget ansvar är mer engagerade, motiverade och engagerade i organisationens </a:t>
            </a:r>
            <a:r>
              <a:rPr lang="sv-SE" sz="1200" dirty="0" err="1"/>
              <a:t>lean</a:t>
            </a:r>
            <a:r>
              <a:rPr lang="sv-SE" sz="1200" dirty="0"/>
              <a:t>-resa.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Underlätta anpassningsförmåga och flexibilitet: </a:t>
            </a:r>
            <a:r>
              <a:rPr lang="sv-SE" sz="1200" dirty="0"/>
              <a:t>Medarbetare som utövar självledarskap är mer flexibla och anpassar sig snabbare till förändringar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/>
              <a:t>Stärker lagsamarbetet: </a:t>
            </a:r>
          </a:p>
          <a:p>
            <a:pPr marL="649605" lvl="1"/>
            <a:r>
              <a:rPr lang="sv-SE" sz="2000" dirty="0"/>
              <a:t>Självledarskap främjar att medarbetare tar ansvar och är mer motiverade att arbeta mot gemensamma mål. Detta kommer bidra till bättre gruppdynamik, ökad produktivitet, </a:t>
            </a:r>
            <a:br>
              <a:rPr lang="sv-SE" sz="2000" dirty="0"/>
            </a:br>
            <a:r>
              <a:rPr lang="sv-SE" sz="2000" dirty="0"/>
              <a:t>samt en förbättrad arbetsmiljö/säkerhet. </a:t>
            </a:r>
            <a:endParaRPr lang="sv-SE" sz="2000" dirty="0">
              <a:ea typeface="Tahoma"/>
              <a:cs typeface="Tahoma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7BF8A-7715-400F-BBF4-F9341909D0F1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4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Reflektera</a:t>
            </a:r>
            <a:r>
              <a:rPr lang="en-US" b="1" dirty="0"/>
              <a:t> i </a:t>
            </a:r>
            <a:r>
              <a:rPr lang="en-US" b="1" dirty="0" err="1"/>
              <a:t>bikupa</a:t>
            </a:r>
            <a:r>
              <a:rPr lang="en-US" b="1" dirty="0"/>
              <a:t> 2 </a:t>
            </a:r>
            <a:r>
              <a:rPr lang="en-US" b="1" dirty="0" err="1"/>
              <a:t>och</a:t>
            </a:r>
            <a:r>
              <a:rPr lang="en-US" b="1" dirty="0"/>
              <a:t> 2 (5 min)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Samla</a:t>
            </a:r>
            <a:r>
              <a:rPr lang="en-US" b="1" dirty="0"/>
              <a:t> </a:t>
            </a:r>
            <a:r>
              <a:rPr lang="en-US" b="1" dirty="0" err="1"/>
              <a:t>ihop</a:t>
            </a:r>
            <a:r>
              <a:rPr lang="en-US" b="1" dirty="0"/>
              <a:t> Gruppen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gå</a:t>
            </a:r>
            <a:r>
              <a:rPr lang="en-US" b="1" dirty="0"/>
              <a:t> </a:t>
            </a:r>
            <a:r>
              <a:rPr lang="en-US" b="1" dirty="0" err="1"/>
              <a:t>varvet</a:t>
            </a:r>
            <a:r>
              <a:rPr lang="en-US" b="1" dirty="0"/>
              <a:t> runt (10 min)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 </a:t>
            </a:r>
            <a:r>
              <a:rPr lang="en-US" b="1" dirty="0" err="1"/>
              <a:t>instruktion</a:t>
            </a:r>
            <a:r>
              <a:rPr lang="en-US" b="1" dirty="0"/>
              <a:t> till </a:t>
            </a:r>
            <a:r>
              <a:rPr lang="en-US" b="1" dirty="0" err="1"/>
              <a:t>övningen</a:t>
            </a:r>
            <a:r>
              <a:rPr lang="en-US" b="1" dirty="0"/>
              <a:t> i </a:t>
            </a:r>
            <a:r>
              <a:rPr lang="en-US" b="1" dirty="0" err="1"/>
              <a:t>körschema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6F91A-6D01-4CC0-9A89-B2A7925FC3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9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Tips – att börja titta på denna film vid uppstart om ni inte redan kollat på den med gruppen för att skapa grundförståelse över Lean och det </a:t>
            </a:r>
            <a:r>
              <a:rPr lang="sv-SE" dirty="0" err="1"/>
              <a:t>lean</a:t>
            </a:r>
            <a:r>
              <a:rPr lang="sv-SE" dirty="0"/>
              <a:t>-drivna ledarskapet . Filosofin bakom att jobba med ständiga förbättringar och bli en lärande organisation 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Filmen längd ca 11 min . Lätt att hitta på Youtube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– Lean för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säkrare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arbetsmiljö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lantbruket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Kolla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förväg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och build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fungerar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krävs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uppkoppling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 internet för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92DEF-2977-4784-A675-8510985143B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58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ck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E1DE-A3B7-A297-0BBA-32295986D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505" y="388885"/>
            <a:ext cx="10389713" cy="599089"/>
          </a:xfrm>
        </p:spPr>
        <p:txBody>
          <a:bodyPr anchor="t"/>
          <a:lstStyle/>
          <a:p>
            <a:r>
              <a:rPr lang="sv-SE"/>
              <a:t>Dina anteckningar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FF6C39-2341-31DC-B541-706BA6BDA642}"/>
              </a:ext>
            </a:extLst>
          </p:cNvPr>
          <p:cNvSpPr txBox="1"/>
          <p:nvPr userDrawn="1"/>
        </p:nvSpPr>
        <p:spPr>
          <a:xfrm>
            <a:off x="430924" y="52551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50"/>
              </a:lnSpc>
            </a:pPr>
            <a:endParaRPr lang="sv-SE" sz="180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F62E1B40-F613-6DBE-0268-75C17F918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5" y="5791060"/>
            <a:ext cx="10642455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/>
              <a:t>Om du vill föra anteckningar.</a:t>
            </a:r>
          </a:p>
        </p:txBody>
      </p:sp>
    </p:spTree>
    <p:extLst>
      <p:ext uri="{BB962C8B-B14F-4D97-AF65-F5344CB8AC3E}">
        <p14:creationId xmlns:p14="http://schemas.microsoft.com/office/powerpoint/2010/main" val="36021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LU:s profilkollage i bakgrunden och SLU:s löfte – Science and Education for Sustainable Life – som ordbild i förgrunden.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0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oup 4" descr="SLU:s logotyp.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8" y="793750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561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4666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214096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71775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5FFA424-4064-4DF3-0A50-08902335E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24608" r="24712" b="24483"/>
          <a:stretch/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3873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7787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6432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3" y="800100"/>
            <a:ext cx="8641772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83" y="1960814"/>
            <a:ext cx="86417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4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E1DE-A3B7-A297-0BBA-3229598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18BEE-4214-9876-BF8E-A06416FA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407521"/>
            <a:ext cx="10642455" cy="36815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7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5168055" cy="8801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5168055" cy="36485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7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407521"/>
            <a:ext cx="10642455" cy="36815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098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LU:s profilkollage i bakgrunden och SLU:s löfte – Science and Education for Sustainable Life – som ordbild i förgrunden.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1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3" name="Group 4" descr="SLU:s logotyp.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9" y="793752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</p:spTree>
    <p:extLst>
      <p:ext uri="{BB962C8B-B14F-4D97-AF65-F5344CB8AC3E}">
        <p14:creationId xmlns:p14="http://schemas.microsoft.com/office/powerpoint/2010/main" val="5975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A8680-7F58-81C6-5883-0C5AF288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5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07521"/>
            <a:ext cx="5191993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6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5" y="2407521"/>
            <a:ext cx="5198919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2104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72F526EF-00E3-1C7B-2CC1-97129E97A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5" y="5791060"/>
            <a:ext cx="10642455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/>
              <a:t>Tabell/diagram XX. Text som kort förklarar innehållet i tabellen eller diagrammet.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4C37A10-88DB-9360-448A-20639F3D6A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952626"/>
            <a:ext cx="10642455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Platshållare för tabell eller diagram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45A8886-10A5-7F0F-9E0A-F9BCBACC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9"/>
            <a:ext cx="10642455" cy="457200"/>
          </a:xfrm>
        </p:spPr>
        <p:txBody>
          <a:bodyPr anchor="t"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940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929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542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929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542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</p:spTree>
    <p:extLst>
      <p:ext uri="{BB962C8B-B14F-4D97-AF65-F5344CB8AC3E}">
        <p14:creationId xmlns:p14="http://schemas.microsoft.com/office/powerpoint/2010/main" val="2132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6" y="3573754"/>
            <a:ext cx="5205413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40" y="3573754"/>
            <a:ext cx="5205413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6" y="6212779"/>
            <a:ext cx="5205413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40" y="6212779"/>
            <a:ext cx="5205413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5"/>
            <a:ext cx="5187951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5"/>
            <a:ext cx="5187951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10"/>
            <a:ext cx="5187951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10"/>
            <a:ext cx="5187951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Plats för bild</a:t>
            </a:r>
          </a:p>
        </p:txBody>
      </p:sp>
    </p:spTree>
    <p:extLst>
      <p:ext uri="{BB962C8B-B14F-4D97-AF65-F5344CB8AC3E}">
        <p14:creationId xmlns:p14="http://schemas.microsoft.com/office/powerpoint/2010/main" val="3855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1">
            <a:extLst>
              <a:ext uri="{FF2B5EF4-FFF2-40B4-BE49-F238E27FC236}">
                <a16:creationId xmlns:a16="http://schemas.microsoft.com/office/drawing/2014/main" id="{A605C91C-2FA0-4F48-AE1F-51A62A2BF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AF643BAA-E40A-4F4E-AE25-F98D6F0C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07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9CE3A454-2A74-593C-C3C4-60BA25866F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</p:spTree>
    <p:extLst>
      <p:ext uri="{BB962C8B-B14F-4D97-AF65-F5344CB8AC3E}">
        <p14:creationId xmlns:p14="http://schemas.microsoft.com/office/powerpoint/2010/main" val="38176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</p:spTree>
    <p:extLst>
      <p:ext uri="{BB962C8B-B14F-4D97-AF65-F5344CB8AC3E}">
        <p14:creationId xmlns:p14="http://schemas.microsoft.com/office/powerpoint/2010/main" val="11702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887104"/>
            <a:ext cx="8169419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055" y="3195451"/>
            <a:ext cx="6490555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/>
              <a:t>Namn, organisation, telefonnummer, e-postadress, webbadress etc.</a:t>
            </a:r>
          </a:p>
        </p:txBody>
      </p:sp>
      <p:pic>
        <p:nvPicPr>
          <p:cNvPr id="4" name="Bildobjekt 3" descr="Ordbild med SLU:s löfte: Science and education for sustainable Life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055" y="2868785"/>
            <a:ext cx="6490555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sv-SE" sz="120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39160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A0A5191-FA1E-43E8-A4BF-BC8E7EF9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F241-28E1-44FA-8DB6-31995DFDACB3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612A3A-C2CE-40B8-BD6E-920AE64E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03BD77-42A6-45E9-9F1F-EA533D64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6A24-3DBA-45DE-9C57-FD9CEA5632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881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EFD4E-77C8-4C17-C2D0-62F3A4FB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FDF028-0A38-6F4C-B6C2-30956681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BE80FA-E374-F0FD-EBC8-B7AE7B48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4B7F63-5F34-58A5-7092-4C438D67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8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2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34082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A8680-7F58-81C6-5883-0C5AF288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407521"/>
            <a:ext cx="5191993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3" y="2407521"/>
            <a:ext cx="5198919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878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72F526EF-00E3-1C7B-2CC1-97129E97A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4" y="5791060"/>
            <a:ext cx="10642454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/>
              <a:t>Tabell/diagram XX. Text som kort förklarar innehållet i tabellen eller diagrammet.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4C37A10-88DB-9360-448A-20639F3D6A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952626"/>
            <a:ext cx="10642454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Platshållare för tabell eller diagram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45A8886-10A5-7F0F-9E0A-F9BCBACC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9"/>
            <a:ext cx="10642454" cy="457200"/>
          </a:xfrm>
        </p:spPr>
        <p:txBody>
          <a:bodyPr anchor="t"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940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927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541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927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541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Välj objekt</a:t>
            </a:r>
          </a:p>
        </p:txBody>
      </p:sp>
    </p:spTree>
    <p:extLst>
      <p:ext uri="{BB962C8B-B14F-4D97-AF65-F5344CB8AC3E}">
        <p14:creationId xmlns:p14="http://schemas.microsoft.com/office/powerpoint/2010/main" val="6711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Plats för bild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Plats för bild</a:t>
            </a:r>
          </a:p>
        </p:txBody>
      </p:sp>
    </p:spTree>
    <p:extLst>
      <p:ext uri="{BB962C8B-B14F-4D97-AF65-F5344CB8AC3E}">
        <p14:creationId xmlns:p14="http://schemas.microsoft.com/office/powerpoint/2010/main" val="2002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lbild –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1">
            <a:extLst>
              <a:ext uri="{FF2B5EF4-FFF2-40B4-BE49-F238E27FC236}">
                <a16:creationId xmlns:a16="http://schemas.microsoft.com/office/drawing/2014/main" id="{A605C91C-2FA0-4F48-AE1F-51A62A2BF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AF643BAA-E40A-4F4E-AE25-F98D6F0C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82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lbild –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9CE3A454-2A74-593C-C3C4-60BA25866F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</p:spTree>
    <p:extLst>
      <p:ext uri="{BB962C8B-B14F-4D97-AF65-F5344CB8AC3E}">
        <p14:creationId xmlns:p14="http://schemas.microsoft.com/office/powerpoint/2010/main" val="17908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422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887104"/>
            <a:ext cx="8169419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055" y="3195449"/>
            <a:ext cx="649055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v-SE"/>
              <a:t>Namn, organisation, telefonnummer, e-postadress, webbadress etc.</a:t>
            </a:r>
          </a:p>
        </p:txBody>
      </p:sp>
      <p:pic>
        <p:nvPicPr>
          <p:cNvPr id="4" name="Bildobjekt 3" descr="Ordbild med SLU:s löfte: Science and education for sustainable Life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055" y="2868783"/>
            <a:ext cx="649055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sv-SE" sz="160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42541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sv-SE" noProof="0"/>
              <a:t>rubrik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sv-SE" noProof="0"/>
              <a:t>20XX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sv-SE" noProof="0"/>
              <a:t>Säljpresentation (bildspel)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13162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7BB6D-D40A-FEB7-C4C6-07B17392B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CA5B3B-D790-F1FA-3FC4-D4C01E4E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908936-6D97-CD39-C6F9-E514C701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632E-DFF9-103E-FBB5-9C9EAB82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F5B4D0-5AC4-8960-3541-11344D6F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2140966"/>
            <a:ext cx="9144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tx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717758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Namn, organisation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5FFA424-4064-4DF3-0A50-08902335E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24608" r="24712" b="24483"/>
          <a:stretch/>
        </p:blipFill>
        <p:spPr>
          <a:xfrm>
            <a:off x="260073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3ABC2-6516-E230-605C-9B601BC1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8FFE2B-7A4E-74F8-DA95-BA172E916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92AADD-3B8A-1CA6-384A-6EBBE457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02079B-93C6-3054-73AD-837FB65A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0C9C52-CEF2-2FD1-3D9C-0FD5284E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04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C731D-47EF-70C0-F0A7-CB49A809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9C0905-41AE-C812-2918-86C67892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65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4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3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1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29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17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06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2B78A9-01B1-0D88-5704-7BE9D52B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A60E62-356F-FF28-DC4C-197557D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DCCD3F-43AE-402E-413A-83A8CF63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35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A4DE0-FAF8-C7D5-54F7-C433AE74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E3A557-9AC2-A13B-643B-270D5D7A7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C6D91F-7593-2410-C2A9-41C6CB3D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923A3B-0EFD-2DB9-6080-5EAD99B7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0E5B2C-0DE3-4632-590F-BB5A3085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5E4250-4973-5A6C-3E7C-154EBAE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46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59DFD-87F8-B72B-C017-C43BA183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9A3955-20EA-821F-705D-54B74875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5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07104C-2924-1C02-4CED-08AE3505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5138F29-0D31-026D-8297-52A3DE76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5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28086B-9459-F9F8-4FF7-31158E3B5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32062B-29D0-EF65-5C66-98309161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4D4260-A054-6379-38C6-796760F5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EF7BBA2-E132-B5D2-362C-643BAB8F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072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EFD4E-77C8-4C17-C2D0-62F3A4FB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FDF028-0A38-6F4C-B6C2-30956681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BE80FA-E374-F0FD-EBC8-B7AE7B48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4B7F63-5F34-58A5-7092-4C438D67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34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BD8D02B-A0D3-5CC1-8C4A-E5C3020F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CBDF3C-FAB6-89F6-393E-DEC3C52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FC6FAB-5034-641C-FD48-7A504B73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19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D7C06-DB6B-E2AB-8D85-08379D0F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CD4F9D-3296-4E46-F1EF-ABE80537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46679-37E0-E401-8E69-3684ACC5E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A15FC6-BDE7-D66C-B160-321BCC30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4068D6-05F2-4C15-9710-D6D73497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7972B1-1CC2-648F-2D8D-5E88278E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296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83B9B-C1F5-999A-7243-DB18503A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25E3AF-96F1-78A3-0E9E-C9812C06B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5" indent="0">
              <a:buNone/>
              <a:defRPr sz="1800"/>
            </a:lvl3pPr>
            <a:lvl4pPr marL="1028647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58CC6A-3B38-FEAF-84FE-3D863449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655C48-6058-A574-FD70-FBD2975C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401BA4-5C97-42DD-21EE-3FD9E0FC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2641D5-7448-D89F-7C6A-993B8A06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088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3853E-4365-117A-91E3-E19EE3FD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9A3FF3-63C3-3ABF-73D0-BFAFF1B92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6897DC-2E0A-6235-EFD3-7C1B86EE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B0F682-82A4-8542-AB17-DA42DF4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26FC2A-E207-AC60-65EB-8963CB70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934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4DDC03B-0B4B-4C56-BE97-5E4718C1C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4076AD-9C70-FE27-FFA9-9335BDFD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45317D-2B28-A96F-A1DB-4202BBE5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A7C3DD-1F12-DDD4-384A-84CBEE7C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EE0624-2C6F-D181-44A5-191AC33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720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2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4905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922105"/>
            <a:ext cx="10363200" cy="1678345"/>
          </a:xfrm>
        </p:spPr>
        <p:txBody>
          <a:bodyPr anchor="b" anchorCtr="0">
            <a:normAutofit/>
          </a:bodyPr>
          <a:lstStyle>
            <a:lvl1pPr algn="ctr">
              <a:defRPr sz="5062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9799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9196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88480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896082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2572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036388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978750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603912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838535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355359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8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2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0361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presentationen </a:t>
            </a:r>
            <a:br>
              <a:rPr lang="sv-SE"/>
            </a:br>
            <a:r>
              <a:rPr lang="sv-SE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2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32199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3" y="800102"/>
            <a:ext cx="8641772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9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83" y="1960814"/>
            <a:ext cx="8641772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145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teck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E1DE-A3B7-A297-0BBA-32295986D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503" y="388883"/>
            <a:ext cx="10389713" cy="599089"/>
          </a:xfrm>
        </p:spPr>
        <p:txBody>
          <a:bodyPr anchor="t"/>
          <a:lstStyle/>
          <a:p>
            <a:r>
              <a:rPr lang="sv-SE"/>
              <a:t>Dina anteckningar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FF6C39-2341-31DC-B541-706BA6BDA642}"/>
              </a:ext>
            </a:extLst>
          </p:cNvPr>
          <p:cNvSpPr txBox="1"/>
          <p:nvPr userDrawn="1"/>
        </p:nvSpPr>
        <p:spPr>
          <a:xfrm>
            <a:off x="430924" y="52551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F62E1B40-F613-6DBE-0268-75C17F918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4" y="5791060"/>
            <a:ext cx="10642454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/>
              <a:t>Om du vill föra anteckningar.</a:t>
            </a:r>
          </a:p>
        </p:txBody>
      </p:sp>
    </p:spTree>
    <p:extLst>
      <p:ext uri="{BB962C8B-B14F-4D97-AF65-F5344CB8AC3E}">
        <p14:creationId xmlns:p14="http://schemas.microsoft.com/office/powerpoint/2010/main" val="3369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 descr="SLU:s logotyp.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BEF9369-654A-57B3-1DAE-B45FD339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A8ED71-FE7F-5732-5CBE-13F648A4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83EE43-F17B-9D32-F15E-06761EC0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BF0B5-66E0-4F5D-848A-C827EADCCDF6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511DA5-200D-9B77-B5E4-5E346070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62B9D-0F6B-167F-E48C-F3F061343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2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" y="0"/>
            <a:ext cx="12218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8750" y="2531250"/>
            <a:ext cx="10601508" cy="38858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4829" y="6577361"/>
            <a:ext cx="1768673" cy="146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44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9" y="223239"/>
            <a:ext cx="1547813" cy="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sldNum="0" hdr="0" ftr="0" dt="0"/>
  <p:txStyles>
    <p:titleStyle>
      <a:lvl1pPr algn="l" defTabSz="914353" rtl="0" eaLnBrk="1" latinLnBrk="0" hangingPunct="1">
        <a:spcBef>
          <a:spcPct val="0"/>
        </a:spcBef>
        <a:buNone/>
        <a:defRPr sz="37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lantbruketskunskapsbank.se/foretagsledning/lean/samtliga/feedback-aterkoppling" TargetMode="External"/><Relationship Id="rId7" Type="http://schemas.openxmlformats.org/officeDocument/2006/relationships/hyperlink" Target="https://lantbruketskunskapsbank.se/foretagsledning/lean/samtliga/moten-stortavl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lantbruketskunskapsbank.se/foretagsledning/lean/samtliga/varderingar-hur-vara-mot-varandra" TargetMode="External"/><Relationship Id="rId5" Type="http://schemas.openxmlformats.org/officeDocument/2006/relationships/hyperlink" Target="https://lantbruketskunskapsbank.se/foretagsledning/lean/samtliga/vision-ledstjarna" TargetMode="External"/><Relationship Id="rId4" Type="http://schemas.openxmlformats.org/officeDocument/2006/relationships/hyperlink" Target="https://lantbruketskunskapsbank.se/foretagsledning/lean/samtliga/lean-leanprincip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g9irhnfa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789E-E798-7574-AF8E-7A1AD139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avla, rita, Barnkonst, konst&#10;&#10;AI-genererat innehåll kan vara felaktigt.">
            <a:extLst>
              <a:ext uri="{FF2B5EF4-FFF2-40B4-BE49-F238E27FC236}">
                <a16:creationId xmlns:a16="http://schemas.microsoft.com/office/drawing/2014/main" id="{CF3AB85A-3A0E-9C49-DB36-A4562877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4" b="-382"/>
          <a:stretch>
            <a:fillRect/>
          </a:stretch>
        </p:blipFill>
        <p:spPr>
          <a:xfrm>
            <a:off x="0" y="-116131"/>
            <a:ext cx="12192000" cy="6137094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EF55264-D660-5DCD-DD37-6E92038C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9" y="525378"/>
            <a:ext cx="10515600" cy="1325563"/>
          </a:xfrm>
        </p:spPr>
        <p:txBody>
          <a:bodyPr/>
          <a:lstStyle>
            <a:defPPr>
              <a:defRPr lang="sv-SE"/>
            </a:defPPr>
            <a:lvl1pPr marL="0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21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 err="1">
                <a:latin typeface="Arial"/>
                <a:cs typeface="Arial"/>
              </a:rPr>
              <a:t>Lean</a:t>
            </a:r>
            <a:r>
              <a:rPr lang="sv-SE" sz="4000" dirty="0">
                <a:latin typeface="Arial"/>
                <a:cs typeface="Arial"/>
              </a:rPr>
              <a:t>-drivet ledarskap</a:t>
            </a:r>
            <a:endParaRPr lang="sv-SE" sz="4000" b="1" dirty="0">
              <a:latin typeface="Arial"/>
              <a:cs typeface="Arial"/>
            </a:endParaRP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33C1622-2105-88E7-82D1-6A72D54DAB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57119" y="6098528"/>
            <a:ext cx="4727415" cy="332676"/>
          </a:xfr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8390" lvl="2" indent="0">
              <a:buNone/>
            </a:pPr>
            <a:r>
              <a:rPr lang="sv-SE" sz="1100" dirty="0">
                <a:latin typeface="Arial"/>
                <a:cs typeface="Arial"/>
              </a:rPr>
              <a:t>Förvaltning av utbildningskoncept</a:t>
            </a:r>
            <a:br>
              <a:rPr lang="sv-SE" sz="1100" dirty="0">
                <a:latin typeface="Arial"/>
              </a:rPr>
            </a:br>
            <a:r>
              <a:rPr lang="sv-SE" sz="1100" dirty="0">
                <a:latin typeface="Arial"/>
                <a:cs typeface="Arial"/>
              </a:rPr>
              <a:t>Lean, ledarskap och arbetsmiljö</a:t>
            </a:r>
            <a:br>
              <a:rPr lang="sv-SE" sz="1100" dirty="0">
                <a:latin typeface="Arial"/>
                <a:cs typeface="Arial"/>
              </a:rPr>
            </a:br>
            <a:r>
              <a:rPr lang="sv-SE" sz="1100" dirty="0">
                <a:latin typeface="Arial"/>
                <a:cs typeface="Arial"/>
              </a:rPr>
              <a:t>Kunskapsnav företagsledning och entreprenörskap</a:t>
            </a:r>
            <a:br>
              <a:rPr lang="sv-SE" sz="1100" dirty="0">
                <a:latin typeface="Arial"/>
                <a:cs typeface="Arial"/>
              </a:rPr>
            </a:br>
            <a:r>
              <a:rPr lang="sv-SE" sz="1100" dirty="0">
                <a:latin typeface="Arial"/>
                <a:cs typeface="Arial"/>
              </a:rPr>
              <a:t>Uppdaterat material 2024 - 2025 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14FB4-F524-A6AF-A23F-8A513E9F1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05" y="6014217"/>
            <a:ext cx="1191433" cy="8470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A16D1AF-42EE-F242-90AA-F444821D2F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479" y="6087940"/>
            <a:ext cx="590550" cy="590550"/>
          </a:xfrm>
          <a:prstGeom prst="rect">
            <a:avLst/>
          </a:prstGeom>
        </p:spPr>
      </p:pic>
      <p:pic>
        <p:nvPicPr>
          <p:cNvPr id="10" name="Picture 9" descr="En bild som visar text, flagga, Teckensnitt, symbol&#10;&#10;AI-genererat innehåll kan vara felaktigt.">
            <a:extLst>
              <a:ext uri="{FF2B5EF4-FFF2-40B4-BE49-F238E27FC236}">
                <a16:creationId xmlns:a16="http://schemas.microsoft.com/office/drawing/2014/main" id="{1E2DD447-6224-D19E-7726-FC35EB5FF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508" y="6100061"/>
            <a:ext cx="7524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920B4CF-CA44-D832-15C9-C68A6AECC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0853" y="754111"/>
            <a:ext cx="3103960" cy="683419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Tips!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32C5CA-3353-5A83-6C27-E4E6D9C61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50853" y="1834429"/>
            <a:ext cx="8535386" cy="440813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Arial"/>
                <a:cs typeface="Arial"/>
              </a:rPr>
              <a:t>Flera kunskapsmoduler från verktygslådan som kan </a:t>
            </a:r>
            <a:br>
              <a:rPr lang="sv-SE" sz="2400" b="1" dirty="0">
                <a:latin typeface="Arial"/>
                <a:cs typeface="Arial"/>
              </a:rPr>
            </a:br>
            <a:r>
              <a:rPr lang="sv-SE" sz="2400" b="1" dirty="0">
                <a:latin typeface="Arial"/>
                <a:cs typeface="Arial"/>
              </a:rPr>
              <a:t>vara till stöd i arbetet med att utveckla verksamheten.  </a:t>
            </a:r>
            <a:br>
              <a:rPr lang="sv-SE" sz="2100" dirty="0">
                <a:cs typeface="Arial"/>
              </a:rPr>
            </a:br>
            <a:endParaRPr lang="sv-SE" sz="2100" dirty="0">
              <a:cs typeface="Arial"/>
            </a:endParaRPr>
          </a:p>
          <a:p>
            <a:pPr marL="321457" indent="-321457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Feedback-återkoppling | Kunskapsbanken</a:t>
            </a:r>
            <a:endParaRPr lang="sv-S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1457" indent="-321457"/>
            <a:r>
              <a:rPr lang="sv-S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 och leanprinciper</a:t>
            </a:r>
            <a:endParaRPr lang="sv-S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1457" indent="-321457"/>
            <a:r>
              <a:rPr lang="sv-S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 - ledstjärna</a:t>
            </a:r>
            <a:endParaRPr lang="sv-S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1457" indent="-321457"/>
            <a:r>
              <a:rPr lang="sv-S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Värderingar – hur vara mot varandra</a:t>
            </a:r>
            <a:endParaRPr lang="sv-S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1457" indent="-321457"/>
            <a:r>
              <a:rPr lang="sv-S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Möten och stortavla</a:t>
            </a:r>
            <a:endParaRPr lang="sv-S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10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pPr marL="0" indent="0">
              <a:buNone/>
            </a:pPr>
            <a:endParaRPr lang="sv-SE" sz="2100" dirty="0">
              <a:cs typeface="Arial"/>
            </a:endParaRPr>
          </a:p>
          <a:p>
            <a:pPr marL="0" indent="0">
              <a:buNone/>
            </a:pPr>
            <a:endParaRPr lang="sv-SE" sz="2100" dirty="0">
              <a:cs typeface="Arial"/>
            </a:endParaRPr>
          </a:p>
          <a:p>
            <a:endParaRPr lang="sv-SE" sz="2100" dirty="0">
              <a:cs typeface="Arial"/>
            </a:endParaRPr>
          </a:p>
          <a:p>
            <a:endParaRPr lang="sv-SE" sz="2100" dirty="0">
              <a:cs typeface="Arial"/>
            </a:endParaRPr>
          </a:p>
          <a:p>
            <a:pPr marL="0" indent="0">
              <a:buNone/>
            </a:pPr>
            <a:endParaRPr lang="sv-SE" sz="2100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15A74A-1A48-1960-6DF7-03D37B63791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0148" t="62141" r="31991"/>
          <a:stretch>
            <a:fillRect/>
          </a:stretch>
        </p:blipFill>
        <p:spPr>
          <a:xfrm>
            <a:off x="868825" y="556146"/>
            <a:ext cx="1133150" cy="14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06A2-9D4D-D29C-029D-3AD597082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BBCBC891-0935-FB98-3966-9A5811B67033}"/>
              </a:ext>
            </a:extLst>
          </p:cNvPr>
          <p:cNvGrpSpPr/>
          <p:nvPr/>
        </p:nvGrpSpPr>
        <p:grpSpPr>
          <a:xfrm>
            <a:off x="2322671" y="1846426"/>
            <a:ext cx="6241016" cy="4875051"/>
            <a:chOff x="1153632" y="249505"/>
            <a:chExt cx="7330944" cy="6016704"/>
          </a:xfrm>
          <a:solidFill>
            <a:schemeClr val="bg1"/>
          </a:solidFill>
        </p:grpSpPr>
        <p:sp>
          <p:nvSpPr>
            <p:cNvPr id="3" name="Likbent triangel 2">
              <a:extLst>
                <a:ext uri="{FF2B5EF4-FFF2-40B4-BE49-F238E27FC236}">
                  <a16:creationId xmlns:a16="http://schemas.microsoft.com/office/drawing/2014/main" id="{8EC11A71-112C-2638-5A9B-678322DF402F}"/>
                </a:ext>
              </a:extLst>
            </p:cNvPr>
            <p:cNvSpPr/>
            <p:nvPr/>
          </p:nvSpPr>
          <p:spPr>
            <a:xfrm>
              <a:off x="1153632" y="249505"/>
              <a:ext cx="7330944" cy="6016704"/>
            </a:xfrm>
            <a:prstGeom prst="triangl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7157B266-B4CE-3168-8CC2-7E43B6A0799B}"/>
                </a:ext>
              </a:extLst>
            </p:cNvPr>
            <p:cNvSpPr txBox="1"/>
            <p:nvPr/>
          </p:nvSpPr>
          <p:spPr>
            <a:xfrm>
              <a:off x="2988069" y="5303867"/>
              <a:ext cx="3915382" cy="46085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lIns="64294" tIns="32147" rIns="64294" bIns="32147" rtlCol="0" anchor="t">
              <a:spAutoFit/>
            </a:bodyPr>
            <a:lstStyle/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6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Filosofi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E8D467E-3225-D09B-AD36-8D45B818DBBA}"/>
                </a:ext>
              </a:extLst>
            </p:cNvPr>
            <p:cNvSpPr txBox="1"/>
            <p:nvPr/>
          </p:nvSpPr>
          <p:spPr>
            <a:xfrm>
              <a:off x="2988069" y="4262967"/>
              <a:ext cx="3915382" cy="4662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6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</a:rPr>
                <a:t>Process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8F0AC26-0F37-FB6C-7907-0F1AC91B9660}"/>
                </a:ext>
              </a:extLst>
            </p:cNvPr>
            <p:cNvSpPr txBox="1"/>
            <p:nvPr/>
          </p:nvSpPr>
          <p:spPr>
            <a:xfrm>
              <a:off x="4077988" y="1681625"/>
              <a:ext cx="1507946" cy="83346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6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</a:rPr>
                <a:t>Problem -</a:t>
              </a:r>
              <a:r>
                <a:rPr kumimoji="0" lang="en-GB" sz="196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</a:rPr>
                <a:t>lösning</a:t>
              </a:r>
              <a:endParaRPr kumimoji="0" lang="en-GB" sz="19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</a:endParaRP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E302E8-697E-A5F3-EFAD-BB45520C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2F05B-BAF9-488D-83DE-20A7CCFAC190}" type="slidenum"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902E7F7-5850-E001-B1E9-9DEBEDC974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428" y="644634"/>
            <a:ext cx="7792268" cy="59828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Bold"/>
              </a:rPr>
              <a:t>Lean-</a:t>
            </a:r>
            <a:r>
              <a:rPr lang="en-US" sz="3600" b="1" dirty="0" err="1">
                <a:latin typeface="Arial Bold"/>
              </a:rPr>
              <a:t>drivet</a:t>
            </a:r>
            <a:r>
              <a:rPr lang="en-US" sz="3600" b="1" dirty="0">
                <a:latin typeface="Arial Bold"/>
              </a:rPr>
              <a:t> </a:t>
            </a:r>
            <a:r>
              <a:rPr lang="en-US" sz="3600" b="1" dirty="0" err="1">
                <a:latin typeface="Arial Bold"/>
              </a:rPr>
              <a:t>ledarskap</a:t>
            </a:r>
            <a:r>
              <a:rPr lang="en-US" sz="3600" b="1" dirty="0">
                <a:latin typeface="Arial Bold"/>
              </a:rPr>
              <a:t> </a:t>
            </a:r>
            <a:br>
              <a:rPr lang="en-US" sz="3600" b="1" dirty="0">
                <a:latin typeface="Arial Bold"/>
              </a:rPr>
            </a:br>
            <a:r>
              <a:rPr lang="en-US" sz="3600" b="1" dirty="0" err="1">
                <a:latin typeface="Arial Bold"/>
              </a:rPr>
              <a:t>enligt</a:t>
            </a:r>
            <a:r>
              <a:rPr lang="en-US" sz="3600" b="1" dirty="0">
                <a:latin typeface="Arial Bold"/>
              </a:rPr>
              <a:t> Leans </a:t>
            </a:r>
            <a:r>
              <a:rPr lang="en-US" sz="3600" b="1" dirty="0" err="1">
                <a:latin typeface="Arial Bold"/>
              </a:rPr>
              <a:t>principer</a:t>
            </a:r>
            <a:r>
              <a:rPr lang="en-US" sz="3600" b="1" dirty="0">
                <a:latin typeface="Arial Bold"/>
              </a:rPr>
              <a:t>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7EBA16B-BAA7-9334-64F3-A65BC483B139}"/>
              </a:ext>
            </a:extLst>
          </p:cNvPr>
          <p:cNvSpPr txBox="1"/>
          <p:nvPr/>
        </p:nvSpPr>
        <p:spPr>
          <a:xfrm>
            <a:off x="7570327" y="1701081"/>
            <a:ext cx="3783473" cy="24891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64294" tIns="32147" rIns="64294" bIns="32147" rtlCol="0" anchor="t">
            <a:spAutoFit/>
          </a:bodyPr>
          <a:lstStyle/>
          <a:p>
            <a:pPr marL="342900" marR="0" lvl="0" indent="-3429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Odla </a:t>
            </a:r>
            <a:r>
              <a:rPr kumimoji="0" lang="sv-SE" sz="196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ledare</a:t>
            </a: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 som känner verksamheten på djupet, lever enligt företagets filosofi och lär andra göra det.</a:t>
            </a:r>
            <a:b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</a:br>
            <a:endParaRPr kumimoji="0" lang="sv-SE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 marL="342900" marR="0" lvl="0" indent="-3429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Utveckla enastående </a:t>
            </a:r>
            <a:r>
              <a:rPr kumimoji="0" lang="sv-SE" sz="196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människor och arbetslag </a:t>
            </a:r>
            <a:br>
              <a:rPr kumimoji="0" lang="sv-SE" sz="196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/>
              </a:rPr>
            </a:b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som följer företagets filosofi.</a:t>
            </a:r>
            <a:endParaRPr kumimoji="0" lang="en-US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EEFAB38-4F46-D910-C9BA-4BBBE23A57E0}"/>
              </a:ext>
            </a:extLst>
          </p:cNvPr>
          <p:cNvSpPr txBox="1"/>
          <p:nvPr/>
        </p:nvSpPr>
        <p:spPr>
          <a:xfrm>
            <a:off x="4500269" y="3941904"/>
            <a:ext cx="2101473" cy="67098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lIns="64294" tIns="32147" rIns="64294" bIns="32147" rtlCol="0" anchor="t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Medarbetare </a:t>
            </a:r>
            <a:br>
              <a:rPr kumimoji="0" lang="en-GB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</a:br>
            <a:r>
              <a:rPr kumimoji="0" lang="en-GB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och Partners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9200BF8E-6F67-3B98-07BC-EAABA723C00E}"/>
              </a:ext>
            </a:extLst>
          </p:cNvPr>
          <p:cNvCxnSpPr>
            <a:cxnSpLocks/>
          </p:cNvCxnSpPr>
          <p:nvPr/>
        </p:nvCxnSpPr>
        <p:spPr>
          <a:xfrm flipV="1">
            <a:off x="6601742" y="2762742"/>
            <a:ext cx="984122" cy="1179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Bildobjekt 5" descr="En bild som visar Grafik, grafisk design, Färggrann, kreativitet&#10;&#10;AI-genererat innehåll kan vara felaktigt.">
            <a:extLst>
              <a:ext uri="{FF2B5EF4-FFF2-40B4-BE49-F238E27FC236}">
                <a16:creationId xmlns:a16="http://schemas.microsoft.com/office/drawing/2014/main" id="{450DE14B-9452-C8E2-80B2-C3EF56463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75" y="318796"/>
            <a:ext cx="2316108" cy="1178913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3FE0264-B705-D7A3-385B-236155C94E63}"/>
              </a:ext>
            </a:extLst>
          </p:cNvPr>
          <p:cNvCxnSpPr>
            <a:cxnSpLocks/>
          </p:cNvCxnSpPr>
          <p:nvPr/>
        </p:nvCxnSpPr>
        <p:spPr>
          <a:xfrm>
            <a:off x="3074126" y="5635962"/>
            <a:ext cx="47670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D46779BE-B6D4-7DAE-BB36-9CD7343BED59}"/>
              </a:ext>
            </a:extLst>
          </p:cNvPr>
          <p:cNvCxnSpPr>
            <a:cxnSpLocks/>
          </p:cNvCxnSpPr>
          <p:nvPr/>
        </p:nvCxnSpPr>
        <p:spPr>
          <a:xfrm>
            <a:off x="3587931" y="4842491"/>
            <a:ext cx="37450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C4C4375-0FFD-862A-F762-26B2C1E2C6FE}"/>
              </a:ext>
            </a:extLst>
          </p:cNvPr>
          <p:cNvCxnSpPr>
            <a:cxnSpLocks/>
          </p:cNvCxnSpPr>
          <p:nvPr/>
        </p:nvCxnSpPr>
        <p:spPr>
          <a:xfrm>
            <a:off x="4295562" y="3712302"/>
            <a:ext cx="231712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05362" y="1717793"/>
            <a:ext cx="6962775" cy="4800600"/>
            <a:chOff x="720" y="960"/>
            <a:chExt cx="4752" cy="3024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720" y="398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456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720" y="960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456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03648" y="1303964"/>
            <a:ext cx="1332581" cy="3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934" tIns="46767" rIns="89934" bIns="46767">
            <a:spAutoFit/>
          </a:bodyPr>
          <a:lstStyle/>
          <a:p>
            <a:pPr marL="0" marR="0" lvl="0" indent="0" algn="ctr" defTabSz="456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Lönsamhet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58706" y="6208532"/>
            <a:ext cx="499918" cy="3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934" tIns="46767" rIns="89934" bIns="46767">
            <a:spAutoFit/>
          </a:bodyPr>
          <a:lstStyle/>
          <a:p>
            <a:pPr marL="0" marR="0" lvl="0" indent="0" algn="ctr" defTabSz="456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</a:t>
            </a:r>
          </a:p>
        </p:txBody>
      </p:sp>
      <p:pic>
        <p:nvPicPr>
          <p:cNvPr id="9" name="Picture 8" descr="\\Goliat\Produktionsutveckling\SmartLean2\Informationsaktiviteter\arbeta_hårdare_s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803" y="4347806"/>
            <a:ext cx="5912624" cy="1936085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95432" y="1303965"/>
            <a:ext cx="2993715" cy="5214428"/>
            <a:chOff x="1584" y="400"/>
            <a:chExt cx="2364" cy="3573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32" y="2199"/>
              <a:ext cx="934" cy="4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456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5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ptos" panose="02110004020202020204"/>
                <a:ea typeface="Tahoma"/>
                <a:cs typeface="Tahoma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232" y="2607"/>
              <a:ext cx="819" cy="4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456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5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ptos" panose="02110004020202020204"/>
                <a:ea typeface="Tahoma"/>
                <a:cs typeface="Tahoma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28" y="3023"/>
              <a:ext cx="912" cy="4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456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5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ptos" panose="02110004020202020204"/>
                <a:ea typeface="Tahoma"/>
                <a:cs typeface="Tahoma"/>
              </a:endParaRPr>
            </a:p>
          </p:txBody>
        </p:sp>
        <p:pic>
          <p:nvPicPr>
            <p:cNvPr id="14" name="Picture 13" descr="\\Goliat\Produktionsutveckling\SmartLean2\Informationsaktiviteter\arbeta_smartare_sv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400"/>
              <a:ext cx="2364" cy="3573"/>
            </a:xfrm>
            <a:prstGeom prst="rect">
              <a:avLst/>
            </a:prstGeom>
            <a:noFill/>
          </p:spPr>
        </p:pic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95A11E9C-32F2-ED9C-CFF8-37F957A4997F}"/>
              </a:ext>
            </a:extLst>
          </p:cNvPr>
          <p:cNvSpPr txBox="1"/>
          <p:nvPr/>
        </p:nvSpPr>
        <p:spPr>
          <a:xfrm>
            <a:off x="553303" y="373689"/>
            <a:ext cx="7402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Varför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 Lean-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drivet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ledarskap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?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8" name="Pratbubbla: rektangel 17">
            <a:extLst>
              <a:ext uri="{FF2B5EF4-FFF2-40B4-BE49-F238E27FC236}">
                <a16:creationId xmlns:a16="http://schemas.microsoft.com/office/drawing/2014/main" id="{635B7CBF-C68A-146D-1487-EF7177036C2E}"/>
              </a:ext>
            </a:extLst>
          </p:cNvPr>
          <p:cNvSpPr/>
          <p:nvPr/>
        </p:nvSpPr>
        <p:spPr>
          <a:xfrm>
            <a:off x="7603418" y="1397174"/>
            <a:ext cx="2332716" cy="976442"/>
          </a:xfrm>
          <a:prstGeom prst="wedgeRectCallout">
            <a:avLst>
              <a:gd name="adj1" fmla="val -70000"/>
              <a:gd name="adj2" fmla="val 726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LEAN = Skapa värde genom att arbeta smartare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BDEBC50-B3FB-0BA3-AB32-718B3D617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632" y="125076"/>
            <a:ext cx="1664287" cy="11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6366AA3-B814-DD19-9E8E-6CAABB19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marL="0" algn="r" defTabSz="642915" rtl="0" eaLnBrk="1" latinLnBrk="0" hangingPunct="1">
              <a:defRPr lang="en-US" sz="773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1pPr>
            <a:lvl2pPr marL="321457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15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4372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9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7287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8744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0201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59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1629A-4462-435F-A7BD-B91EA56A5123}" type="slidenum">
              <a:rPr kumimoji="0" lang="sv-SE" sz="77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77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4ACBDB-1166-F42D-EB31-027E58B40EB6}"/>
              </a:ext>
            </a:extLst>
          </p:cNvPr>
          <p:cNvGraphicFramePr/>
          <p:nvPr/>
        </p:nvGraphicFramePr>
        <p:xfrm>
          <a:off x="3200851" y="1047381"/>
          <a:ext cx="6826444" cy="493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:a16="http://schemas.microsoft.com/office/drawing/2014/main" id="{1E420E7E-A8AE-ADD2-5B9E-61D2AB773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903" y="881732"/>
            <a:ext cx="1152738" cy="1485868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C1F41217-54E1-FEF5-A643-69A7CBFBF53E}"/>
              </a:ext>
            </a:extLst>
          </p:cNvPr>
          <p:cNvSpPr/>
          <p:nvPr/>
        </p:nvSpPr>
        <p:spPr>
          <a:xfrm>
            <a:off x="8349343" y="4907797"/>
            <a:ext cx="2252162" cy="1950203"/>
          </a:xfrm>
          <a:prstGeom prst="ellipse">
            <a:avLst/>
          </a:prstGeom>
          <a:solidFill>
            <a:srgbClr val="E9C1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2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Delad medvetenhet</a:t>
            </a:r>
          </a:p>
        </p:txBody>
      </p:sp>
    </p:spTree>
    <p:extLst>
      <p:ext uri="{BB962C8B-B14F-4D97-AF65-F5344CB8AC3E}">
        <p14:creationId xmlns:p14="http://schemas.microsoft.com/office/powerpoint/2010/main" val="39125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F536-C6F4-E150-58C9-D09BBF9F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9F606-029F-0AC3-BA5F-7EB928D90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1697" y="911555"/>
            <a:ext cx="9423423" cy="911945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r>
              <a:rPr lang="en-US" sz="3600" b="1" dirty="0">
                <a:latin typeface="Arial Bold"/>
              </a:rPr>
              <a:t>I </a:t>
            </a:r>
            <a:r>
              <a:rPr lang="en-US" sz="3600" b="1" dirty="0" err="1">
                <a:latin typeface="Arial Bold"/>
              </a:rPr>
              <a:t>ett</a:t>
            </a:r>
            <a:r>
              <a:rPr lang="en-US" sz="3600" b="1" dirty="0">
                <a:latin typeface="Arial Bold"/>
              </a:rPr>
              <a:t> Lean-</a:t>
            </a:r>
            <a:r>
              <a:rPr lang="en-US" sz="3600" b="1" dirty="0" err="1">
                <a:latin typeface="Arial Bold"/>
              </a:rPr>
              <a:t>drivet</a:t>
            </a:r>
            <a:r>
              <a:rPr lang="en-US" sz="3600" b="1" dirty="0">
                <a:latin typeface="Arial Bold"/>
              </a:rPr>
              <a:t> </a:t>
            </a:r>
            <a:r>
              <a:rPr lang="en-US" sz="3600" b="1" dirty="0" err="1">
                <a:latin typeface="Arial Bold"/>
              </a:rPr>
              <a:t>ledarskap</a:t>
            </a:r>
            <a:r>
              <a:rPr lang="en-US" sz="3600" b="1" dirty="0">
                <a:latin typeface="Arial Bold"/>
              </a:rPr>
              <a:t> </a:t>
            </a:r>
            <a:r>
              <a:rPr lang="en-US" sz="3600" b="1" dirty="0" err="1">
                <a:latin typeface="Arial Bold"/>
              </a:rPr>
              <a:t>förväntas</a:t>
            </a:r>
            <a:r>
              <a:rPr lang="en-US" sz="3600" b="1" dirty="0">
                <a:latin typeface="Arial Bold"/>
              </a:rPr>
              <a:t>: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83C9CB6-1173-BEE8-AF5F-DA9DCB93C1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492" y="2067339"/>
            <a:ext cx="8778988" cy="3681264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531" b="1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Ledare</a:t>
            </a:r>
            <a:r>
              <a:rPr lang="en-US" sz="2531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  <a:endParaRPr lang="sv-SE" sz="2531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8641" lvl="1" indent="-321457"/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Vara förebild för sina medarbetare och behöver därför föregå</a:t>
            </a:r>
          </a:p>
          <a:p>
            <a:pPr marL="457184" lvl="1" indent="0">
              <a:buNone/>
            </a:pPr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med gott exempel och ”leva” efter </a:t>
            </a:r>
            <a:r>
              <a:rPr lang="sv-SE" sz="1969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Lean</a:t>
            </a:r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-principerna </a:t>
            </a:r>
            <a:b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sv-SE" sz="1969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778641" lvl="1" indent="-321457"/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Kunna delegera och ge medarbetarna ökat inflytande</a:t>
            </a:r>
            <a:b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sv-SE" sz="1969" i="1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778641" lvl="1" indent="-321457"/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Skapa förutsättningar för att medarbetarna ska lyckas i sina roller</a:t>
            </a:r>
          </a:p>
          <a:p>
            <a:pPr marL="778641" lvl="1" indent="-321457"/>
            <a:endParaRPr lang="en-US" sz="225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31" b="1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Medarbetare</a:t>
            </a:r>
            <a:r>
              <a:rPr lang="en-US" sz="2531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  <a:p>
            <a:pPr marL="778641" lvl="1" indent="-321457"/>
            <a:r>
              <a:rPr lang="en-US" sz="1969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Följa</a:t>
            </a:r>
            <a:r>
              <a:rPr lang="en-US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Lean-</a:t>
            </a:r>
            <a:r>
              <a:rPr lang="en-US" sz="1969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principerna</a:t>
            </a:r>
            <a:br>
              <a:rPr lang="en-US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US" sz="1969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778641" lvl="1" indent="-321457"/>
            <a:r>
              <a:rPr lang="sv-SE" sz="1969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Ge konstruktiv feedback i lärande syfte (även till ledaren) </a:t>
            </a:r>
            <a:endParaRPr lang="en-US" sz="1969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E150E6-16F3-2568-BD9D-A9D3EB32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779" y="1109397"/>
            <a:ext cx="2316681" cy="11827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F4EB8F8-EE25-DA35-5EAA-2F73BCE7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779" y="4704798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CE87-0593-3872-69FC-2FD9CDCD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179385DD-FC3F-CB0D-B118-8B75011EBAED}"/>
              </a:ext>
            </a:extLst>
          </p:cNvPr>
          <p:cNvSpPr txBox="1"/>
          <p:nvPr/>
        </p:nvSpPr>
        <p:spPr>
          <a:xfrm>
            <a:off x="3114326" y="1562125"/>
            <a:ext cx="5963348" cy="715775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16"/>
              </a:spcAft>
              <a:buClrTx/>
              <a:buSzTx/>
              <a:buFontTx/>
              <a:buNone/>
              <a:tabLst/>
              <a:defRPr/>
            </a:pPr>
            <a:endParaRPr kumimoji="0" lang="sv-SE" sz="2700" b="1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8595-284D-16FF-DDEA-D9ECC2CC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1629A-4462-435F-A7BD-B91EA56A5123}" type="slidenum"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BC1E3-CB90-723E-29CA-D860B2BAB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62" y="1365955"/>
            <a:ext cx="5453488" cy="911945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r>
              <a:rPr lang="en-US" b="1" dirty="0"/>
              <a:t>LEAN-</a:t>
            </a:r>
            <a:r>
              <a:rPr lang="en-US" b="1" dirty="0" err="1"/>
              <a:t>drivet</a:t>
            </a:r>
            <a:r>
              <a:rPr lang="en-US" b="1" dirty="0"/>
              <a:t> </a:t>
            </a:r>
            <a:r>
              <a:rPr lang="en-US" b="1" dirty="0" err="1"/>
              <a:t>ledarskap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bygger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självledarskap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224E11-A6D2-9408-AEF0-CB115C81E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5649" y="2541005"/>
            <a:ext cx="8396694" cy="368126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sv-SE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562"/>
              </a:spcAft>
            </a:pPr>
            <a:r>
              <a:rPr lang="sv-SE" sz="1969" dirty="0">
                <a:latin typeface="Arial" panose="020B0604020202020204" pitchFamily="34" charset="0"/>
                <a:cs typeface="Arial" panose="020B0604020202020204" pitchFamily="34" charset="0"/>
              </a:rPr>
              <a:t>Effekten av ett företags LEAN-arbete är starkt beroende av en ofta underskattad faktor – självledarskapet. </a:t>
            </a:r>
            <a:br>
              <a:rPr lang="sv-SE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562"/>
              </a:spcAft>
            </a:pPr>
            <a:r>
              <a:rPr lang="sv-SE" sz="1969" dirty="0">
                <a:latin typeface="Arial" panose="020B0604020202020204" pitchFamily="34" charset="0"/>
                <a:cs typeface="Arial" panose="020B0604020202020204" pitchFamily="34" charset="0"/>
              </a:rPr>
              <a:t>Genom att odla och utveckla självledarskap inom organisationen så kommer man få ledare och medarbetare som följer </a:t>
            </a:r>
            <a:r>
              <a:rPr lang="sv-SE" sz="1969" dirty="0" err="1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sv-SE" sz="1969" dirty="0">
                <a:latin typeface="Arial" panose="020B0604020202020204" pitchFamily="34" charset="0"/>
                <a:cs typeface="Arial" panose="020B0604020202020204" pitchFamily="34" charset="0"/>
              </a:rPr>
              <a:t>-principerna och därmed en kultur av ständiga förbättringar och känsla av ökat inflytande. </a:t>
            </a:r>
          </a:p>
          <a:p>
            <a:pPr marL="0" indent="0">
              <a:lnSpc>
                <a:spcPct val="107000"/>
              </a:lnSpc>
              <a:spcAft>
                <a:spcPts val="562"/>
              </a:spcAft>
              <a:buNone/>
            </a:pPr>
            <a:r>
              <a:rPr lang="sv-SE" sz="1969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v-SE" sz="1969" b="1" dirty="0">
                <a:latin typeface="Arial" panose="020B0604020202020204" pitchFamily="34" charset="0"/>
                <a:cs typeface="Arial" panose="020B0604020202020204" pitchFamily="34" charset="0"/>
              </a:rPr>
              <a:t>Detta leder till en värderingsstyrd kultur och gemensam framgång!</a:t>
            </a:r>
            <a:endParaRPr lang="sv-SE" sz="1969" b="1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333333"/>
              </a:solidFill>
              <a:latin typeface="Georgia" panose="02040502050405020303" pitchFamily="18" charset="0"/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</p:txBody>
      </p:sp>
      <p:pic>
        <p:nvPicPr>
          <p:cNvPr id="3" name="Bildobjekt 2" descr="En bild som visar Grafik, grafisk design, kreativitet, konst&#10;&#10;AI-genererat innehåll kan vara felaktigt.">
            <a:extLst>
              <a:ext uri="{FF2B5EF4-FFF2-40B4-BE49-F238E27FC236}">
                <a16:creationId xmlns:a16="http://schemas.microsoft.com/office/drawing/2014/main" id="{ABBB4DAB-67AD-383D-F5C8-C4ADB0D5D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3" y="822056"/>
            <a:ext cx="3094093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18E89D6-C785-C1EA-A316-D3C438C26B28}"/>
              </a:ext>
            </a:extLst>
          </p:cNvPr>
          <p:cNvSpPr txBox="1"/>
          <p:nvPr/>
        </p:nvSpPr>
        <p:spPr>
          <a:xfrm>
            <a:off x="890183" y="875416"/>
            <a:ext cx="9969406" cy="5838747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Självledarskap är avgörande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Lean - drivet ledarskap 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därför att det …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Främjar en ständig förbättringskultur</a:t>
            </a: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Förbättrad problemlösningsförmåga</a:t>
            </a:r>
          </a:p>
          <a:p>
            <a:pPr marL="1235378" marR="0" lvl="2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 ansvarstagande medarbetare</a:t>
            </a: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Underlättar anpassningsförmåga och flexibilitet</a:t>
            </a: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1457" marR="0" lvl="0" indent="-321457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96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Stärker lagsamarbetet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96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Bildobjekt 4" descr="En bild som visar Grafik, grafisk design, kreativitet, konst&#10;&#10;AI-genererat innehåll kan vara felaktigt.">
            <a:extLst>
              <a:ext uri="{FF2B5EF4-FFF2-40B4-BE49-F238E27FC236}">
                <a16:creationId xmlns:a16="http://schemas.microsoft.com/office/drawing/2014/main" id="{18F6018C-35B3-A538-3BE3-C99A41601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50" y="1049587"/>
            <a:ext cx="2619275" cy="14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A49157-4312-A1D0-073A-35DD348B2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554" y="752234"/>
            <a:ext cx="7887146" cy="8795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ea typeface="Tahoma"/>
                <a:cs typeface="Arial"/>
              </a:rPr>
              <a:t>Reflektionsövning</a:t>
            </a:r>
            <a:r>
              <a:rPr lang="en-US" sz="4000" b="1" dirty="0">
                <a:latin typeface="Arial"/>
                <a:ea typeface="Tahoma"/>
                <a:cs typeface="Arial"/>
              </a:rPr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5379E8-4781-5E3E-B739-B8EB217E774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13949848"/>
              </p:ext>
            </p:extLst>
          </p:nvPr>
        </p:nvGraphicFramePr>
        <p:xfrm>
          <a:off x="804774" y="2436083"/>
          <a:ext cx="10829878" cy="349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6E8A80CB-0839-C201-37B2-39F01E5F0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304" y="781665"/>
            <a:ext cx="1886328" cy="18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9411-93FB-FD81-F37F-BE93A8C736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84461" y="828555"/>
            <a:ext cx="5986463" cy="68341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CC8B-C1EB-0E9F-5B1D-91F089173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52549" y="1170264"/>
            <a:ext cx="7254990" cy="314801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– Lean för en </a:t>
            </a:r>
            <a:r>
              <a:rPr lang="en-US" sz="1969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säkrare</a:t>
            </a: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969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arbetsmiljö</a:t>
            </a: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US" sz="1969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lantbruket</a:t>
            </a:r>
            <a:r>
              <a:rPr lang="en-US" sz="19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6C7AE-3371-87DF-811B-B4F4D7064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61" y="2467847"/>
            <a:ext cx="6325059" cy="3592522"/>
          </a:xfrm>
          <a:prstGeom prst="rect">
            <a:avLst/>
          </a:prstGeom>
        </p:spPr>
      </p:pic>
      <p:pic>
        <p:nvPicPr>
          <p:cNvPr id="7" name="Bildobjekt 5">
            <a:extLst>
              <a:ext uri="{FF2B5EF4-FFF2-40B4-BE49-F238E27FC236}">
                <a16:creationId xmlns:a16="http://schemas.microsoft.com/office/drawing/2014/main" id="{77DE0074-E5CC-2DE7-6ACE-B5DA2FD4D1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48" t="62141" r="31991"/>
          <a:stretch>
            <a:fillRect/>
          </a:stretch>
        </p:blipFill>
        <p:spPr>
          <a:xfrm>
            <a:off x="867591" y="584989"/>
            <a:ext cx="1134667" cy="1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5002"/>
      </p:ext>
    </p:extLst>
  </p:cSld>
  <p:clrMapOvr>
    <a:masterClrMapping/>
  </p:clrMapOvr>
</p:sld>
</file>

<file path=ppt/theme/theme1.xml><?xml version="1.0" encoding="utf-8"?>
<a:theme xmlns:a="http://schemas.openxmlformats.org/drawingml/2006/main" name="SLU mallsidor">
  <a:themeElements>
    <a:clrScheme name="SLU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154734"/>
      </a:accent1>
      <a:accent2>
        <a:srgbClr val="509E2F"/>
      </a:accent2>
      <a:accent3>
        <a:srgbClr val="79863B"/>
      </a:accent3>
      <a:accent4>
        <a:srgbClr val="007681"/>
      </a:accent4>
      <a:accent5>
        <a:srgbClr val="672145"/>
      </a:accent5>
      <a:accent6>
        <a:srgbClr val="CE0037"/>
      </a:accent6>
      <a:hlink>
        <a:srgbClr val="000000"/>
      </a:hlink>
      <a:folHlink>
        <a:srgbClr val="502B3A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-pptmall_16x9-240424" id="{200191CC-59B3-B845-8616-2A010D9CE11C}" vid="{01EA3C52-BBB1-974F-9B22-05533E0C8A94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S HIR, Sä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970A7612-CAF5-4AE5-B6C7-28FE06E0D83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1167</Words>
  <Application>Microsoft Office PowerPoint</Application>
  <PresentationFormat>Bredbild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Arial Bold</vt:lpstr>
      <vt:lpstr>Calibri</vt:lpstr>
      <vt:lpstr>Century Gothic</vt:lpstr>
      <vt:lpstr>Georgia</vt:lpstr>
      <vt:lpstr>Tahoma</vt:lpstr>
      <vt:lpstr>SLU mallsidor</vt:lpstr>
      <vt:lpstr>1_Office-tema</vt:lpstr>
      <vt:lpstr>1_HS HIR, Säd - Övriga layouter</vt:lpstr>
      <vt:lpstr> Lean-drivet ledarskap</vt:lpstr>
      <vt:lpstr>Lean-drivet ledarskap  enligt Leans principer </vt:lpstr>
      <vt:lpstr>PowerPoint-presentation</vt:lpstr>
      <vt:lpstr>PowerPoint-presentation</vt:lpstr>
      <vt:lpstr>I ett Lean-drivet ledarskap förväntas:</vt:lpstr>
      <vt:lpstr>LEAN-drivet ledarskap  bygger på självledarskap </vt:lpstr>
      <vt:lpstr>PowerPoint-presentation</vt:lpstr>
      <vt:lpstr>Reflektionsövning </vt:lpstr>
      <vt:lpstr>Tips! </vt:lpstr>
      <vt:lpstr>Tips!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Åsa-Lina Nordlund</dc:creator>
  <cp:lastModifiedBy>Åsa-Lina Nordlund</cp:lastModifiedBy>
  <cp:revision>1</cp:revision>
  <dcterms:created xsi:type="dcterms:W3CDTF">2026-05-08T07:48:28Z</dcterms:created>
  <dcterms:modified xsi:type="dcterms:W3CDTF">2026-05-08T10:02:24Z</dcterms:modified>
</cp:coreProperties>
</file>