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12" r:id="rId3"/>
  </p:sldMasterIdLst>
  <p:notesMasterIdLst>
    <p:notesMasterId r:id="rId26"/>
  </p:notesMasterIdLst>
  <p:sldIdLst>
    <p:sldId id="12931" r:id="rId4"/>
    <p:sldId id="12802" r:id="rId5"/>
    <p:sldId id="12828" r:id="rId6"/>
    <p:sldId id="12825" r:id="rId7"/>
    <p:sldId id="12822" r:id="rId8"/>
    <p:sldId id="1702" r:id="rId9"/>
    <p:sldId id="763" r:id="rId10"/>
    <p:sldId id="809" r:id="rId11"/>
    <p:sldId id="12826" r:id="rId12"/>
    <p:sldId id="12806" r:id="rId13"/>
    <p:sldId id="12933" r:id="rId14"/>
    <p:sldId id="12808" r:id="rId15"/>
    <p:sldId id="12809" r:id="rId16"/>
    <p:sldId id="12827" r:id="rId17"/>
    <p:sldId id="12812" r:id="rId18"/>
    <p:sldId id="12813" r:id="rId19"/>
    <p:sldId id="12815" r:id="rId20"/>
    <p:sldId id="12814" r:id="rId21"/>
    <p:sldId id="12817" r:id="rId22"/>
    <p:sldId id="12818" r:id="rId23"/>
    <p:sldId id="302" r:id="rId24"/>
    <p:sldId id="12934"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4AFD1800-90D1-476B-B87B-3C5FF0967531}">
          <p14:sldIdLst>
            <p14:sldId id="12931"/>
          </p14:sldIdLst>
        </p14:section>
        <p14:section name="Varför?" id="{7F4F5C07-0E65-4E40-9DBC-BBC93D9FF748}">
          <p14:sldIdLst>
            <p14:sldId id="12802"/>
            <p14:sldId id="12828"/>
          </p14:sldIdLst>
        </p14:section>
        <p14:section name="Vad?" id="{E572AE77-3214-435D-AC3B-6C4F9C076BBF}">
          <p14:sldIdLst>
            <p14:sldId id="12825"/>
            <p14:sldId id="12822"/>
            <p14:sldId id="1702"/>
            <p14:sldId id="763"/>
            <p14:sldId id="809"/>
            <p14:sldId id="12826"/>
            <p14:sldId id="12806"/>
            <p14:sldId id="12933"/>
            <p14:sldId id="12808"/>
          </p14:sldIdLst>
        </p14:section>
        <p14:section name="Feedbackstrappan och övningar" id="{E7E14039-3048-45B1-8629-145CC2B8A8A0}">
          <p14:sldIdLst>
            <p14:sldId id="12809"/>
            <p14:sldId id="12827"/>
            <p14:sldId id="12812"/>
            <p14:sldId id="12813"/>
            <p14:sldId id="12815"/>
            <p14:sldId id="12814"/>
          </p14:sldIdLst>
        </p14:section>
        <p14:section name="Reflektion" id="{97AAB6C0-47BC-4A12-8A6C-CA81333FE39A}">
          <p14:sldIdLst>
            <p14:sldId id="12817"/>
            <p14:sldId id="12818"/>
          </p14:sldIdLst>
        </p14:section>
        <p14:section name="Tips" id="{F5A78C34-B8A1-4DA6-9F43-2EFAA09DF821}">
          <p14:sldIdLst>
            <p14:sldId id="302"/>
            <p14:sldId id="1293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7F9155-91F3-4FDC-AD7F-2CFCBE40E4B7}" v="59" dt="2026-05-08T09:48:20.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460" autoAdjust="0"/>
  </p:normalViewPr>
  <p:slideViewPr>
    <p:cSldViewPr snapToGrid="0">
      <p:cViewPr varScale="1">
        <p:scale>
          <a:sx n="61" d="100"/>
          <a:sy n="61" d="100"/>
        </p:scale>
        <p:origin x="8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a-Lina Nordlund" userId="7e96768a-9080-4672-be98-afb4b17f83c4" providerId="ADAL" clId="{B5367427-D5FF-4385-94E3-B060535E821B}"/>
    <pc:docChg chg="undo custSel delSld modSld sldOrd delMainMaster addSection modSection">
      <pc:chgData name="Åsa-Lina Nordlund" userId="7e96768a-9080-4672-be98-afb4b17f83c4" providerId="ADAL" clId="{B5367427-D5FF-4385-94E3-B060535E821B}" dt="2026-05-08T09:49:26.962" v="9175" actId="47"/>
      <pc:docMkLst>
        <pc:docMk/>
      </pc:docMkLst>
      <pc:sldChg chg="del">
        <pc:chgData name="Åsa-Lina Nordlund" userId="7e96768a-9080-4672-be98-afb4b17f83c4" providerId="ADAL" clId="{B5367427-D5FF-4385-94E3-B060535E821B}" dt="2026-05-08T08:09:31.701" v="0" actId="47"/>
        <pc:sldMkLst>
          <pc:docMk/>
          <pc:sldMk cId="1640194431" sldId="256"/>
        </pc:sldMkLst>
      </pc:sldChg>
      <pc:sldChg chg="modNotesTx">
        <pc:chgData name="Åsa-Lina Nordlund" userId="7e96768a-9080-4672-be98-afb4b17f83c4" providerId="ADAL" clId="{B5367427-D5FF-4385-94E3-B060535E821B}" dt="2026-05-08T09:29:36.503" v="7570" actId="20577"/>
        <pc:sldMkLst>
          <pc:docMk/>
          <pc:sldMk cId="4008158746" sldId="302"/>
        </pc:sldMkLst>
      </pc:sldChg>
      <pc:sldChg chg="modNotesTx">
        <pc:chgData name="Åsa-Lina Nordlund" userId="7e96768a-9080-4672-be98-afb4b17f83c4" providerId="ADAL" clId="{B5367427-D5FF-4385-94E3-B060535E821B}" dt="2026-05-08T09:41:39.811" v="9044" actId="12"/>
        <pc:sldMkLst>
          <pc:docMk/>
          <pc:sldMk cId="2026501091" sldId="763"/>
        </pc:sldMkLst>
      </pc:sldChg>
      <pc:sldChg chg="modNotesTx">
        <pc:chgData name="Åsa-Lina Nordlund" userId="7e96768a-9080-4672-be98-afb4b17f83c4" providerId="ADAL" clId="{B5367427-D5FF-4385-94E3-B060535E821B}" dt="2026-05-08T08:41:07.772" v="4047" actId="20577"/>
        <pc:sldMkLst>
          <pc:docMk/>
          <pc:sldMk cId="448943894" sldId="809"/>
        </pc:sldMkLst>
      </pc:sldChg>
      <pc:sldChg chg="modNotesTx">
        <pc:chgData name="Åsa-Lina Nordlund" userId="7e96768a-9080-4672-be98-afb4b17f83c4" providerId="ADAL" clId="{B5367427-D5FF-4385-94E3-B060535E821B}" dt="2026-05-08T08:36:42.540" v="3467" actId="20577"/>
        <pc:sldMkLst>
          <pc:docMk/>
          <pc:sldMk cId="2554874730" sldId="1702"/>
        </pc:sldMkLst>
      </pc:sldChg>
      <pc:sldChg chg="ord modNotesTx">
        <pc:chgData name="Åsa-Lina Nordlund" userId="7e96768a-9080-4672-be98-afb4b17f83c4" providerId="ADAL" clId="{B5367427-D5FF-4385-94E3-B060535E821B}" dt="2026-05-08T09:49:21.240" v="9174" actId="20577"/>
        <pc:sldMkLst>
          <pc:docMk/>
          <pc:sldMk cId="4225940677" sldId="12802"/>
        </pc:sldMkLst>
      </pc:sldChg>
      <pc:sldChg chg="del">
        <pc:chgData name="Åsa-Lina Nordlund" userId="7e96768a-9080-4672-be98-afb4b17f83c4" providerId="ADAL" clId="{B5367427-D5FF-4385-94E3-B060535E821B}" dt="2026-05-08T09:49:26.962" v="9175" actId="47"/>
        <pc:sldMkLst>
          <pc:docMk/>
          <pc:sldMk cId="3220464096" sldId="12804"/>
        </pc:sldMkLst>
      </pc:sldChg>
      <pc:sldChg chg="modNotesTx">
        <pc:chgData name="Åsa-Lina Nordlund" userId="7e96768a-9080-4672-be98-afb4b17f83c4" providerId="ADAL" clId="{B5367427-D5FF-4385-94E3-B060535E821B}" dt="2026-05-08T08:54:41.378" v="4799" actId="115"/>
        <pc:sldMkLst>
          <pc:docMk/>
          <pc:sldMk cId="67473336" sldId="12809"/>
        </pc:sldMkLst>
      </pc:sldChg>
      <pc:sldChg chg="addSp modSp mod modNotesTx">
        <pc:chgData name="Åsa-Lina Nordlund" userId="7e96768a-9080-4672-be98-afb4b17f83c4" providerId="ADAL" clId="{B5367427-D5FF-4385-94E3-B060535E821B}" dt="2026-05-08T08:53:02.466" v="4758" actId="20577"/>
        <pc:sldMkLst>
          <pc:docMk/>
          <pc:sldMk cId="4031431789" sldId="12812"/>
        </pc:sldMkLst>
        <pc:spChg chg="mod">
          <ac:chgData name="Åsa-Lina Nordlund" userId="7e96768a-9080-4672-be98-afb4b17f83c4" providerId="ADAL" clId="{B5367427-D5FF-4385-94E3-B060535E821B}" dt="2026-05-08T08:53:02.466" v="4758" actId="20577"/>
          <ac:spMkLst>
            <pc:docMk/>
            <pc:sldMk cId="4031431789" sldId="12812"/>
            <ac:spMk id="5" creationId="{1B54E02C-D14F-64DC-C2A7-EB59F1465BEA}"/>
          </ac:spMkLst>
        </pc:spChg>
        <pc:picChg chg="mod">
          <ac:chgData name="Åsa-Lina Nordlund" userId="7e96768a-9080-4672-be98-afb4b17f83c4" providerId="ADAL" clId="{B5367427-D5FF-4385-94E3-B060535E821B}" dt="2026-05-08T08:51:46.702" v="4659" actId="1076"/>
          <ac:picMkLst>
            <pc:docMk/>
            <pc:sldMk cId="4031431789" sldId="12812"/>
            <ac:picMk id="6" creationId="{C9113570-8AA5-709B-CB9C-6BF2B1DF5B07}"/>
          </ac:picMkLst>
        </pc:picChg>
        <pc:picChg chg="add mod">
          <ac:chgData name="Åsa-Lina Nordlund" userId="7e96768a-9080-4672-be98-afb4b17f83c4" providerId="ADAL" clId="{B5367427-D5FF-4385-94E3-B060535E821B}" dt="2026-05-08T08:51:45.123" v="4658" actId="1076"/>
          <ac:picMkLst>
            <pc:docMk/>
            <pc:sldMk cId="4031431789" sldId="12812"/>
            <ac:picMk id="7" creationId="{2E4A5433-23EB-7494-A51A-80395C056E54}"/>
          </ac:picMkLst>
        </pc:picChg>
        <pc:picChg chg="mod">
          <ac:chgData name="Åsa-Lina Nordlund" userId="7e96768a-9080-4672-be98-afb4b17f83c4" providerId="ADAL" clId="{B5367427-D5FF-4385-94E3-B060535E821B}" dt="2026-05-08T08:51:47.688" v="4660" actId="1076"/>
          <ac:picMkLst>
            <pc:docMk/>
            <pc:sldMk cId="4031431789" sldId="12812"/>
            <ac:picMk id="8" creationId="{BBAD75B2-7E02-8915-EAE1-BC2EDD692B3A}"/>
          </ac:picMkLst>
        </pc:picChg>
      </pc:sldChg>
      <pc:sldChg chg="addSp modSp mod modNotesTx">
        <pc:chgData name="Åsa-Lina Nordlund" userId="7e96768a-9080-4672-be98-afb4b17f83c4" providerId="ADAL" clId="{B5367427-D5FF-4385-94E3-B060535E821B}" dt="2026-05-08T08:51:35.427" v="4656" actId="1076"/>
        <pc:sldMkLst>
          <pc:docMk/>
          <pc:sldMk cId="3004023315" sldId="12813"/>
        </pc:sldMkLst>
        <pc:spChg chg="mod">
          <ac:chgData name="Åsa-Lina Nordlund" userId="7e96768a-9080-4672-be98-afb4b17f83c4" providerId="ADAL" clId="{B5367427-D5FF-4385-94E3-B060535E821B}" dt="2026-05-08T08:47:51.973" v="4391" actId="1076"/>
          <ac:spMkLst>
            <pc:docMk/>
            <pc:sldMk cId="3004023315" sldId="12813"/>
            <ac:spMk id="2" creationId="{CB02BD4A-E5F4-EE5D-9A1B-0152662868B2}"/>
          </ac:spMkLst>
        </pc:spChg>
        <pc:spChg chg="mod">
          <ac:chgData name="Åsa-Lina Nordlund" userId="7e96768a-9080-4672-be98-afb4b17f83c4" providerId="ADAL" clId="{B5367427-D5FF-4385-94E3-B060535E821B}" dt="2026-05-08T08:47:21.242" v="4382" actId="20577"/>
          <ac:spMkLst>
            <pc:docMk/>
            <pc:sldMk cId="3004023315" sldId="12813"/>
            <ac:spMk id="5" creationId="{1B54E02C-D14F-64DC-C2A7-EB59F1465BEA}"/>
          </ac:spMkLst>
        </pc:spChg>
        <pc:spChg chg="add mod">
          <ac:chgData name="Åsa-Lina Nordlund" userId="7e96768a-9080-4672-be98-afb4b17f83c4" providerId="ADAL" clId="{B5367427-D5FF-4385-94E3-B060535E821B}" dt="2026-05-08T08:51:32.551" v="4655" actId="1076"/>
          <ac:spMkLst>
            <pc:docMk/>
            <pc:sldMk cId="3004023315" sldId="12813"/>
            <ac:spMk id="6" creationId="{EF0DF24C-CD4C-72BE-AAA8-12F21B76DC95}"/>
          </ac:spMkLst>
        </pc:spChg>
        <pc:picChg chg="mod">
          <ac:chgData name="Åsa-Lina Nordlund" userId="7e96768a-9080-4672-be98-afb4b17f83c4" providerId="ADAL" clId="{B5367427-D5FF-4385-94E3-B060535E821B}" dt="2026-05-08T08:51:35.427" v="4656" actId="1076"/>
          <ac:picMkLst>
            <pc:docMk/>
            <pc:sldMk cId="3004023315" sldId="12813"/>
            <ac:picMk id="3" creationId="{4A4114E7-1FCB-C302-C10F-DC6334148286}"/>
          </ac:picMkLst>
        </pc:picChg>
        <pc:picChg chg="mod">
          <ac:chgData name="Åsa-Lina Nordlund" userId="7e96768a-9080-4672-be98-afb4b17f83c4" providerId="ADAL" clId="{B5367427-D5FF-4385-94E3-B060535E821B}" dt="2026-05-08T08:47:38.460" v="4387" actId="1076"/>
          <ac:picMkLst>
            <pc:docMk/>
            <pc:sldMk cId="3004023315" sldId="12813"/>
            <ac:picMk id="7" creationId="{DFA36A14-82E0-5843-D1DD-03C6AB7019E7}"/>
          </ac:picMkLst>
        </pc:picChg>
      </pc:sldChg>
      <pc:sldChg chg="addSp modSp mod modNotesTx">
        <pc:chgData name="Åsa-Lina Nordlund" userId="7e96768a-9080-4672-be98-afb4b17f83c4" providerId="ADAL" clId="{B5367427-D5FF-4385-94E3-B060535E821B}" dt="2026-05-08T08:56:11.899" v="4905" actId="1076"/>
        <pc:sldMkLst>
          <pc:docMk/>
          <pc:sldMk cId="17741784" sldId="12814"/>
        </pc:sldMkLst>
        <pc:spChg chg="mod">
          <ac:chgData name="Åsa-Lina Nordlund" userId="7e96768a-9080-4672-be98-afb4b17f83c4" providerId="ADAL" clId="{B5367427-D5FF-4385-94E3-B060535E821B}" dt="2026-05-08T08:55:51.881" v="4899" actId="1076"/>
          <ac:spMkLst>
            <pc:docMk/>
            <pc:sldMk cId="17741784" sldId="12814"/>
            <ac:spMk id="5" creationId="{1B54E02C-D14F-64DC-C2A7-EB59F1465BEA}"/>
          </ac:spMkLst>
        </pc:spChg>
        <pc:picChg chg="mod">
          <ac:chgData name="Åsa-Lina Nordlund" userId="7e96768a-9080-4672-be98-afb4b17f83c4" providerId="ADAL" clId="{B5367427-D5FF-4385-94E3-B060535E821B}" dt="2026-05-08T08:56:11.899" v="4905" actId="1076"/>
          <ac:picMkLst>
            <pc:docMk/>
            <pc:sldMk cId="17741784" sldId="12814"/>
            <ac:picMk id="3" creationId="{AA09A4B7-362A-333E-7660-2A9E7B6BC3EA}"/>
          </ac:picMkLst>
        </pc:picChg>
        <pc:picChg chg="mod">
          <ac:chgData name="Åsa-Lina Nordlund" userId="7e96768a-9080-4672-be98-afb4b17f83c4" providerId="ADAL" clId="{B5367427-D5FF-4385-94E3-B060535E821B}" dt="2026-05-08T08:55:56.127" v="4901" actId="1076"/>
          <ac:picMkLst>
            <pc:docMk/>
            <pc:sldMk cId="17741784" sldId="12814"/>
            <ac:picMk id="7" creationId="{4380B8F4-0B69-9270-D6E8-0B2073E41111}"/>
          </ac:picMkLst>
        </pc:picChg>
        <pc:picChg chg="add mod">
          <ac:chgData name="Åsa-Lina Nordlund" userId="7e96768a-9080-4672-be98-afb4b17f83c4" providerId="ADAL" clId="{B5367427-D5FF-4385-94E3-B060535E821B}" dt="2026-05-08T08:56:08.710" v="4904" actId="1076"/>
          <ac:picMkLst>
            <pc:docMk/>
            <pc:sldMk cId="17741784" sldId="12814"/>
            <ac:picMk id="8" creationId="{FC1D6ADD-5F59-6BEA-5916-132689851F4D}"/>
          </ac:picMkLst>
        </pc:picChg>
      </pc:sldChg>
      <pc:sldChg chg="addSp modSp mod">
        <pc:chgData name="Åsa-Lina Nordlund" userId="7e96768a-9080-4672-be98-afb4b17f83c4" providerId="ADAL" clId="{B5367427-D5FF-4385-94E3-B060535E821B}" dt="2026-05-08T08:54:17.260" v="4796" actId="1076"/>
        <pc:sldMkLst>
          <pc:docMk/>
          <pc:sldMk cId="3095800995" sldId="12815"/>
        </pc:sldMkLst>
        <pc:spChg chg="mod">
          <ac:chgData name="Åsa-Lina Nordlund" userId="7e96768a-9080-4672-be98-afb4b17f83c4" providerId="ADAL" clId="{B5367427-D5FF-4385-94E3-B060535E821B}" dt="2026-05-08T08:54:08.344" v="4792" actId="1076"/>
          <ac:spMkLst>
            <pc:docMk/>
            <pc:sldMk cId="3095800995" sldId="12815"/>
            <ac:spMk id="3" creationId="{44D3C126-85B0-2DBD-6948-4892D4FE6A1D}"/>
          </ac:spMkLst>
        </pc:spChg>
        <pc:spChg chg="mod">
          <ac:chgData name="Åsa-Lina Nordlund" userId="7e96768a-9080-4672-be98-afb4b17f83c4" providerId="ADAL" clId="{B5367427-D5FF-4385-94E3-B060535E821B}" dt="2026-05-08T08:54:02.990" v="4790" actId="20577"/>
          <ac:spMkLst>
            <pc:docMk/>
            <pc:sldMk cId="3095800995" sldId="12815"/>
            <ac:spMk id="5" creationId="{1B54E02C-D14F-64DC-C2A7-EB59F1465BEA}"/>
          </ac:spMkLst>
        </pc:spChg>
        <pc:picChg chg="mod">
          <ac:chgData name="Åsa-Lina Nordlund" userId="7e96768a-9080-4672-be98-afb4b17f83c4" providerId="ADAL" clId="{B5367427-D5FF-4385-94E3-B060535E821B}" dt="2026-05-08T08:54:15.071" v="4795" actId="1076"/>
          <ac:picMkLst>
            <pc:docMk/>
            <pc:sldMk cId="3095800995" sldId="12815"/>
            <ac:picMk id="2" creationId="{4C69078D-55A8-9622-2AD8-1302C9F8C329}"/>
          </ac:picMkLst>
        </pc:picChg>
        <pc:picChg chg="add mod">
          <ac:chgData name="Åsa-Lina Nordlund" userId="7e96768a-9080-4672-be98-afb4b17f83c4" providerId="ADAL" clId="{B5367427-D5FF-4385-94E3-B060535E821B}" dt="2026-05-08T08:54:13.283" v="4794" actId="1076"/>
          <ac:picMkLst>
            <pc:docMk/>
            <pc:sldMk cId="3095800995" sldId="12815"/>
            <ac:picMk id="7" creationId="{D7C40D94-B224-EC9B-58FE-980BEF138BD6}"/>
          </ac:picMkLst>
        </pc:picChg>
        <pc:picChg chg="mod">
          <ac:chgData name="Åsa-Lina Nordlund" userId="7e96768a-9080-4672-be98-afb4b17f83c4" providerId="ADAL" clId="{B5367427-D5FF-4385-94E3-B060535E821B}" dt="2026-05-08T08:54:17.260" v="4796" actId="1076"/>
          <ac:picMkLst>
            <pc:docMk/>
            <pc:sldMk cId="3095800995" sldId="12815"/>
            <ac:picMk id="10" creationId="{E5AD71DD-DC71-568C-2E01-6ED431AA8401}"/>
          </ac:picMkLst>
        </pc:picChg>
      </pc:sldChg>
      <pc:sldChg chg="addSp modSp mod modAnim modNotesTx">
        <pc:chgData name="Åsa-Lina Nordlund" userId="7e96768a-9080-4672-be98-afb4b17f83c4" providerId="ADAL" clId="{B5367427-D5FF-4385-94E3-B060535E821B}" dt="2026-05-08T09:24:58.230" v="6699" actId="20577"/>
        <pc:sldMkLst>
          <pc:docMk/>
          <pc:sldMk cId="471347875" sldId="12817"/>
        </pc:sldMkLst>
        <pc:spChg chg="add mod">
          <ac:chgData name="Åsa-Lina Nordlund" userId="7e96768a-9080-4672-be98-afb4b17f83c4" providerId="ADAL" clId="{B5367427-D5FF-4385-94E3-B060535E821B}" dt="2026-05-08T09:17:07.824" v="6338" actId="113"/>
          <ac:spMkLst>
            <pc:docMk/>
            <pc:sldMk cId="471347875" sldId="12817"/>
            <ac:spMk id="3" creationId="{9280266C-6767-55B9-69D8-BB9DBB3956B0}"/>
          </ac:spMkLst>
        </pc:spChg>
        <pc:spChg chg="add mod">
          <ac:chgData name="Åsa-Lina Nordlund" userId="7e96768a-9080-4672-be98-afb4b17f83c4" providerId="ADAL" clId="{B5367427-D5FF-4385-94E3-B060535E821B}" dt="2026-05-08T09:22:19.985" v="6438" actId="1076"/>
          <ac:spMkLst>
            <pc:docMk/>
            <pc:sldMk cId="471347875" sldId="12817"/>
            <ac:spMk id="4" creationId="{AEFAE93C-0356-F5A3-A50E-2278F4F90098}"/>
          </ac:spMkLst>
        </pc:spChg>
        <pc:spChg chg="add mod">
          <ac:chgData name="Åsa-Lina Nordlund" userId="7e96768a-9080-4672-be98-afb4b17f83c4" providerId="ADAL" clId="{B5367427-D5FF-4385-94E3-B060535E821B}" dt="2026-05-08T09:23:26.114" v="6449" actId="1076"/>
          <ac:spMkLst>
            <pc:docMk/>
            <pc:sldMk cId="471347875" sldId="12817"/>
            <ac:spMk id="5" creationId="{CCB8E561-77FE-4C02-265A-4C65F5D26876}"/>
          </ac:spMkLst>
        </pc:spChg>
        <pc:spChg chg="add mod">
          <ac:chgData name="Åsa-Lina Nordlund" userId="7e96768a-9080-4672-be98-afb4b17f83c4" providerId="ADAL" clId="{B5367427-D5FF-4385-94E3-B060535E821B}" dt="2026-05-08T09:18:14.918" v="6414" actId="20577"/>
          <ac:spMkLst>
            <pc:docMk/>
            <pc:sldMk cId="471347875" sldId="12817"/>
            <ac:spMk id="6" creationId="{883862F5-F1D2-B707-1822-871CED9A3DC0}"/>
          </ac:spMkLst>
        </pc:spChg>
        <pc:spChg chg="mod">
          <ac:chgData name="Åsa-Lina Nordlund" userId="7e96768a-9080-4672-be98-afb4b17f83c4" providerId="ADAL" clId="{B5367427-D5FF-4385-94E3-B060535E821B}" dt="2026-05-08T09:23:24.072" v="6448" actId="1076"/>
          <ac:spMkLst>
            <pc:docMk/>
            <pc:sldMk cId="471347875" sldId="12817"/>
            <ac:spMk id="21506" creationId="{00000000-0000-0000-0000-000000000000}"/>
          </ac:spMkLst>
        </pc:spChg>
        <pc:picChg chg="mod">
          <ac:chgData name="Åsa-Lina Nordlund" userId="7e96768a-9080-4672-be98-afb4b17f83c4" providerId="ADAL" clId="{B5367427-D5FF-4385-94E3-B060535E821B}" dt="2026-05-08T09:16:13.898" v="6330" actId="1076"/>
          <ac:picMkLst>
            <pc:docMk/>
            <pc:sldMk cId="471347875" sldId="12817"/>
            <ac:picMk id="2" creationId="{6418D957-0F59-6585-746E-1A7087C1A70D}"/>
          </ac:picMkLst>
        </pc:picChg>
      </pc:sldChg>
      <pc:sldChg chg="modSp mod modNotesTx">
        <pc:chgData name="Åsa-Lina Nordlund" userId="7e96768a-9080-4672-be98-afb4b17f83c4" providerId="ADAL" clId="{B5367427-D5FF-4385-94E3-B060535E821B}" dt="2026-05-08T09:26:54.350" v="6988" actId="20577"/>
        <pc:sldMkLst>
          <pc:docMk/>
          <pc:sldMk cId="4052449322" sldId="12818"/>
        </pc:sldMkLst>
        <pc:spChg chg="mod">
          <ac:chgData name="Åsa-Lina Nordlund" userId="7e96768a-9080-4672-be98-afb4b17f83c4" providerId="ADAL" clId="{B5367427-D5FF-4385-94E3-B060535E821B}" dt="2026-05-08T09:26:03.488" v="6856" actId="1076"/>
          <ac:spMkLst>
            <pc:docMk/>
            <pc:sldMk cId="4052449322" sldId="12818"/>
            <ac:spMk id="2" creationId="{AF701AB0-91E1-36B1-CCAA-1BD2544A8038}"/>
          </ac:spMkLst>
        </pc:spChg>
        <pc:picChg chg="mod">
          <ac:chgData name="Åsa-Lina Nordlund" userId="7e96768a-9080-4672-be98-afb4b17f83c4" providerId="ADAL" clId="{B5367427-D5FF-4385-94E3-B060535E821B}" dt="2026-05-08T09:26:04.948" v="6857" actId="1076"/>
          <ac:picMkLst>
            <pc:docMk/>
            <pc:sldMk cId="4052449322" sldId="12818"/>
            <ac:picMk id="4" creationId="{FFE068B0-4557-159F-43E7-271C671F4307}"/>
          </ac:picMkLst>
        </pc:picChg>
      </pc:sldChg>
      <pc:sldChg chg="modNotesTx">
        <pc:chgData name="Åsa-Lina Nordlund" userId="7e96768a-9080-4672-be98-afb4b17f83c4" providerId="ADAL" clId="{B5367427-D5FF-4385-94E3-B060535E821B}" dt="2026-05-08T09:41:22.877" v="9040" actId="20577"/>
        <pc:sldMkLst>
          <pc:docMk/>
          <pc:sldMk cId="339414082" sldId="12822"/>
        </pc:sldMkLst>
      </pc:sldChg>
      <pc:sldChg chg="modNotesTx">
        <pc:chgData name="Åsa-Lina Nordlund" userId="7e96768a-9080-4672-be98-afb4b17f83c4" providerId="ADAL" clId="{B5367427-D5FF-4385-94E3-B060535E821B}" dt="2026-05-08T09:40:13.568" v="8852" actId="20577"/>
        <pc:sldMkLst>
          <pc:docMk/>
          <pc:sldMk cId="1871499790" sldId="12825"/>
        </pc:sldMkLst>
      </pc:sldChg>
      <pc:sldChg chg="modSp mod modNotesTx">
        <pc:chgData name="Åsa-Lina Nordlund" userId="7e96768a-9080-4672-be98-afb4b17f83c4" providerId="ADAL" clId="{B5367427-D5FF-4385-94E3-B060535E821B}" dt="2026-05-08T08:42:38.364" v="4146" actId="20577"/>
        <pc:sldMkLst>
          <pc:docMk/>
          <pc:sldMk cId="1406285581" sldId="12826"/>
        </pc:sldMkLst>
        <pc:spChg chg="mod">
          <ac:chgData name="Åsa-Lina Nordlund" userId="7e96768a-9080-4672-be98-afb4b17f83c4" providerId="ADAL" clId="{B5367427-D5FF-4385-94E3-B060535E821B}" dt="2026-05-08T08:42:14.114" v="4090" actId="20577"/>
          <ac:spMkLst>
            <pc:docMk/>
            <pc:sldMk cId="1406285581" sldId="12826"/>
            <ac:spMk id="3" creationId="{00000000-0000-0000-0000-000000000000}"/>
          </ac:spMkLst>
        </pc:spChg>
      </pc:sldChg>
      <pc:sldChg chg="modSp mod modNotes modNotesTx">
        <pc:chgData name="Åsa-Lina Nordlund" userId="7e96768a-9080-4672-be98-afb4b17f83c4" providerId="ADAL" clId="{B5367427-D5FF-4385-94E3-B060535E821B}" dt="2026-05-08T09:48:20.676" v="9055" actId="27636"/>
        <pc:sldMkLst>
          <pc:docMk/>
          <pc:sldMk cId="589537337" sldId="12828"/>
        </pc:sldMkLst>
        <pc:spChg chg="mod">
          <ac:chgData name="Åsa-Lina Nordlund" userId="7e96768a-9080-4672-be98-afb4b17f83c4" providerId="ADAL" clId="{B5367427-D5FF-4385-94E3-B060535E821B}" dt="2026-05-08T08:14:49.469" v="245" actId="20577"/>
          <ac:spMkLst>
            <pc:docMk/>
            <pc:sldMk cId="589537337" sldId="12828"/>
            <ac:spMk id="2" creationId="{BF2D9922-EFDC-2095-F33F-38BFE935DDBA}"/>
          </ac:spMkLst>
        </pc:spChg>
        <pc:spChg chg="mod">
          <ac:chgData name="Åsa-Lina Nordlund" userId="7e96768a-9080-4672-be98-afb4b17f83c4" providerId="ADAL" clId="{B5367427-D5FF-4385-94E3-B060535E821B}" dt="2026-05-08T08:15:02.388" v="248" actId="1076"/>
          <ac:spMkLst>
            <pc:docMk/>
            <pc:sldMk cId="589537337" sldId="12828"/>
            <ac:spMk id="38" creationId="{DC3DF747-F05D-891D-6E37-2E8554C3A798}"/>
          </ac:spMkLst>
        </pc:spChg>
        <pc:picChg chg="mod">
          <ac:chgData name="Åsa-Lina Nordlund" userId="7e96768a-9080-4672-be98-afb4b17f83c4" providerId="ADAL" clId="{B5367427-D5FF-4385-94E3-B060535E821B}" dt="2026-05-08T08:22:36.016" v="1496" actId="1076"/>
          <ac:picMkLst>
            <pc:docMk/>
            <pc:sldMk cId="589537337" sldId="12828"/>
            <ac:picMk id="6" creationId="{2C081136-3F9B-9DA3-19F8-93A8A79C4A34}"/>
          </ac:picMkLst>
        </pc:picChg>
      </pc:sldChg>
      <pc:sldChg chg="modNotesTx">
        <pc:chgData name="Åsa-Lina Nordlund" userId="7e96768a-9080-4672-be98-afb4b17f83c4" providerId="ADAL" clId="{B5367427-D5FF-4385-94E3-B060535E821B}" dt="2026-05-08T08:10:36.604" v="74" actId="20577"/>
        <pc:sldMkLst>
          <pc:docMk/>
          <pc:sldMk cId="2554172201" sldId="12931"/>
        </pc:sldMkLst>
      </pc:sldChg>
      <pc:sldChg chg="mod modShow">
        <pc:chgData name="Åsa-Lina Nordlund" userId="7e96768a-9080-4672-be98-afb4b17f83c4" providerId="ADAL" clId="{B5367427-D5FF-4385-94E3-B060535E821B}" dt="2026-05-08T08:45:50.967" v="4341" actId="34476"/>
        <pc:sldMkLst>
          <pc:docMk/>
          <pc:sldMk cId="3560256456" sldId="12933"/>
        </pc:sldMkLst>
      </pc:sldChg>
      <pc:sldMasterChg chg="del delSldLayout">
        <pc:chgData name="Åsa-Lina Nordlund" userId="7e96768a-9080-4672-be98-afb4b17f83c4" providerId="ADAL" clId="{B5367427-D5FF-4385-94E3-B060535E821B}" dt="2026-05-08T08:09:31.701" v="0" actId="47"/>
        <pc:sldMasterMkLst>
          <pc:docMk/>
          <pc:sldMasterMk cId="1943195362" sldId="2147483648"/>
        </pc:sldMasterMkLst>
        <pc:sldLayoutChg chg="del">
          <pc:chgData name="Åsa-Lina Nordlund" userId="7e96768a-9080-4672-be98-afb4b17f83c4" providerId="ADAL" clId="{B5367427-D5FF-4385-94E3-B060535E821B}" dt="2026-05-08T08:09:31.701" v="0" actId="47"/>
          <pc:sldLayoutMkLst>
            <pc:docMk/>
            <pc:sldMasterMk cId="1943195362" sldId="2147483648"/>
            <pc:sldLayoutMk cId="2480989247" sldId="2147483649"/>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2134790631" sldId="2147483650"/>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2349112764" sldId="2147483651"/>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699525397" sldId="2147483652"/>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3112120099" sldId="2147483653"/>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3403618731" sldId="2147483654"/>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1785667417" sldId="2147483655"/>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2998423081" sldId="2147483656"/>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1817800492" sldId="2147483657"/>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729919175" sldId="2147483658"/>
          </pc:sldLayoutMkLst>
        </pc:sldLayoutChg>
        <pc:sldLayoutChg chg="del">
          <pc:chgData name="Åsa-Lina Nordlund" userId="7e96768a-9080-4672-be98-afb4b17f83c4" providerId="ADAL" clId="{B5367427-D5FF-4385-94E3-B060535E821B}" dt="2026-05-08T08:09:31.701" v="0" actId="47"/>
          <pc:sldLayoutMkLst>
            <pc:docMk/>
            <pc:sldMasterMk cId="1943195362" sldId="2147483648"/>
            <pc:sldLayoutMk cId="4044534413"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346C1-4805-4012-896C-6A67B0DCAB43}" type="datetimeFigureOut">
              <a:rPr lang="sv-SE" smtClean="0"/>
              <a:t>2026-05-08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FD193-7BB5-4F5E-8BC4-4ACE9797030F}" type="slidenum">
              <a:rPr lang="sv-SE" smtClean="0"/>
              <a:t>‹#›</a:t>
            </a:fld>
            <a:endParaRPr lang="sv-SE"/>
          </a:p>
        </p:txBody>
      </p:sp>
    </p:spTree>
    <p:extLst>
      <p:ext uri="{BB962C8B-B14F-4D97-AF65-F5344CB8AC3E}">
        <p14:creationId xmlns:p14="http://schemas.microsoft.com/office/powerpoint/2010/main" val="152728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Wig9irhnfa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antbruketskunskapsbank.se/foretagsledning/lean/samtliga/lean-ledarskap-arbetsmiljo"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antbruketskunskapsbank.se/foretagsledning/lean/samtliga/puffpdca-grundorsaksanalys-verktyg-strukturerad-problemlosnin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lantbruketskunskapsbank.se/foretagsledning/lean/samtliga/leandrivet-ledarska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6D30-40D9-32FA-B8E7-21B770EDEE9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907A66-B8EC-A503-BE2F-74F3060FD526}"/>
              </a:ext>
            </a:extLst>
          </p:cNvPr>
          <p:cNvSpPr>
            <a:spLocks noGrp="1" noRot="1" noChangeAspect="1"/>
          </p:cNvSpPr>
          <p:nvPr>
            <p:ph type="sldImg"/>
          </p:nvPr>
        </p:nvSpPr>
        <p:spPr>
          <a:xfrm>
            <a:off x="103188" y="750888"/>
            <a:ext cx="6681787" cy="3759200"/>
          </a:xfrm>
        </p:spPr>
        <p:txBody>
          <a:bodyPr/>
          <a:lstStyle/>
          <a:p>
            <a:endParaRPr lang="sv-SE"/>
          </a:p>
        </p:txBody>
      </p:sp>
      <p:sp>
        <p:nvSpPr>
          <p:cNvPr id="3" name="Platshållare för anteckningar 2">
            <a:extLst>
              <a:ext uri="{FF2B5EF4-FFF2-40B4-BE49-F238E27FC236}">
                <a16:creationId xmlns:a16="http://schemas.microsoft.com/office/drawing/2014/main" id="{8D0E5EC2-B615-B94C-86A1-50A19C4693B0}"/>
              </a:ext>
            </a:extLst>
          </p:cNvPr>
          <p:cNvSpPr>
            <a:spLocks noGrp="1"/>
          </p:cNvSpPr>
          <p:nvPr>
            <p:ph type="body" idx="1"/>
          </p:nvPr>
        </p:nvSpPr>
        <p:spPr/>
        <p:txBody>
          <a:bodyPr/>
          <a:lstStyle/>
          <a:p>
            <a:r>
              <a:rPr lang="sv-SE" dirty="0">
                <a:solidFill>
                  <a:srgbClr val="000000"/>
                </a:solidFill>
                <a:ea typeface="Calibri"/>
                <a:cs typeface="Calibri"/>
              </a:rPr>
              <a:t>Varför Feedback – återkoppling </a:t>
            </a:r>
          </a:p>
          <a:p>
            <a:r>
              <a:rPr lang="sv-SE" dirty="0"/>
              <a:t>Om vi ska jobba med förbättringar i en grupp/verksamhet så måste vi kunna prata om vad som vi gör bra och vad som kan göras bättre. </a:t>
            </a:r>
            <a:br>
              <a:rPr lang="sv-SE" dirty="0"/>
            </a:br>
            <a:r>
              <a:rPr lang="sv-SE" dirty="0"/>
              <a:t>Att kunna ta emot och ge konstruktiv feedback är en självklar del av ett utvecklat självledarskap och kommer i slutändan ge en mer trivsam arbetsplats och ett mer lönsamt företag. </a:t>
            </a:r>
          </a:p>
          <a:p>
            <a:endParaRPr lang="sv-SE" dirty="0"/>
          </a:p>
          <a:p>
            <a:r>
              <a:rPr lang="sv-SE" dirty="0"/>
              <a:t>Att aktivt jobba med feedback hjälper till att skapa en god kommunikation och ett effektivt ledarskap. Medarbetarna växer och presterar bättre och tillsammans kan vi lättare nå våra uppsatta mål. </a:t>
            </a:r>
          </a:p>
          <a:p>
            <a:endParaRPr lang="sv-SE" dirty="0">
              <a:ea typeface="Calibri"/>
              <a:cs typeface="Calibri"/>
            </a:endParaRPr>
          </a:p>
          <a:p>
            <a:endParaRPr lang="sv-SE" dirty="0">
              <a:solidFill>
                <a:srgbClr val="000000"/>
              </a:solidFill>
              <a:ea typeface="Calibri"/>
              <a:cs typeface="Calibri"/>
            </a:endParaRPr>
          </a:p>
        </p:txBody>
      </p:sp>
      <p:sp>
        <p:nvSpPr>
          <p:cNvPr id="4" name="Platshållare för bildnummer 3">
            <a:extLst>
              <a:ext uri="{FF2B5EF4-FFF2-40B4-BE49-F238E27FC236}">
                <a16:creationId xmlns:a16="http://schemas.microsoft.com/office/drawing/2014/main" id="{553D96DC-EDCE-7775-050D-4636FFBDAE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7BF8A-7715-400F-BBF4-F9341909D0F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08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Arial"/>
              </a:rPr>
              <a:t>Mer om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Arial"/>
              </a:rPr>
              <a:t>Det är lätt att man glömmer att lämna positiv feedback. Speciellt till personer som alltid gör bra ifrån sig / kan sitt jobb.</a:t>
            </a:r>
            <a:endParaRPr kumimoji="0" lang="sv-SE" sz="12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Arial"/>
              </a:rPr>
              <a:t>Och det är lätt att man drar sig för att lämna feedback som kan uppfattas som negativ.</a:t>
            </a:r>
            <a:endParaRPr kumimoji="0" lang="sv-SE" sz="12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Arial"/>
              </a:rPr>
              <a:t>Man ska försöka att ge feedback på sak/uppgift och undvika att ge feedback på hur personen är</a:t>
            </a:r>
            <a:endParaRPr lang="sv-SE" dirty="0"/>
          </a:p>
        </p:txBody>
      </p:sp>
    </p:spTree>
    <p:extLst>
      <p:ext uri="{BB962C8B-B14F-4D97-AF65-F5344CB8AC3E}">
        <p14:creationId xmlns:p14="http://schemas.microsoft.com/office/powerpoint/2010/main" val="3314821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Här kan man som kursledare ha några exempel på bra och mindre bra feedback och testa det på gruppen. </a:t>
            </a:r>
          </a:p>
          <a:p>
            <a:r>
              <a:rPr lang="sv-SE" dirty="0"/>
              <a:t>Så att de får tänka! </a:t>
            </a:r>
            <a:endParaRPr lang="sv-SE" dirty="0">
              <a:ea typeface="Calibri"/>
              <a:cs typeface="Calibri"/>
            </a:endParaRPr>
          </a:p>
          <a:p>
            <a:r>
              <a:rPr lang="sv-SE" dirty="0"/>
              <a:t>Feedbacktrappan är en </a:t>
            </a:r>
            <a:r>
              <a:rPr lang="sv-SE" b="1" dirty="0"/>
              <a:t>modell inom beteendepsykologi</a:t>
            </a:r>
            <a:r>
              <a:rPr lang="sv-SE" dirty="0"/>
              <a:t> som används för att beskriva </a:t>
            </a:r>
            <a:br>
              <a:rPr lang="sv-SE" dirty="0"/>
            </a:br>
            <a:r>
              <a:rPr lang="sv-SE" dirty="0"/>
              <a:t>de </a:t>
            </a:r>
            <a:r>
              <a:rPr lang="sv-SE" b="1" dirty="0"/>
              <a:t>fem stycken faser man går igenom när man processar feedback av olika slag</a:t>
            </a:r>
            <a:endParaRPr lang="sv-SE" b="1" dirty="0">
              <a:ea typeface="Calibri" panose="020F0502020204030204"/>
              <a:cs typeface="Calibri" panose="020F0502020204030204"/>
            </a:endParaRPr>
          </a:p>
          <a:p>
            <a:r>
              <a:rPr lang="sv-SE" u="sng" dirty="0">
                <a:ea typeface="Calibri"/>
                <a:cs typeface="+mn-lt"/>
              </a:rPr>
              <a:t>Förklaring nerifrån och upp </a:t>
            </a:r>
          </a:p>
          <a:p>
            <a:r>
              <a:rPr lang="sv-SE" dirty="0">
                <a:ea typeface="Calibri"/>
                <a:cs typeface="+mn-lt"/>
              </a:rPr>
              <a:t>Förneka/Förgöra steget – Du då? Du gör ju alltid...</a:t>
            </a:r>
          </a:p>
          <a:p>
            <a:r>
              <a:rPr lang="sv-SE" dirty="0">
                <a:ea typeface="Calibri"/>
                <a:cs typeface="+mn-lt"/>
              </a:rPr>
              <a:t>Förvara: Det gjorde jag inte alls... </a:t>
            </a:r>
          </a:p>
          <a:p>
            <a:r>
              <a:rPr lang="sv-SE" dirty="0">
                <a:ea typeface="Calibri"/>
                <a:cs typeface="+mn-lt"/>
              </a:rPr>
              <a:t>Förklara: Jo, men det var faktiskt så att … </a:t>
            </a:r>
          </a:p>
          <a:p>
            <a:r>
              <a:rPr lang="sv-SE" dirty="0">
                <a:ea typeface="Calibri"/>
                <a:cs typeface="+mn-lt"/>
              </a:rPr>
              <a:t>Förstå: Jag håller med dig .. </a:t>
            </a:r>
          </a:p>
          <a:p>
            <a:r>
              <a:rPr lang="sv-SE" dirty="0">
                <a:ea typeface="Calibri"/>
                <a:cs typeface="+mn-lt"/>
              </a:rPr>
              <a:t>Förändra/ förkasta - ta beslut hur gå vidare </a:t>
            </a:r>
            <a:r>
              <a:rPr lang="sv-SE" dirty="0" err="1">
                <a:ea typeface="Calibri"/>
                <a:cs typeface="+mn-lt"/>
              </a:rPr>
              <a:t>utifårån</a:t>
            </a:r>
            <a:r>
              <a:rPr lang="sv-SE" dirty="0">
                <a:ea typeface="Calibri"/>
                <a:cs typeface="+mn-lt"/>
              </a:rPr>
              <a:t> vad som kommit fram efter att fött en </a:t>
            </a:r>
            <a:r>
              <a:rPr lang="sv-SE" dirty="0" err="1">
                <a:ea typeface="Calibri"/>
                <a:cs typeface="+mn-lt"/>
              </a:rPr>
              <a:t>grundförtåelse</a:t>
            </a:r>
            <a:r>
              <a:rPr lang="sv-SE" dirty="0">
                <a:ea typeface="Calibri"/>
                <a:cs typeface="+mn-lt"/>
              </a:rPr>
              <a:t>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D681E1-B63C-4458-B3E6-2586C0D0C03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78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Syftet är att de i gruppen med egna ord ska lämna och ta emot feedback högt upp på trappan (på ett bra sätt). </a:t>
            </a:r>
            <a:r>
              <a:rPr lang="sv-SE" dirty="0">
                <a:ea typeface="Calibri"/>
                <a:cs typeface="Calibri"/>
              </a:rPr>
              <a:t>Är det en stor  grupp kan deltagarna göra övningen 2 och 2 och så kan man plocka upp något par som ger feedback inför alla i gruppen när de tränat klart. För att dra lite gemensamma lärdomar. </a:t>
            </a:r>
          </a:p>
          <a:p>
            <a:r>
              <a:rPr lang="sv-SE" dirty="0">
                <a:ea typeface="Calibri"/>
                <a:cs typeface="Calibri"/>
              </a:rPr>
              <a:t>Är det en liten grupp kan man välja ut 2 som tränar inför de andra att </a:t>
            </a:r>
            <a:r>
              <a:rPr lang="sv-SE" dirty="0" err="1">
                <a:ea typeface="Calibri"/>
                <a:cs typeface="Calibri"/>
              </a:rPr>
              <a:t>lämma</a:t>
            </a:r>
            <a:r>
              <a:rPr lang="sv-SE" dirty="0">
                <a:ea typeface="Calibri"/>
                <a:cs typeface="Calibri"/>
              </a:rPr>
              <a:t> feedback högt. Och så kan gruppen ge feedback på hur det gick? Var på trappan hamnade man? Kan man ha sagt på annat sätt?</a:t>
            </a:r>
            <a:endParaRPr lang="sv-SE" dirty="0"/>
          </a:p>
          <a:p>
            <a:endParaRPr lang="sv-SE" dirty="0">
              <a:ea typeface="Calibri" panose="020F0502020204030204"/>
              <a:cs typeface="Calibri" panose="020F0502020204030204"/>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08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Syftet är att de i gruppen med egna ord ska lämna och ta emot feedback högt upp på trappan (på ett positivt sätt). </a:t>
            </a:r>
            <a:br>
              <a:rPr lang="sv-SE" b="1" dirty="0"/>
            </a:br>
            <a:endParaRPr lang="sv-SE" b="1" dirty="0"/>
          </a:p>
          <a:p>
            <a:r>
              <a:rPr lang="sv-SE" b="1" dirty="0"/>
              <a:t>Stor grupp</a:t>
            </a:r>
            <a:r>
              <a:rPr lang="sv-SE" dirty="0"/>
              <a:t>: Är det en stor grupp kan deltagarna göra övningen 2 och 2 och så kan man plocka upp något par som ger feedback inför alla i gruppen när de tränat klart. För att dra lite gemensamma lärdomar. </a:t>
            </a:r>
            <a:endParaRPr lang="en-US" dirty="0"/>
          </a:p>
          <a:p>
            <a:endParaRPr lang="sv-SE" dirty="0"/>
          </a:p>
          <a:p>
            <a:r>
              <a:rPr lang="sv-SE" b="1" dirty="0"/>
              <a:t>Liten grupp: </a:t>
            </a:r>
            <a:r>
              <a:rPr lang="sv-SE" dirty="0"/>
              <a:t>Är det en liten grupp kan man välja ut 2 som tränar inför de andra att lämna feedback högt. </a:t>
            </a:r>
          </a:p>
          <a:p>
            <a:r>
              <a:rPr lang="sv-SE" dirty="0"/>
              <a:t>Reflektera sedan tillsammans - Gruppen ge feedback på hur det gick? Var på trappan hamnade man? </a:t>
            </a:r>
            <a:br>
              <a:rPr lang="sv-SE" dirty="0"/>
            </a:br>
            <a:r>
              <a:rPr lang="sv-SE" dirty="0"/>
              <a:t>Skulle man kunna ha sagt på annat sätt?  Dra gemensamma lärdomar.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360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Exempel - möjlighet att själv lägga in lämpliga områden att träna på feedback inom</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132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Flera exempel man kan välja mellan.. </a:t>
            </a:r>
            <a:r>
              <a:rPr lang="sv-SE" b="1" dirty="0"/>
              <a:t>Träna på att ta emot feedbacken på ett lämpligt sätt </a:t>
            </a:r>
          </a:p>
          <a:p>
            <a:r>
              <a:rPr lang="sv-SE" dirty="0"/>
              <a:t>Syftet är att de i gruppen med egna ord ska lämna och ta emot feedback högt upp på trappan (på ett bra sätt). Är det en stor grupp kan deltagarna göra övningen 2 och 2 och så kan man plocka upp något par som ger feedback inför alla i gruppen när de tränat klart. För att dra lite gemensamma lärdomar. </a:t>
            </a:r>
            <a:endParaRPr lang="en-US" dirty="0"/>
          </a:p>
          <a:p>
            <a:r>
              <a:rPr lang="sv-SE" dirty="0"/>
              <a:t>Är det en liten grupp kan man välja ut 2 som tränar inför de andra att </a:t>
            </a:r>
            <a:r>
              <a:rPr lang="sv-SE" dirty="0" err="1"/>
              <a:t>lämma</a:t>
            </a:r>
            <a:r>
              <a:rPr lang="sv-SE" dirty="0"/>
              <a:t> feedback högt. Och så kan gruppen ge feedback på hur det gick? Var på trappan hamnade man? Kan man ha sagt på annat sätt?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279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Diskussion i arbetsgruppen (både om nuläge och önskvärt läge samt börja resonera vad börja med i det enkla – skapa action direkt)</a:t>
            </a:r>
          </a:p>
          <a:p>
            <a:r>
              <a:rPr lang="sv-SE" b="1" dirty="0"/>
              <a:t>Tips för att skapa engagemang och delaktighet av alla </a:t>
            </a:r>
          </a:p>
          <a:p>
            <a:r>
              <a:rPr lang="sv-SE" b="0" dirty="0"/>
              <a:t>Dela upp i smågrupper (tex tre och tre) </a:t>
            </a:r>
          </a:p>
          <a:p>
            <a:r>
              <a:rPr lang="sv-SE" b="0" dirty="0"/>
              <a:t>Låt varje grupp dela med sig varvet runt – lyssna av och lär för att skapa sig en gemensam nulägesbild.</a:t>
            </a:r>
          </a:p>
          <a:p>
            <a:endParaRPr lang="sv-SE" b="0" dirty="0"/>
          </a:p>
          <a:p>
            <a:r>
              <a:rPr lang="sv-SE" b="0" dirty="0"/>
              <a:t>Reflektera över nuläget samt önskvärt läge – be dem komma med förslag på vad man kan förbättra – låt behov styra och utmana med att fråga – Vad skulle vi kunna börja att förändra redan i morgon. Uppmuntra till att börja i det lilla, det vi alla kan påverka i vardagen med enkla mede. Tex bli bättre på att säga tack </a:t>
            </a:r>
          </a:p>
          <a:p>
            <a:endParaRPr lang="sv-SE" b="1" dirty="0"/>
          </a:p>
          <a:p>
            <a:r>
              <a:rPr lang="sv-SE" dirty="0" err="1"/>
              <a:t>Koplat</a:t>
            </a:r>
            <a:r>
              <a:rPr lang="sv-SE" dirty="0"/>
              <a:t> till hur ser det ut i dag – Be dem reflektera över tex </a:t>
            </a:r>
          </a:p>
          <a:p>
            <a:r>
              <a:rPr lang="sv-SE" dirty="0"/>
              <a:t>- Vid vilka tillfällen ger vi varandra feedback? </a:t>
            </a:r>
          </a:p>
          <a:p>
            <a:r>
              <a:rPr lang="sv-SE" dirty="0"/>
              <a:t>Om vi inte tycker att vi är nog bra på att ge varandra feedback så kan struktur hjälpa oss.</a:t>
            </a:r>
          </a:p>
          <a:p>
            <a:r>
              <a:rPr lang="sv-SE" dirty="0"/>
              <a:t>Behöver vi lägga in feedback som en punkt på våra möten? Att alla lämnar positiv feedback till någon annan?</a:t>
            </a:r>
          </a:p>
          <a:p>
            <a:r>
              <a:rPr lang="sv-SE" dirty="0"/>
              <a:t>Behöver vi ha ”egenkontroll” på hur vi lämnar positiv feedback till varandra? Hur håller man </a:t>
            </a:r>
            <a:r>
              <a:rPr lang="sv-SE" dirty="0" err="1"/>
              <a:t>t.ex</a:t>
            </a:r>
            <a:r>
              <a:rPr lang="sv-SE" dirty="0"/>
              <a:t> koll själv på att man lämnar någon feedback till någon annan varje dag?</a:t>
            </a:r>
          </a:p>
          <a:p>
            <a:endParaRPr lang="sv-SE" dirty="0"/>
          </a:p>
          <a:p>
            <a:r>
              <a:rPr lang="sv-SE" dirty="0"/>
              <a:t>Fundera på förbättringar. Anteckna! För in på ”att-göra-lista” </a:t>
            </a:r>
            <a:endParaRPr lang="sv-SE" dirty="0">
              <a:ea typeface="Calibri"/>
              <a:cs typeface="Calibri"/>
            </a:endParaRPr>
          </a:p>
        </p:txBody>
      </p:sp>
      <p:sp>
        <p:nvSpPr>
          <p:cNvPr id="4" name="Platshållare för bildnummer 3"/>
          <p:cNvSpPr>
            <a:spLocks noGrp="1"/>
          </p:cNvSpPr>
          <p:nvPr>
            <p:ph type="sldNum" sz="quarter" idx="10"/>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53562047-0F47-47A7-8741-9AA2FC518424}"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97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dirty="0"/>
              <a:t>Be gruppen berätta vad de minns – Avslutande gruppreflektion (tre och tre) – sedan lyssna av varvet runt </a:t>
            </a:r>
          </a:p>
          <a:p>
            <a:endParaRPr lang="sv-SE" dirty="0"/>
          </a:p>
          <a:p>
            <a:r>
              <a:rPr lang="sv-SE" dirty="0"/>
              <a:t>Vad har vi lärt oss i dag och tar med oss kopplat till feedback? </a:t>
            </a:r>
          </a:p>
          <a:p>
            <a:r>
              <a:rPr lang="sv-SE" dirty="0"/>
              <a:t>Vad ser vi för nytta av detta och vad kan vi förbättra?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216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Tips – att börja titta på denna film vid uppstart om ni inte redan kollat på den med gruppen för att skapa grundförståelse över Lean och det </a:t>
            </a:r>
            <a:r>
              <a:rPr lang="sv-SE" dirty="0" err="1"/>
              <a:t>lean</a:t>
            </a:r>
            <a:r>
              <a:rPr lang="sv-SE" dirty="0"/>
              <a:t>-drivna ledarskapet . Filosofin bakom att jobba med ständiga förbättringar och bli en lärande organisation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Filmen längd ca 11 min . Lätt att hitta på Youtube </a:t>
            </a:r>
            <a:r>
              <a:rPr lang="en-US"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Film – Lean för en </a:t>
            </a:r>
            <a:r>
              <a:rPr lang="en-US" dirty="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säkrare</a:t>
            </a:r>
            <a:r>
              <a:rPr lang="en-US"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dirty="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arbetsmiljö</a:t>
            </a:r>
            <a:r>
              <a:rPr lang="en-US"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i </a:t>
            </a:r>
            <a:r>
              <a:rPr lang="en-US" dirty="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lantbruket</a:t>
            </a:r>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Kolla i </a:t>
            </a:r>
            <a:r>
              <a:rPr lang="en-US" dirty="0" err="1">
                <a:latin typeface="Arial" panose="020B0604020202020204" pitchFamily="34" charset="0"/>
                <a:cs typeface="Arial" panose="020B0604020202020204" pitchFamily="34" charset="0"/>
              </a:rPr>
              <a:t>förväg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ljud</a:t>
            </a:r>
            <a:r>
              <a:rPr lang="en-US" dirty="0">
                <a:latin typeface="Arial" panose="020B0604020202020204" pitchFamily="34" charset="0"/>
                <a:cs typeface="Arial" panose="020B0604020202020204" pitchFamily="34" charset="0"/>
              </a:rPr>
              <a:t> och build </a:t>
            </a:r>
            <a:r>
              <a:rPr lang="en-US" dirty="0" err="1">
                <a:latin typeface="Arial" panose="020B0604020202020204" pitchFamily="34" charset="0"/>
                <a:cs typeface="Arial" panose="020B0604020202020204" pitchFamily="34" charset="0"/>
              </a:rPr>
              <a:t>fungerar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krävs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att</a:t>
            </a:r>
            <a:r>
              <a:rPr lang="en-US" dirty="0">
                <a:latin typeface="Arial" panose="020B0604020202020204" pitchFamily="34" charset="0"/>
                <a:cs typeface="Arial" panose="020B0604020202020204" pitchFamily="34" charset="0"/>
              </a:rPr>
              <a:t> du </a:t>
            </a:r>
            <a:r>
              <a:rPr lang="en-US" dirty="0" err="1">
                <a:latin typeface="Arial" panose="020B0604020202020204" pitchFamily="34" charset="0"/>
                <a:cs typeface="Arial" panose="020B0604020202020204" pitchFamily="34" charset="0"/>
              </a:rPr>
              <a:t>har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uppkoppling</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tillgång</a:t>
            </a:r>
            <a:r>
              <a:rPr lang="en-US" dirty="0">
                <a:latin typeface="Arial" panose="020B0604020202020204" pitchFamily="34" charset="0"/>
                <a:cs typeface="Arial" panose="020B0604020202020204" pitchFamily="34" charset="0"/>
              </a:rPr>
              <a:t> till internet för </a:t>
            </a:r>
            <a:r>
              <a:rPr lang="en-US" dirty="0" err="1">
                <a:latin typeface="Arial" panose="020B0604020202020204" pitchFamily="34" charset="0"/>
                <a:cs typeface="Arial" panose="020B0604020202020204" pitchFamily="34" charset="0"/>
              </a:rPr>
              <a:t>att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kunna</a:t>
            </a:r>
            <a:r>
              <a:rPr lang="en-US" dirty="0">
                <a:latin typeface="Arial" panose="020B0604020202020204" pitchFamily="34" charset="0"/>
                <a:cs typeface="Arial" panose="020B0604020202020204" pitchFamily="34" charset="0"/>
              </a:rPr>
              <a:t> visa. </a:t>
            </a:r>
          </a:p>
          <a:p>
            <a:endParaRPr lang="sv-SE" dirty="0"/>
          </a:p>
        </p:txBody>
      </p:sp>
      <p:sp>
        <p:nvSpPr>
          <p:cNvPr id="4" name="Platshållare för bildnummer 3"/>
          <p:cNvSpPr>
            <a:spLocks noGrp="1"/>
          </p:cNvSpPr>
          <p:nvPr>
            <p:ph type="sldNum" sz="quarter" idx="5"/>
          </p:nvPr>
        </p:nvSpPr>
        <p:spPr/>
        <p:txBody>
          <a:bodyPr/>
          <a:lstStyle/>
          <a:p>
            <a:fld id="{E65FD193-7BB5-4F5E-8BC4-4ACE9797030F}" type="slidenum">
              <a:rPr lang="sv-SE" smtClean="0"/>
              <a:t>21</a:t>
            </a:fld>
            <a:endParaRPr lang="sv-SE"/>
          </a:p>
        </p:txBody>
      </p:sp>
    </p:spTree>
    <p:extLst>
      <p:ext uri="{BB962C8B-B14F-4D97-AF65-F5344CB8AC3E}">
        <p14:creationId xmlns:p14="http://schemas.microsoft.com/office/powerpoint/2010/main" val="3145551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Alla verktygen finns samlade på www.lantbruketskunskapsbank.se under företagsledning / Gamla verktyg i ny digital kostym </a:t>
            </a:r>
          </a:p>
          <a:p>
            <a:r>
              <a:rPr lang="sv-SE" dirty="0">
                <a:hlinkClick r:id="rId3"/>
              </a:rPr>
              <a:t>Lean, ledarskap och arbetsmiljö | Kunskapsbanken</a:t>
            </a:r>
            <a:r>
              <a:rPr lang="sv-SE" dirty="0"/>
              <a:t> </a:t>
            </a:r>
          </a:p>
          <a:p>
            <a:endParaRPr lang="sv-SE" dirty="0"/>
          </a:p>
        </p:txBody>
      </p:sp>
      <p:sp>
        <p:nvSpPr>
          <p:cNvPr id="4" name="Platshållare för bildnummer 3"/>
          <p:cNvSpPr>
            <a:spLocks noGrp="1"/>
          </p:cNvSpPr>
          <p:nvPr>
            <p:ph type="sldNum" sz="quarter" idx="5"/>
          </p:nvPr>
        </p:nvSpPr>
        <p:spPr/>
        <p:txBody>
          <a:bodyPr/>
          <a:lstStyle/>
          <a:p>
            <a:fld id="{E65FD193-7BB5-4F5E-8BC4-4ACE9797030F}" type="slidenum">
              <a:rPr lang="sv-SE" smtClean="0"/>
              <a:t>22</a:t>
            </a:fld>
            <a:endParaRPr lang="sv-SE"/>
          </a:p>
        </p:txBody>
      </p:sp>
    </p:spTree>
    <p:extLst>
      <p:ext uri="{BB962C8B-B14F-4D97-AF65-F5344CB8AC3E}">
        <p14:creationId xmlns:p14="http://schemas.microsoft.com/office/powerpoint/2010/main" val="183432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Steg 1</a:t>
            </a:r>
          </a:p>
          <a:p>
            <a:r>
              <a:rPr lang="sv-SE" b="1" dirty="0"/>
              <a:t>Börja med att låta gruppen själva svara på frågan </a:t>
            </a:r>
            <a:r>
              <a:rPr lang="sv-SE" dirty="0"/>
              <a:t>- Varför ska vi ge varandra feedback – återkoppling – Vad är värdet/ Vad vinner vi med det? </a:t>
            </a:r>
          </a:p>
          <a:p>
            <a:r>
              <a:rPr lang="sv-SE" dirty="0"/>
              <a:t>Att du som rådgivare ger en mer coachande fråga till gruppen som uppvärmning hjälper till att skapa engagemang från början</a:t>
            </a:r>
          </a:p>
          <a:p>
            <a:r>
              <a:rPr lang="sv-SE" b="1" dirty="0"/>
              <a:t>Tydliggör att det kommer bli ett pass där ni alla kommer att få vara mycket delaktiga! </a:t>
            </a:r>
          </a:p>
          <a:p>
            <a:endParaRPr lang="sv-SE" dirty="0"/>
          </a:p>
          <a:p>
            <a:r>
              <a:rPr lang="sv-SE" dirty="0"/>
              <a:t>Skriv på </a:t>
            </a:r>
            <a:r>
              <a:rPr lang="sv-SE" dirty="0" err="1"/>
              <a:t>whiteboard</a:t>
            </a:r>
            <a:r>
              <a:rPr lang="sv-SE" dirty="0"/>
              <a:t> eller blädderblock. </a:t>
            </a:r>
          </a:p>
          <a:p>
            <a:r>
              <a:rPr lang="sv-SE" dirty="0"/>
              <a:t>Lyssna in och ge sedan beskrivning nedan – fyll på om något saknas, annars bara bekräfta och förstärk det som gruppen redan sagt. </a:t>
            </a:r>
          </a:p>
          <a:p>
            <a:endParaRPr lang="sv-SE" b="1" dirty="0"/>
          </a:p>
          <a:p>
            <a:r>
              <a:rPr lang="sv-SE" b="1" dirty="0"/>
              <a:t>Steg 1</a:t>
            </a:r>
          </a:p>
          <a:p>
            <a:r>
              <a:rPr lang="sv-SE" b="1" dirty="0"/>
              <a:t>När gruppen själva kommit med sina svar – förstärk och bläddra fram (animeringen med texten) </a:t>
            </a:r>
          </a:p>
          <a:p>
            <a:r>
              <a:rPr lang="sv-SE" b="1" dirty="0"/>
              <a:t>Ett kraftfullt verktyg för att jobba med förbättringar </a:t>
            </a:r>
          </a:p>
          <a:p>
            <a:endParaRPr lang="sv-SE" b="1" dirty="0"/>
          </a:p>
          <a:p>
            <a:r>
              <a:rPr lang="sv-SE" b="1" dirty="0"/>
              <a:t>Att aktivt jobba med feedback hjälper till att:</a:t>
            </a:r>
          </a:p>
          <a:p>
            <a:pPr marL="171450" indent="-171450">
              <a:buFont typeface="Arial" panose="020B0604020202020204" pitchFamily="34" charset="0"/>
              <a:buChar char="•"/>
            </a:pPr>
            <a:r>
              <a:rPr lang="sv-SE" dirty="0"/>
              <a:t>Skapa en god kommunikation och ett effektivt ledarskap. </a:t>
            </a:r>
          </a:p>
          <a:p>
            <a:pPr marL="171450" indent="-171450">
              <a:buFont typeface="Arial" panose="020B0604020202020204" pitchFamily="34" charset="0"/>
              <a:buChar char="•"/>
            </a:pPr>
            <a:r>
              <a:rPr lang="sv-SE" dirty="0"/>
              <a:t>Medarbetarna växer och presterar bättre och tillsammans kan vi lättare nå våra uppsatta mål. </a:t>
            </a:r>
            <a:endParaRPr lang="sv-SE" dirty="0">
              <a:ea typeface="Calibri"/>
              <a:cs typeface="Calibri"/>
            </a:endParaRPr>
          </a:p>
          <a:p>
            <a:endParaRPr lang="sv-SE" b="1" dirty="0"/>
          </a:p>
          <a:p>
            <a:r>
              <a:rPr lang="sv-SE" b="1" dirty="0"/>
              <a:t>Varför ska vi jobba med feedback?</a:t>
            </a:r>
            <a:endParaRPr lang="sv-SE" dirty="0">
              <a:ea typeface="Calibri"/>
              <a:cs typeface="Calibri"/>
            </a:endParaRPr>
          </a:p>
          <a:p>
            <a:r>
              <a:rPr lang="sv-SE" dirty="0"/>
              <a:t>Om vi ska jobba med förbättringar i en grupp/verksamhet så måste vi kunna prata om vad som vi gör bra och vad som kan göras bättre. </a:t>
            </a:r>
          </a:p>
          <a:p>
            <a:r>
              <a:rPr lang="sv-SE" dirty="0"/>
              <a:t>Att kunna ta emot och ge konstruktiv feedback är en självklar del av ett utvecklat självledarskap </a:t>
            </a:r>
          </a:p>
          <a:p>
            <a:r>
              <a:rPr lang="sv-SE" dirty="0"/>
              <a:t>och kommer i slutändan ge en mer trivsam arbetsplats och ett mer lönsamt företag.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44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01C0-5E35-F2F0-5F9F-F9F8D155BBB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8360B67-D256-C18C-0B14-A9D1D8F98CC0}"/>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BF3944AD-EABB-0689-677B-FD64E90221BB}"/>
              </a:ext>
            </a:extLst>
          </p:cNvPr>
          <p:cNvSpPr>
            <a:spLocks noGrp="1"/>
          </p:cNvSpPr>
          <p:nvPr>
            <p:ph type="body" idx="1"/>
          </p:nvPr>
        </p:nvSpPr>
        <p:spPr/>
        <p:txBody>
          <a:bodyPr>
            <a:normAutofit fontScale="925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Tydliggör vikten att kunna prata om både det vi ser fungerar bra och det som inte fungerar som vi behöver förbättra </a:t>
            </a:r>
            <a:br>
              <a:rPr lang="sv-SE" b="0" baseline="0" dirty="0"/>
            </a:br>
            <a:endParaRPr lang="sv-SE"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Bygg in det i kulturen och i företagets struktur så att det finns forum och man tryggt kan lämna feedback och var tydlig med varför – att det är i lärande syfte som en viktig del i arbetet med att ständigt förbättra och skapa värde för verksamhetens olika intressenter.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Förstärka med att berätta kort om bilden om det finns tid – koppla samman med andra </a:t>
            </a:r>
            <a:r>
              <a:rPr lang="sv-SE" b="1" baseline="0" dirty="0" err="1"/>
              <a:t>Lean</a:t>
            </a:r>
            <a:r>
              <a:rPr lang="sv-SE" b="1" baseline="0" dirty="0"/>
              <a:t> verktyg – finns egna moduler som kan användas vid ny gruppträff. </a:t>
            </a:r>
            <a:br>
              <a:rPr lang="sv-SE" b="1" baseline="0" dirty="0"/>
            </a:br>
            <a:r>
              <a:rPr lang="sv-SE" b="1" baseline="0" dirty="0"/>
              <a:t>E</a:t>
            </a:r>
            <a:r>
              <a:rPr lang="sv-SE" baseline="0" dirty="0"/>
              <a:t>n viktig del i att jobba med ständiga förbättringar är att löpande analysera nuläge och tydliggöra önskvärt läge och strukturerat sätta upp en plan för hur aktivt ta sig framåt, mot små måltillstånd på vägen. Under vägens gång ta stöd av PUFF – planera, utför, följ upp och förbättra. (Egen modul - </a:t>
            </a:r>
            <a:r>
              <a:rPr lang="sv-SE"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PUFF/PDCA &amp; grundorsaksanalys - verktyg för strukturerad problemlösning</a:t>
            </a:r>
            <a:r>
              <a:rPr lang="sv-SE" sz="12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Feedback är en naturlig del i ”experimenterandet” på vägen för att vi effektivt ska lära och ta oss fram på smart sätt , jobba med ständiga förbättringar</a:t>
            </a:r>
            <a:r>
              <a:rPr lang="sv-SE" baseline="0" dirty="0"/>
              <a:t>. Bra att ha olika tankar på vägen och lära av varandra, där det är viktigt att vara lyhörda och lyssna för att förstå varandra.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Att bygga in arbetssätt och struktur för att ge feedback – så tränas alla i detta och man förstår syftet och kan känna sig tryggare – vilket är koppla till Lean-drivet ledarskap (egen modul </a:t>
            </a:r>
            <a:r>
              <a:rPr lang="sv-SE" sz="12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Leandrivet ledarskap </a:t>
            </a:r>
            <a:r>
              <a:rPr lang="sv-SE" sz="1200" dirty="0">
                <a:latin typeface="Arial" panose="020B0604020202020204" pitchFamily="34" charset="0"/>
                <a:cs typeface="Arial" panose="020B0604020202020204" pitchFamily="34" charset="0"/>
              </a:rPr>
              <a:t>). </a:t>
            </a:r>
          </a:p>
          <a:p>
            <a:endParaRPr lang="sv-SE" baseline="0" dirty="0"/>
          </a:p>
        </p:txBody>
      </p:sp>
      <p:sp>
        <p:nvSpPr>
          <p:cNvPr id="4" name="Platshållare för bildnummer 3">
            <a:extLst>
              <a:ext uri="{FF2B5EF4-FFF2-40B4-BE49-F238E27FC236}">
                <a16:creationId xmlns:a16="http://schemas.microsoft.com/office/drawing/2014/main" id="{B9617E6E-F5D5-8800-E6CA-D0063AAA9EC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60CE69-CBD3-8E4F-84D2-82B312BE542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8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US" dirty="0" err="1">
                <a:ea typeface="Calibri"/>
                <a:cs typeface="Calibri"/>
              </a:rPr>
              <a:t>Gå</a:t>
            </a:r>
            <a:r>
              <a:rPr lang="en-US" dirty="0">
                <a:ea typeface="Calibri"/>
                <a:cs typeface="Calibri"/>
              </a:rPr>
              <a:t> </a:t>
            </a:r>
            <a:r>
              <a:rPr lang="en-US" dirty="0" err="1">
                <a:ea typeface="Calibri"/>
                <a:cs typeface="Calibri"/>
              </a:rPr>
              <a:t>kort</a:t>
            </a:r>
            <a:r>
              <a:rPr lang="en-US" dirty="0">
                <a:ea typeface="Calibri"/>
                <a:cs typeface="Calibri"/>
              </a:rPr>
              <a:t> </a:t>
            </a:r>
            <a:r>
              <a:rPr lang="en-US" dirty="0" err="1">
                <a:ea typeface="Calibri"/>
                <a:cs typeface="Calibri"/>
              </a:rPr>
              <a:t>igenom</a:t>
            </a:r>
            <a:r>
              <a:rPr lang="en-US" dirty="0">
                <a:ea typeface="Calibri"/>
                <a:cs typeface="Calibri"/>
              </a:rPr>
              <a:t> de </a:t>
            </a:r>
            <a:r>
              <a:rPr lang="en-US" dirty="0" err="1">
                <a:ea typeface="Calibri"/>
                <a:cs typeface="Calibri"/>
              </a:rPr>
              <a:t>olika</a:t>
            </a:r>
            <a:r>
              <a:rPr lang="en-US" dirty="0">
                <a:ea typeface="Calibri"/>
                <a:cs typeface="Calibri"/>
              </a:rPr>
              <a:t> dimensioner av feedback </a:t>
            </a:r>
            <a:r>
              <a:rPr lang="en-US" dirty="0" err="1">
                <a:ea typeface="Calibri"/>
                <a:cs typeface="Calibri"/>
              </a:rPr>
              <a:t>som</a:t>
            </a:r>
            <a:r>
              <a:rPr lang="en-US" dirty="0">
                <a:ea typeface="Calibri"/>
                <a:cs typeface="Calibri"/>
              </a:rPr>
              <a:t> </a:t>
            </a:r>
            <a:r>
              <a:rPr lang="en-US" dirty="0" err="1">
                <a:ea typeface="Calibri"/>
                <a:cs typeface="Calibri"/>
              </a:rPr>
              <a:t>finns</a:t>
            </a:r>
            <a:r>
              <a:rPr lang="en-US" dirty="0">
                <a:ea typeface="Calibri"/>
                <a:cs typeface="Calibri"/>
              </a:rPr>
              <a: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615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7EE44-4FF2-DC04-1FA6-C6E7EC61E35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7C214A7-9839-5EA0-0804-1D81BE741F8D}"/>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9C8B07A-14B7-C650-0C33-88C761FFE877}"/>
              </a:ext>
            </a:extLst>
          </p:cNvPr>
          <p:cNvSpPr>
            <a:spLocks noGrp="1"/>
          </p:cNvSpPr>
          <p:nvPr>
            <p:ph type="body" idx="1"/>
          </p:nvPr>
        </p:nvSpPr>
        <p:spPr/>
        <p:txBody>
          <a:bodyPr/>
          <a:lstStyle/>
          <a:p>
            <a:r>
              <a:rPr lang="sv-SE" b="1" dirty="0">
                <a:cs typeface="Calibri"/>
              </a:rPr>
              <a:t>Fortsätt att tydliggöra att feedback är ett viktigt verktyg för självledarskap </a:t>
            </a:r>
          </a:p>
          <a:p>
            <a:r>
              <a:rPr lang="sv-SE" dirty="0">
                <a:cs typeface="Calibri"/>
              </a:rPr>
              <a:t>Gröna pilen – tydliggör att det finns flera strategier man kan använda sig av för att stärka sitt självledarskap (förbättra förmågan att ta personligt ansvar för sina egna handlingar, beteenden och utveckling) </a:t>
            </a:r>
          </a:p>
          <a:p>
            <a:r>
              <a:rPr lang="sv-SE" dirty="0">
                <a:cs typeface="Calibri"/>
              </a:rPr>
              <a:t>Feedback är ett verktyg </a:t>
            </a:r>
          </a:p>
          <a:p>
            <a:r>
              <a:rPr lang="sv-SE" dirty="0">
                <a:cs typeface="Calibri"/>
              </a:rPr>
              <a:t>Flera exempel är </a:t>
            </a:r>
          </a:p>
          <a:p>
            <a:endParaRPr lang="sv-SE" b="1" dirty="0">
              <a:cs typeface="Calibri"/>
            </a:endParaRPr>
          </a:p>
          <a:p>
            <a:r>
              <a:rPr lang="sv-SE" b="1" dirty="0">
                <a:cs typeface="Calibri"/>
              </a:rPr>
              <a:t>Självprat – </a:t>
            </a:r>
            <a:r>
              <a:rPr lang="sv-SE" dirty="0">
                <a:cs typeface="Calibri"/>
              </a:rPr>
              <a:t>ditt egna prat med dig själv är det snällt eller hårt. Testa att prata med dig själv som om du pratade med din bästa vän. Reflektera över om du hjälper dig själv eller om du stjälpa dig själv med dina tankar. Du är själv din viktigaste resurs! Hjälp för att bli den bästa versionen av sig själv. </a:t>
            </a:r>
          </a:p>
          <a:p>
            <a:br>
              <a:rPr lang="sv-SE" dirty="0">
                <a:cs typeface="Calibri"/>
              </a:rPr>
            </a:br>
            <a:r>
              <a:rPr lang="sv-SE" b="1" dirty="0">
                <a:cs typeface="Calibri"/>
              </a:rPr>
              <a:t>Självobservation – </a:t>
            </a:r>
            <a:r>
              <a:rPr lang="sv-SE" dirty="0">
                <a:cs typeface="Calibri"/>
              </a:rPr>
              <a:t>(där man kan se självprat som ett exempel) - Du observerar dig själv utifrån och reflekterar över vad du ser och upptäcker, lär av att reflektera – exempelvis skriva Loggbok – Exempel på självobservationsfrågor: vad gjorde jag, vad kände jag , vad lärde jag mig om mig själv och andra och vad kan jag ta med mig framåt i nya situationer?  </a:t>
            </a:r>
          </a:p>
        </p:txBody>
      </p:sp>
      <p:sp>
        <p:nvSpPr>
          <p:cNvPr id="4" name="Platshållare för bildnummer 3">
            <a:extLst>
              <a:ext uri="{FF2B5EF4-FFF2-40B4-BE49-F238E27FC236}">
                <a16:creationId xmlns:a16="http://schemas.microsoft.com/office/drawing/2014/main" id="{EFD956DB-4AC7-8C56-A9A1-0FC0E1F81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F7BF8A-7715-400F-BBF4-F9341909D0F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488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b="1" dirty="0"/>
              <a:t>Påminn om vikten att vara tydlig i kommunikationen - både i ord och i kroppsspråk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Arial"/>
              </a:rPr>
              <a:t>Det är viktigt att påminnas om att mottagaren alltid står för tolkningen! </a:t>
            </a:r>
            <a:br>
              <a:rPr kumimoji="0" lang="sv-SE" sz="1200" b="0" i="0" u="none" strike="noStrike" kern="1200" cap="none" spc="0" normalizeH="0" baseline="0" noProof="0" dirty="0">
                <a:ln>
                  <a:noFill/>
                </a:ln>
                <a:solidFill>
                  <a:prstClr val="black"/>
                </a:solidFill>
                <a:effectLst/>
                <a:uLnTx/>
                <a:uFillTx/>
                <a:latin typeface="Arial"/>
                <a:ea typeface="+mn-ea"/>
                <a:cs typeface="Arial"/>
              </a:rPr>
            </a:br>
            <a:r>
              <a:rPr kumimoji="0" lang="sv-SE" sz="1200" b="0" i="0" u="none" strike="noStrike" kern="1200" cap="none" spc="0" normalizeH="0" baseline="0" noProof="0" dirty="0">
                <a:ln>
                  <a:noFill/>
                </a:ln>
                <a:solidFill>
                  <a:prstClr val="black"/>
                </a:solidFill>
                <a:effectLst/>
                <a:uLnTx/>
                <a:uFillTx/>
                <a:latin typeface="Arial"/>
                <a:ea typeface="+mn-ea"/>
                <a:cs typeface="Arial"/>
              </a:rPr>
              <a:t>Uppmuntra att träna på att fråga hur det togs emot – olika personer tar emot feedback olika, träna på att situationsanpassa ledarskapet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289FE-08A3-449E-88DD-32784088BC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79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sv-SE"/>
          </a:p>
        </p:txBody>
      </p:sp>
      <p:sp>
        <p:nvSpPr>
          <p:cNvPr id="3" name="Notes Placeholder 2"/>
          <p:cNvSpPr>
            <a:spLocks noGrp="1"/>
          </p:cNvSpPr>
          <p:nvPr>
            <p:ph type="body" idx="1"/>
          </p:nvPr>
        </p:nvSpPr>
        <p:spPr/>
        <p:txBody>
          <a:bodyPr/>
          <a:lstStyle/>
          <a:p>
            <a:r>
              <a:rPr lang="sv-SE" b="1" dirty="0"/>
              <a:t>Situationsanpassa och välj rätt tillfälle. </a:t>
            </a:r>
          </a:p>
          <a:p>
            <a:endParaRPr lang="sv-SE" dirty="0"/>
          </a:p>
          <a:p>
            <a:pPr marL="171450" indent="-171450">
              <a:buFont typeface="Arial" panose="020B0604020202020204" pitchFamily="34" charset="0"/>
              <a:buChar char="•"/>
            </a:pPr>
            <a:r>
              <a:rPr lang="sv-SE" dirty="0"/>
              <a:t>Tydliggör att ge feedback alltid är att hjälpa – bygg in det och lyft fram det som ”en gåva” – hjälp för att göra oss ännu bättre </a:t>
            </a:r>
          </a:p>
          <a:p>
            <a:pPr marL="171450" indent="-171450">
              <a:buFont typeface="Arial" panose="020B0604020202020204" pitchFamily="34" charset="0"/>
              <a:buChar char="•"/>
            </a:pPr>
            <a:r>
              <a:rPr lang="sv-SE" dirty="0"/>
              <a:t>Fråga om personen vill ha feedback – förbered och skapa bra förutsättningar.</a:t>
            </a:r>
          </a:p>
          <a:p>
            <a:pPr marL="171450" indent="-171450">
              <a:buFont typeface="Arial" panose="020B0604020202020204" pitchFamily="34" charset="0"/>
              <a:buChar char="•"/>
            </a:pPr>
            <a:r>
              <a:rPr lang="sv-SE" dirty="0"/>
              <a:t>Var lyhörd och fråga - passar det nu eller ska vi ta det vid ett mer passande tillfälle?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FDA5C-B8C6-4C63-81FA-159F2BB4862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669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sv-SE"/>
          </a:p>
        </p:txBody>
      </p:sp>
      <p:sp>
        <p:nvSpPr>
          <p:cNvPr id="3" name="Notes Placeholder 2"/>
          <p:cNvSpPr>
            <a:spLocks noGrp="1"/>
          </p:cNvSpPr>
          <p:nvPr>
            <p:ph type="body" idx="1"/>
          </p:nvPr>
        </p:nvSpPr>
        <p:spPr/>
        <p:txBody>
          <a:bodyPr/>
          <a:lstStyle/>
          <a:p>
            <a:r>
              <a:rPr lang="sv-SE" altLang="sv-SE" sz="1200" dirty="0">
                <a:latin typeface="+mn-lt"/>
                <a:cs typeface="Calibri"/>
              </a:rPr>
              <a:t>Lyft fram vad som viktigt att tänka på när man ska </a:t>
            </a:r>
            <a:r>
              <a:rPr lang="sv-SE" altLang="sv-SE" sz="1200" b="1" dirty="0">
                <a:latin typeface="+mn-lt"/>
                <a:cs typeface="Calibri"/>
              </a:rPr>
              <a:t>ta emot feedback – en förmåga som går att träna upp </a:t>
            </a:r>
          </a:p>
          <a:p>
            <a:endParaRPr lang="sv-SE" altLang="sv-SE" sz="1200" dirty="0">
              <a:latin typeface="+mn-lt"/>
              <a:cs typeface="Calibri"/>
            </a:endParaRPr>
          </a:p>
          <a:p>
            <a:pPr marL="171450" indent="-171450">
              <a:buFont typeface="Arial" panose="020B0604020202020204" pitchFamily="34" charset="0"/>
              <a:buChar char="•"/>
            </a:pPr>
            <a:r>
              <a:rPr lang="sv-SE" altLang="sv-SE" sz="1200" dirty="0">
                <a:latin typeface="Arial"/>
                <a:cs typeface="Arial"/>
              </a:rPr>
              <a:t>Lyssna in (utan att försvara och förgöra ), var lyhörd och försök förstå, Ställ frågor och bekräfta så du förstått rätt.</a:t>
            </a:r>
          </a:p>
          <a:p>
            <a:pPr marL="0" indent="0">
              <a:buFont typeface="Arial" panose="020B0604020202020204" pitchFamily="34" charset="0"/>
              <a:buNone/>
            </a:pPr>
            <a:r>
              <a:rPr lang="sv-SE" altLang="sv-SE" sz="1200" dirty="0">
                <a:latin typeface="Arial"/>
                <a:cs typeface="Arial"/>
              </a:rPr>
              <a:t>Ta ställning – vad du lärt dig och om du kan förkasta eller förändra (se det som en bra hjälp i utvecklingen av ditt självledarskap)</a:t>
            </a:r>
          </a:p>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FDA5C-B8C6-4C63-81FA-159F2BB4862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3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sv-SE"/>
          </a:p>
        </p:txBody>
      </p:sp>
      <p:sp>
        <p:nvSpPr>
          <p:cNvPr id="3" name="Notes Placeholder 2"/>
          <p:cNvSpPr>
            <a:spLocks noGrp="1"/>
          </p:cNvSpPr>
          <p:nvPr>
            <p:ph type="body" idx="1"/>
          </p:nvPr>
        </p:nvSpPr>
        <p:spPr/>
        <p:txBody>
          <a:bodyPr/>
          <a:lstStyle/>
          <a:p>
            <a:endParaRPr lang="sv-SE" dirty="0">
              <a:cs typeface="Calibri"/>
            </a:endParaRPr>
          </a:p>
          <a:p>
            <a:pPr>
              <a:lnSpc>
                <a:spcPct val="90000"/>
              </a:lnSpc>
              <a:spcBef>
                <a:spcPts val="1000"/>
              </a:spcBef>
            </a:pPr>
            <a:r>
              <a:rPr lang="sv-SE" dirty="0">
                <a:ea typeface="Calibri" panose="020F0502020204030204"/>
                <a:cs typeface="Calibri"/>
              </a:rPr>
              <a:t>Uppmuntra att vara modig och våga be om den </a:t>
            </a:r>
          </a:p>
          <a:p>
            <a:pPr>
              <a:lnSpc>
                <a:spcPct val="90000"/>
              </a:lnSpc>
              <a:spcBef>
                <a:spcPts val="1000"/>
              </a:spcBef>
            </a:pPr>
            <a:endParaRPr lang="sv-SE" dirty="0">
              <a:ea typeface="Calibri" panose="020F0502020204030204"/>
              <a:cs typeface="Calibri"/>
            </a:endParaRPr>
          </a:p>
          <a:p>
            <a:pPr>
              <a:lnSpc>
                <a:spcPct val="90000"/>
              </a:lnSpc>
              <a:spcBef>
                <a:spcPts val="1000"/>
              </a:spcBef>
            </a:pPr>
            <a:r>
              <a:rPr lang="sv-SE" dirty="0">
                <a:ea typeface="Calibri" panose="020F0502020204030204"/>
                <a:cs typeface="Calibri"/>
              </a:rPr>
              <a:t>Frågor man kan ställa för att få feedback</a:t>
            </a:r>
          </a:p>
          <a:p>
            <a:pPr marL="171450" indent="-171450">
              <a:lnSpc>
                <a:spcPct val="90000"/>
              </a:lnSpc>
              <a:spcBef>
                <a:spcPts val="1000"/>
              </a:spcBef>
              <a:buFont typeface="Arial"/>
              <a:buChar char="•"/>
            </a:pPr>
            <a:r>
              <a:rPr lang="sv-SE" dirty="0"/>
              <a:t>Vad tycker du att jag ska göra mer av?</a:t>
            </a:r>
          </a:p>
          <a:p>
            <a:pPr marL="171450" indent="-171450">
              <a:lnSpc>
                <a:spcPct val="90000"/>
              </a:lnSpc>
              <a:spcBef>
                <a:spcPts val="1000"/>
              </a:spcBef>
              <a:buFont typeface="Arial"/>
              <a:buChar char="•"/>
            </a:pPr>
            <a:r>
              <a:rPr lang="sv-SE" dirty="0"/>
              <a:t>Vad ska jag sluta med?</a:t>
            </a:r>
          </a:p>
          <a:p>
            <a:pPr marL="171450" indent="-171450">
              <a:lnSpc>
                <a:spcPct val="90000"/>
              </a:lnSpc>
              <a:spcBef>
                <a:spcPts val="1000"/>
              </a:spcBef>
              <a:buFont typeface="Arial"/>
              <a:buChar char="•"/>
            </a:pPr>
            <a:r>
              <a:rPr lang="sv-SE" dirty="0"/>
              <a:t>Vad ska jag göra på ett annat sätt?</a:t>
            </a:r>
            <a:endParaRPr lang="sv-SE"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FDA5C-B8C6-4C63-81FA-159F2BB4862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18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19505" y="388885"/>
            <a:ext cx="10389713" cy="599089"/>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30924" y="525517"/>
            <a:ext cx="0" cy="0"/>
          </a:xfrm>
          <a:prstGeom prst="rect">
            <a:avLst/>
          </a:prstGeom>
          <a:noFill/>
        </p:spPr>
        <p:txBody>
          <a:bodyPr wrap="none" lIns="0" tIns="0" rIns="0" bIns="0" rtlCol="0">
            <a:noAutofit/>
          </a:bodyPr>
          <a:lstStyle/>
          <a:p>
            <a:pPr algn="l">
              <a:lnSpc>
                <a:spcPts val="2250"/>
              </a:lnSpc>
            </a:pPr>
            <a:endParaRPr lang="sv-SE" sz="180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766765" y="5791060"/>
            <a:ext cx="10642455" cy="565200"/>
          </a:xfrm>
        </p:spPr>
        <p:txBody>
          <a:bodyPr anchor="ctr"/>
          <a:lstStyle>
            <a:lvl1pPr marL="0" indent="0">
              <a:lnSpc>
                <a:spcPct val="100000"/>
              </a:lnSpc>
              <a:spcBef>
                <a:spcPts val="0"/>
              </a:spcBef>
              <a:buFontTx/>
              <a:buNone/>
              <a:defRPr sz="1350" b="0"/>
            </a:lvl1pPr>
          </a:lstStyle>
          <a:p>
            <a:pPr marL="0" marR="0" lvl="0" indent="0" algn="l" defTabSz="685800"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247312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0"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8" y="793750"/>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69087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spTree>
    <p:extLst>
      <p:ext uri="{BB962C8B-B14F-4D97-AF65-F5344CB8AC3E}">
        <p14:creationId xmlns:p14="http://schemas.microsoft.com/office/powerpoint/2010/main" val="425311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5600"/>
              </a:lnSpc>
              <a:defRPr sz="460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6"/>
            <a:ext cx="9144000" cy="581891"/>
          </a:xfrm>
        </p:spPr>
        <p:txBody>
          <a:bodyPr/>
          <a:lstStyle>
            <a:lvl1pPr marL="0" indent="0" algn="l">
              <a:lnSpc>
                <a:spcPct val="100000"/>
              </a:lnSpc>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60072" y="258978"/>
            <a:ext cx="503569" cy="506904"/>
          </a:xfrm>
          <a:prstGeom prst="rect">
            <a:avLst/>
          </a:prstGeom>
        </p:spPr>
      </p:pic>
    </p:spTree>
    <p:extLst>
      <p:ext uri="{BB962C8B-B14F-4D97-AF65-F5344CB8AC3E}">
        <p14:creationId xmlns:p14="http://schemas.microsoft.com/office/powerpoint/2010/main" val="40531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spTree>
    <p:extLst>
      <p:ext uri="{BB962C8B-B14F-4D97-AF65-F5344CB8AC3E}">
        <p14:creationId xmlns:p14="http://schemas.microsoft.com/office/powerpoint/2010/main" val="34669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spTree>
    <p:extLst>
      <p:ext uri="{BB962C8B-B14F-4D97-AF65-F5344CB8AC3E}">
        <p14:creationId xmlns:p14="http://schemas.microsoft.com/office/powerpoint/2010/main" val="185989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5600"/>
              </a:lnSpc>
              <a:defRPr sz="460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0"/>
            <a:ext cx="9144000" cy="581891"/>
          </a:xfr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 organisation</a:t>
            </a:r>
          </a:p>
        </p:txBody>
      </p:sp>
    </p:spTree>
    <p:extLst>
      <p:ext uri="{BB962C8B-B14F-4D97-AF65-F5344CB8AC3E}">
        <p14:creationId xmlns:p14="http://schemas.microsoft.com/office/powerpoint/2010/main" val="392922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0"/>
            <a:ext cx="8641772" cy="880197"/>
          </a:xfrm>
        </p:spPr>
        <p:txBody>
          <a:bodyPr/>
          <a:lstStyle>
            <a:lvl1pPr>
              <a:lnSpc>
                <a:spcPct val="100000"/>
              </a:lnSpc>
              <a:defRPr sz="36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457200" indent="-457200">
              <a:buFont typeface="+mj-lt"/>
              <a:buAutoNum type="arabicPeriod"/>
              <a:defRPr>
                <a:solidFill>
                  <a:schemeClr val="bg1"/>
                </a:solidFill>
              </a:defRPr>
            </a:lvl1pPr>
            <a:lvl2pPr marL="901700" indent="-457200">
              <a:buFont typeface="+mj-lt"/>
              <a:buAutoNum type="alphaLcParenR"/>
              <a:defRPr>
                <a:solidFill>
                  <a:schemeClr val="bg1"/>
                </a:solidFill>
              </a:defRPr>
            </a:lvl2pPr>
            <a:lvl3pPr marL="901700" indent="-457200">
              <a:buFont typeface="+mj-lt"/>
              <a:buAutoNum type="alphaLcParenR"/>
              <a:defRPr>
                <a:solidFill>
                  <a:schemeClr val="bg1"/>
                </a:solidFill>
              </a:defRPr>
            </a:lvl3pPr>
            <a:lvl4pPr marL="901700" indent="-457200">
              <a:buFont typeface="+mj-lt"/>
              <a:buAutoNum type="alphaLcParenR"/>
              <a:defRPr>
                <a:solidFill>
                  <a:schemeClr val="bg1"/>
                </a:solidFill>
              </a:defRPr>
            </a:lvl4pPr>
            <a:lvl5pPr marL="901700" indent="-457200">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361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Kil – liten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p:nvPr>
        </p:nvSpPr>
        <p:spPr>
          <a:xfrm>
            <a:off x="766763" y="1226128"/>
            <a:ext cx="10642454"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4F18BEE-4214-9876-BF8E-A06416FADE13}"/>
              </a:ext>
            </a:extLst>
          </p:cNvPr>
          <p:cNvSpPr>
            <a:spLocks noGrp="1"/>
          </p:cNvSpPr>
          <p:nvPr>
            <p:ph idx="1"/>
          </p:nvPr>
        </p:nvSpPr>
        <p:spPr>
          <a:xfrm>
            <a:off x="766762"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10674669" y="1014582"/>
            <a:ext cx="1543488" cy="5849336"/>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488" h="5849336">
                <a:moveTo>
                  <a:pt x="0" y="5843418"/>
                </a:moveTo>
                <a:lnTo>
                  <a:pt x="1538565" y="0"/>
                </a:lnTo>
                <a:cubicBezTo>
                  <a:pt x="1544726" y="26931"/>
                  <a:pt x="1543742" y="13381"/>
                  <a:pt x="1542758" y="49836"/>
                </a:cubicBezTo>
                <a:lnTo>
                  <a:pt x="314033" y="5849336"/>
                </a:lnTo>
                <a:lnTo>
                  <a:pt x="0" y="5843418"/>
                </a:lnTo>
                <a:close/>
              </a:path>
            </a:pathLst>
          </a:custGeom>
          <a:solidFill>
            <a:schemeClr val="accent3"/>
          </a:solidFill>
          <a:ln>
            <a:noFill/>
          </a:ln>
        </p:spPr>
        <p:txBody>
          <a:bodyPr/>
          <a:lstStyle>
            <a:lvl1pPr marL="0" indent="0">
              <a:buNone/>
              <a:defRPr sz="100"/>
            </a:lvl1pPr>
          </a:lstStyle>
          <a:p>
            <a:pPr lvl="0"/>
            <a:r>
              <a:rPr lang="sv-SE"/>
              <a:t>.</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10960963" y="1108695"/>
            <a:ext cx="1233996" cy="5749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Lst>
            <a:ahLst/>
            <a:cxnLst>
              <a:cxn ang="0">
                <a:pos x="connsiteX0" y="connsiteY0"/>
              </a:cxn>
              <a:cxn ang="0">
                <a:pos x="connsiteX1" y="connsiteY1"/>
              </a:cxn>
              <a:cxn ang="0">
                <a:pos x="connsiteX2" y="connsiteY2"/>
              </a:cxn>
              <a:cxn ang="0">
                <a:pos x="connsiteX3" y="connsiteY3"/>
              </a:cxn>
            </a:cxnLst>
            <a:rect l="l" t="t" r="r" b="b"/>
            <a:pathLst>
              <a:path w="1233996" h="5749305">
                <a:moveTo>
                  <a:pt x="0" y="5749305"/>
                </a:moveTo>
                <a:lnTo>
                  <a:pt x="1231615" y="0"/>
                </a:lnTo>
                <a:cubicBezTo>
                  <a:pt x="1232409" y="1916435"/>
                  <a:pt x="1233202" y="3832870"/>
                  <a:pt x="1233996" y="5749305"/>
                </a:cubicBezTo>
                <a:lnTo>
                  <a:pt x="0" y="5749305"/>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txBody>
          <a:bodyPr lIns="720000" bIns="1656000" anchor="b" anchorCtr="0"/>
          <a:lstStyle>
            <a:lvl1pPr marL="0" indent="0">
              <a:lnSpc>
                <a:spcPct val="100000"/>
              </a:lnSpc>
              <a:spcBef>
                <a:spcPts val="0"/>
              </a:spcBef>
              <a:spcAft>
                <a:spcPts val="0"/>
              </a:spcAft>
              <a:buNone/>
              <a:defRPr sz="100">
                <a:solidFill>
                  <a:schemeClr val="bg1"/>
                </a:solidFill>
              </a:defRPr>
            </a:lvl1pPr>
          </a:lstStyle>
          <a:p>
            <a:r>
              <a:rPr lang="sv-SE"/>
              <a:t>.</a:t>
            </a:r>
          </a:p>
        </p:txBody>
      </p:sp>
    </p:spTree>
    <p:extLst>
      <p:ext uri="{BB962C8B-B14F-4D97-AF65-F5344CB8AC3E}">
        <p14:creationId xmlns:p14="http://schemas.microsoft.com/office/powerpoint/2010/main" val="272422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il– stor 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DAD75157-2CF5-43DE-9D1C-3B451B4BA390}"/>
              </a:ext>
            </a:extLst>
          </p:cNvPr>
          <p:cNvSpPr>
            <a:spLocks noGrp="1"/>
          </p:cNvSpPr>
          <p:nvPr>
            <p:ph type="title"/>
          </p:nvPr>
        </p:nvSpPr>
        <p:spPr>
          <a:xfrm>
            <a:off x="768720" y="1250479"/>
            <a:ext cx="5168055" cy="880197"/>
          </a:xfrm>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8498AC19-0878-4078-B419-F210CA38C664}"/>
              </a:ext>
            </a:extLst>
          </p:cNvPr>
          <p:cNvSpPr>
            <a:spLocks noGrp="1"/>
          </p:cNvSpPr>
          <p:nvPr>
            <p:ph idx="1"/>
          </p:nvPr>
        </p:nvSpPr>
        <p:spPr>
          <a:xfrm>
            <a:off x="768720" y="2397440"/>
            <a:ext cx="5168055" cy="364851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 6">
            <a:extLst>
              <a:ext uri="{FF2B5EF4-FFF2-40B4-BE49-F238E27FC236}">
                <a16:creationId xmlns:a16="http://schemas.microsoft.com/office/drawing/2014/main" id="{42E0A6B9-3A25-4D77-BE60-015619894225}"/>
              </a:ext>
              <a:ext uri="{C183D7F6-B498-43B3-948B-1728B52AA6E4}">
                <adec:decorative xmlns:adec="http://schemas.microsoft.com/office/drawing/2017/decorative" val="1"/>
              </a:ext>
            </a:extLst>
          </p:cNvPr>
          <p:cNvSpPr>
            <a:spLocks noGrp="1"/>
          </p:cNvSpPr>
          <p:nvPr>
            <p:ph type="pic" sz="quarter" idx="10" hasCustomPrompt="1"/>
          </p:nvPr>
        </p:nvSpPr>
        <p:spPr>
          <a:xfrm>
            <a:off x="5817330" y="-13285"/>
            <a:ext cx="6385180" cy="6892305"/>
          </a:xfrm>
          <a:custGeom>
            <a:avLst/>
            <a:gdLst>
              <a:gd name="connsiteX0" fmla="*/ 0 w 1233996"/>
              <a:gd name="connsiteY0" fmla="*/ 5825504 h 5825504"/>
              <a:gd name="connsiteX1" fmla="*/ 1233996 w 1233996"/>
              <a:gd name="connsiteY1" fmla="*/ 0 h 5825504"/>
              <a:gd name="connsiteX2" fmla="*/ 1233996 w 1233996"/>
              <a:gd name="connsiteY2" fmla="*/ 5825504 h 5825504"/>
              <a:gd name="connsiteX3" fmla="*/ 0 w 1233996"/>
              <a:gd name="connsiteY3" fmla="*/ 5825504 h 5825504"/>
              <a:gd name="connsiteX0" fmla="*/ 0 w 1260190"/>
              <a:gd name="connsiteY0" fmla="*/ 5715967 h 5715967"/>
              <a:gd name="connsiteX1" fmla="*/ 1260190 w 1260190"/>
              <a:gd name="connsiteY1" fmla="*/ 0 h 5715967"/>
              <a:gd name="connsiteX2" fmla="*/ 1233996 w 1260190"/>
              <a:gd name="connsiteY2" fmla="*/ 5715967 h 5715967"/>
              <a:gd name="connsiteX3" fmla="*/ 0 w 1260190"/>
              <a:gd name="connsiteY3" fmla="*/ 5715967 h 5715967"/>
              <a:gd name="connsiteX0" fmla="*/ 0 w 1233996"/>
              <a:gd name="connsiteY0" fmla="*/ 5749305 h 5749305"/>
              <a:gd name="connsiteX1" fmla="*/ 1231615 w 1233996"/>
              <a:gd name="connsiteY1" fmla="*/ 0 h 5749305"/>
              <a:gd name="connsiteX2" fmla="*/ 1233996 w 1233996"/>
              <a:gd name="connsiteY2" fmla="*/ 5749305 h 5749305"/>
              <a:gd name="connsiteX3" fmla="*/ 0 w 1233996"/>
              <a:gd name="connsiteY3"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5749305 h 5749305"/>
              <a:gd name="connsiteX1" fmla="*/ 1071872 w 1233996"/>
              <a:gd name="connsiteY1" fmla="*/ 772060 h 5749305"/>
              <a:gd name="connsiteX2" fmla="*/ 1231615 w 1233996"/>
              <a:gd name="connsiteY2" fmla="*/ 0 h 5749305"/>
              <a:gd name="connsiteX3" fmla="*/ 1233996 w 1233996"/>
              <a:gd name="connsiteY3" fmla="*/ 5749305 h 5749305"/>
              <a:gd name="connsiteX4" fmla="*/ 0 w 1233996"/>
              <a:gd name="connsiteY4" fmla="*/ 5749305 h 5749305"/>
              <a:gd name="connsiteX0" fmla="*/ 0 w 1233996"/>
              <a:gd name="connsiteY0" fmla="*/ 6868391 h 6868391"/>
              <a:gd name="connsiteX1" fmla="*/ 241323 w 1233996"/>
              <a:gd name="connsiteY1" fmla="*/ 0 h 6868391"/>
              <a:gd name="connsiteX2" fmla="*/ 1231615 w 1233996"/>
              <a:gd name="connsiteY2" fmla="*/ 1119086 h 6868391"/>
              <a:gd name="connsiteX3" fmla="*/ 1233996 w 1233996"/>
              <a:gd name="connsiteY3" fmla="*/ 6868391 h 6868391"/>
              <a:gd name="connsiteX4" fmla="*/ 0 w 1233996"/>
              <a:gd name="connsiteY4" fmla="*/ 6868391 h 6868391"/>
              <a:gd name="connsiteX0" fmla="*/ 0 w 1235763"/>
              <a:gd name="connsiteY0" fmla="*/ 6892305 h 6892305"/>
              <a:gd name="connsiteX1" fmla="*/ 241323 w 1235763"/>
              <a:gd name="connsiteY1" fmla="*/ 23914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39480 w 1235763"/>
              <a:gd name="connsiteY1" fmla="*/ 2153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11023 h 6892305"/>
              <a:gd name="connsiteX2" fmla="*/ 1235637 w 1235763"/>
              <a:gd name="connsiteY2" fmla="*/ 0 h 6892305"/>
              <a:gd name="connsiteX3" fmla="*/ 1233996 w 1235763"/>
              <a:gd name="connsiteY3" fmla="*/ 6892305 h 6892305"/>
              <a:gd name="connsiteX4" fmla="*/ 0 w 1235763"/>
              <a:gd name="connsiteY4" fmla="*/ 6892305 h 6892305"/>
              <a:gd name="connsiteX0" fmla="*/ 0 w 1235763"/>
              <a:gd name="connsiteY0" fmla="*/ 6892305 h 6892305"/>
              <a:gd name="connsiteX1" fmla="*/ 245582 w 1235763"/>
              <a:gd name="connsiteY1" fmla="*/ 3880 h 6892305"/>
              <a:gd name="connsiteX2" fmla="*/ 1235637 w 1235763"/>
              <a:gd name="connsiteY2" fmla="*/ 0 h 6892305"/>
              <a:gd name="connsiteX3" fmla="*/ 1233996 w 1235763"/>
              <a:gd name="connsiteY3" fmla="*/ 6892305 h 6892305"/>
              <a:gd name="connsiteX4" fmla="*/ 0 w 1235763"/>
              <a:gd name="connsiteY4" fmla="*/ 6892305 h 6892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763" h="6892305">
                <a:moveTo>
                  <a:pt x="0" y="6892305"/>
                </a:moveTo>
                <a:lnTo>
                  <a:pt x="245582" y="3880"/>
                </a:lnTo>
                <a:cubicBezTo>
                  <a:pt x="577634" y="-3298"/>
                  <a:pt x="903585" y="7178"/>
                  <a:pt x="1235637" y="0"/>
                </a:cubicBezTo>
                <a:cubicBezTo>
                  <a:pt x="1236431" y="1916435"/>
                  <a:pt x="1233202" y="4975870"/>
                  <a:pt x="1233996" y="6892305"/>
                </a:cubicBezTo>
                <a:lnTo>
                  <a:pt x="0" y="6892305"/>
                </a:ln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lIns="0" tIns="1332000" bIns="0" anchor="t" anchorCtr="0"/>
          <a:lstStyle>
            <a:lvl1pPr marL="0" indent="0" algn="ctr">
              <a:lnSpc>
                <a:spcPct val="100000"/>
              </a:lnSpc>
              <a:spcBef>
                <a:spcPts val="0"/>
              </a:spcBef>
              <a:spcAft>
                <a:spcPts val="0"/>
              </a:spcAft>
              <a:buNone/>
              <a:defRPr sz="100">
                <a:solidFill>
                  <a:schemeClr val="tx1"/>
                </a:solidFill>
              </a:defRPr>
            </a:lvl1pPr>
          </a:lstStyle>
          <a:p>
            <a:r>
              <a:rPr lang="sv-SE"/>
              <a:t>.</a:t>
            </a:r>
          </a:p>
        </p:txBody>
      </p:sp>
      <p:sp>
        <p:nvSpPr>
          <p:cNvPr id="9" name="Platshållare för text 8">
            <a:extLst>
              <a:ext uri="{FF2B5EF4-FFF2-40B4-BE49-F238E27FC236}">
                <a16:creationId xmlns:a16="http://schemas.microsoft.com/office/drawing/2014/main" id="{098BC990-E3F0-4969-A62C-2B2DAB821CFD}"/>
              </a:ext>
              <a:ext uri="{C183D7F6-B498-43B3-948B-1728B52AA6E4}">
                <adec:decorative xmlns:adec="http://schemas.microsoft.com/office/drawing/2017/decorative" val="1"/>
              </a:ext>
            </a:extLst>
          </p:cNvPr>
          <p:cNvSpPr>
            <a:spLocks noGrp="1"/>
          </p:cNvSpPr>
          <p:nvPr>
            <p:ph type="body" sz="quarter" idx="11" hasCustomPrompt="1"/>
          </p:nvPr>
        </p:nvSpPr>
        <p:spPr>
          <a:xfrm>
            <a:off x="5523045" y="-26568"/>
            <a:ext cx="1565663" cy="6887833"/>
          </a:xfrm>
          <a:custGeom>
            <a:avLst/>
            <a:gdLst>
              <a:gd name="connsiteX0" fmla="*/ 0 w 1533233"/>
              <a:gd name="connsiteY0" fmla="*/ 6008703 h 6008703"/>
              <a:gd name="connsiteX1" fmla="*/ 1533233 w 1533233"/>
              <a:gd name="connsiteY1" fmla="*/ 0 h 6008703"/>
              <a:gd name="connsiteX2" fmla="*/ 1533233 w 1533233"/>
              <a:gd name="connsiteY2" fmla="*/ 6008703 h 6008703"/>
              <a:gd name="connsiteX3" fmla="*/ 0 w 1533233"/>
              <a:gd name="connsiteY3" fmla="*/ 6008703 h 6008703"/>
              <a:gd name="connsiteX0" fmla="*/ 0 w 1533233"/>
              <a:gd name="connsiteY0" fmla="*/ 6008703 h 6014621"/>
              <a:gd name="connsiteX1" fmla="*/ 1533233 w 1533233"/>
              <a:gd name="connsiteY1" fmla="*/ 0 h 6014621"/>
              <a:gd name="connsiteX2" fmla="*/ 314033 w 1533233"/>
              <a:gd name="connsiteY2" fmla="*/ 6014621 h 6014621"/>
              <a:gd name="connsiteX3" fmla="*/ 0 w 1533233"/>
              <a:gd name="connsiteY3" fmla="*/ 6008703 h 6014621"/>
              <a:gd name="connsiteX0" fmla="*/ 0 w 1538565"/>
              <a:gd name="connsiteY0" fmla="*/ 5843418 h 5849336"/>
              <a:gd name="connsiteX1" fmla="*/ 1538565 w 1538565"/>
              <a:gd name="connsiteY1" fmla="*/ 0 h 5849336"/>
              <a:gd name="connsiteX2" fmla="*/ 314033 w 1538565"/>
              <a:gd name="connsiteY2" fmla="*/ 5849336 h 5849336"/>
              <a:gd name="connsiteX3" fmla="*/ 0 w 1538565"/>
              <a:gd name="connsiteY3" fmla="*/ 5843418 h 5849336"/>
              <a:gd name="connsiteX0" fmla="*/ 0 w 1538565"/>
              <a:gd name="connsiteY0" fmla="*/ 5843418 h 5849336"/>
              <a:gd name="connsiteX1" fmla="*/ 1538565 w 1538565"/>
              <a:gd name="connsiteY1" fmla="*/ 0 h 5849336"/>
              <a:gd name="connsiteX2" fmla="*/ 1492752 w 1538565"/>
              <a:gd name="connsiteY2" fmla="*/ 216524 h 5849336"/>
              <a:gd name="connsiteX3" fmla="*/ 314033 w 1538565"/>
              <a:gd name="connsiteY3" fmla="*/ 5849336 h 5849336"/>
              <a:gd name="connsiteX4" fmla="*/ 0 w 1538565"/>
              <a:gd name="connsiteY4" fmla="*/ 5843418 h 5849336"/>
              <a:gd name="connsiteX0" fmla="*/ 0 w 1542759"/>
              <a:gd name="connsiteY0" fmla="*/ 5843418 h 5849336"/>
              <a:gd name="connsiteX1" fmla="*/ 1538565 w 1542759"/>
              <a:gd name="connsiteY1" fmla="*/ 0 h 5849336"/>
              <a:gd name="connsiteX2" fmla="*/ 1542759 w 1542759"/>
              <a:gd name="connsiteY2" fmla="*/ 54599 h 5849336"/>
              <a:gd name="connsiteX3" fmla="*/ 314033 w 1542759"/>
              <a:gd name="connsiteY3" fmla="*/ 5849336 h 5849336"/>
              <a:gd name="connsiteX4" fmla="*/ 0 w 1542759"/>
              <a:gd name="connsiteY4" fmla="*/ 5843418 h 5849336"/>
              <a:gd name="connsiteX0" fmla="*/ 0 w 1538565"/>
              <a:gd name="connsiteY0" fmla="*/ 5843418 h 5849336"/>
              <a:gd name="connsiteX1" fmla="*/ 1538565 w 1538565"/>
              <a:gd name="connsiteY1" fmla="*/ 0 h 5849336"/>
              <a:gd name="connsiteX2" fmla="*/ 1535615 w 1538565"/>
              <a:gd name="connsiteY2" fmla="*/ 56980 h 5849336"/>
              <a:gd name="connsiteX3" fmla="*/ 314033 w 1538565"/>
              <a:gd name="connsiteY3" fmla="*/ 5849336 h 5849336"/>
              <a:gd name="connsiteX4" fmla="*/ 0 w 1538565"/>
              <a:gd name="connsiteY4" fmla="*/ 5843418 h 5849336"/>
              <a:gd name="connsiteX0" fmla="*/ 0 w 1578477"/>
              <a:gd name="connsiteY0" fmla="*/ 5843418 h 5849336"/>
              <a:gd name="connsiteX1" fmla="*/ 1538565 w 1578477"/>
              <a:gd name="connsiteY1" fmla="*/ 0 h 5849336"/>
              <a:gd name="connsiteX2" fmla="*/ 1578477 w 1578477"/>
              <a:gd name="connsiteY2" fmla="*/ 87937 h 5849336"/>
              <a:gd name="connsiteX3" fmla="*/ 314033 w 1578477"/>
              <a:gd name="connsiteY3" fmla="*/ 5849336 h 5849336"/>
              <a:gd name="connsiteX4" fmla="*/ 0 w 1578477"/>
              <a:gd name="connsiteY4" fmla="*/ 5843418 h 5849336"/>
              <a:gd name="connsiteX0" fmla="*/ 0 w 1578502"/>
              <a:gd name="connsiteY0" fmla="*/ 5843418 h 5849336"/>
              <a:gd name="connsiteX1" fmla="*/ 1538565 w 1578502"/>
              <a:gd name="connsiteY1" fmla="*/ 0 h 5849336"/>
              <a:gd name="connsiteX2" fmla="*/ 1578477 w 1578502"/>
              <a:gd name="connsiteY2" fmla="*/ 87937 h 5849336"/>
              <a:gd name="connsiteX3" fmla="*/ 314033 w 1578502"/>
              <a:gd name="connsiteY3" fmla="*/ 5849336 h 5849336"/>
              <a:gd name="connsiteX4" fmla="*/ 0 w 1578502"/>
              <a:gd name="connsiteY4" fmla="*/ 5843418 h 5849336"/>
              <a:gd name="connsiteX0" fmla="*/ 0 w 1543111"/>
              <a:gd name="connsiteY0" fmla="*/ 5843418 h 5849336"/>
              <a:gd name="connsiteX1" fmla="*/ 1538565 w 1543111"/>
              <a:gd name="connsiteY1" fmla="*/ 0 h 5849336"/>
              <a:gd name="connsiteX2" fmla="*/ 1530852 w 1543111"/>
              <a:gd name="connsiteY2" fmla="*/ 83174 h 5849336"/>
              <a:gd name="connsiteX3" fmla="*/ 314033 w 1543111"/>
              <a:gd name="connsiteY3" fmla="*/ 5849336 h 5849336"/>
              <a:gd name="connsiteX4" fmla="*/ 0 w 1543111"/>
              <a:gd name="connsiteY4" fmla="*/ 5843418 h 5849336"/>
              <a:gd name="connsiteX0" fmla="*/ 0 w 1540225"/>
              <a:gd name="connsiteY0" fmla="*/ 5843418 h 5849336"/>
              <a:gd name="connsiteX1" fmla="*/ 1538565 w 1540225"/>
              <a:gd name="connsiteY1" fmla="*/ 0 h 5849336"/>
              <a:gd name="connsiteX2" fmla="*/ 1530852 w 1540225"/>
              <a:gd name="connsiteY2" fmla="*/ 83174 h 5849336"/>
              <a:gd name="connsiteX3" fmla="*/ 314033 w 1540225"/>
              <a:gd name="connsiteY3" fmla="*/ 5849336 h 5849336"/>
              <a:gd name="connsiteX4" fmla="*/ 0 w 1540225"/>
              <a:gd name="connsiteY4" fmla="*/ 5843418 h 5849336"/>
              <a:gd name="connsiteX0" fmla="*/ 0 w 1545425"/>
              <a:gd name="connsiteY0" fmla="*/ 5843418 h 5849336"/>
              <a:gd name="connsiteX1" fmla="*/ 1538565 w 1545425"/>
              <a:gd name="connsiteY1" fmla="*/ 0 h 5849336"/>
              <a:gd name="connsiteX2" fmla="*/ 1545139 w 1545425"/>
              <a:gd name="connsiteY2" fmla="*/ 80793 h 5849336"/>
              <a:gd name="connsiteX3" fmla="*/ 314033 w 1545425"/>
              <a:gd name="connsiteY3" fmla="*/ 5849336 h 5849336"/>
              <a:gd name="connsiteX4" fmla="*/ 0 w 1545425"/>
              <a:gd name="connsiteY4" fmla="*/ 5843418 h 5849336"/>
              <a:gd name="connsiteX0" fmla="*/ 0 w 1543488"/>
              <a:gd name="connsiteY0" fmla="*/ 5843418 h 5849336"/>
              <a:gd name="connsiteX1" fmla="*/ 1538565 w 1543488"/>
              <a:gd name="connsiteY1" fmla="*/ 0 h 5849336"/>
              <a:gd name="connsiteX2" fmla="*/ 1542758 w 1543488"/>
              <a:gd name="connsiteY2" fmla="*/ 49836 h 5849336"/>
              <a:gd name="connsiteX3" fmla="*/ 314033 w 1543488"/>
              <a:gd name="connsiteY3" fmla="*/ 5849336 h 5849336"/>
              <a:gd name="connsiteX4" fmla="*/ 0 w 1543488"/>
              <a:gd name="connsiteY4" fmla="*/ 5843418 h 5849336"/>
              <a:gd name="connsiteX0" fmla="*/ 0 w 1547499"/>
              <a:gd name="connsiteY0" fmla="*/ 6878649 h 6884567"/>
              <a:gd name="connsiteX1" fmla="*/ 1545097 w 1547499"/>
              <a:gd name="connsiteY1" fmla="*/ 0 h 6884567"/>
              <a:gd name="connsiteX2" fmla="*/ 1542758 w 1547499"/>
              <a:gd name="connsiteY2" fmla="*/ 1085067 h 6884567"/>
              <a:gd name="connsiteX3" fmla="*/ 314033 w 1547499"/>
              <a:gd name="connsiteY3" fmla="*/ 6884567 h 6884567"/>
              <a:gd name="connsiteX4" fmla="*/ 0 w 1547499"/>
              <a:gd name="connsiteY4" fmla="*/ 6878649 h 6884567"/>
              <a:gd name="connsiteX0" fmla="*/ 0 w 1565663"/>
              <a:gd name="connsiteY0" fmla="*/ 6878649 h 6884567"/>
              <a:gd name="connsiteX1" fmla="*/ 1545097 w 1565663"/>
              <a:gd name="connsiteY1" fmla="*/ 0 h 6884567"/>
              <a:gd name="connsiteX2" fmla="*/ 1565618 w 1565663"/>
              <a:gd name="connsiteY2" fmla="*/ 20444 h 6884567"/>
              <a:gd name="connsiteX3" fmla="*/ 314033 w 1565663"/>
              <a:gd name="connsiteY3" fmla="*/ 6884567 h 6884567"/>
              <a:gd name="connsiteX4" fmla="*/ 0 w 1565663"/>
              <a:gd name="connsiteY4" fmla="*/ 6878649 h 6884567"/>
              <a:gd name="connsiteX0" fmla="*/ 0 w 1565663"/>
              <a:gd name="connsiteY0" fmla="*/ 6878649 h 6887833"/>
              <a:gd name="connsiteX1" fmla="*/ 1545097 w 1565663"/>
              <a:gd name="connsiteY1" fmla="*/ 0 h 6887833"/>
              <a:gd name="connsiteX2" fmla="*/ 1565618 w 1565663"/>
              <a:gd name="connsiteY2" fmla="*/ 20444 h 6887833"/>
              <a:gd name="connsiteX3" fmla="*/ 349955 w 1565663"/>
              <a:gd name="connsiteY3" fmla="*/ 6887833 h 6887833"/>
              <a:gd name="connsiteX4" fmla="*/ 0 w 1565663"/>
              <a:gd name="connsiteY4" fmla="*/ 6878649 h 688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663" h="6887833">
                <a:moveTo>
                  <a:pt x="0" y="6878649"/>
                </a:moveTo>
                <a:lnTo>
                  <a:pt x="1545097" y="0"/>
                </a:lnTo>
                <a:cubicBezTo>
                  <a:pt x="1551258" y="26931"/>
                  <a:pt x="1566602" y="-16011"/>
                  <a:pt x="1565618" y="20444"/>
                </a:cubicBezTo>
                <a:lnTo>
                  <a:pt x="349955" y="6887833"/>
                </a:lnTo>
                <a:lnTo>
                  <a:pt x="0" y="6878649"/>
                </a:lnTo>
                <a:close/>
              </a:path>
            </a:pathLst>
          </a:custGeom>
          <a:solidFill>
            <a:schemeClr val="accent3"/>
          </a:solidFill>
          <a:ln>
            <a:noFill/>
          </a:ln>
        </p:spPr>
        <p:txBody>
          <a:bodyPr/>
          <a:lstStyle>
            <a:lvl1pPr marL="0" indent="0">
              <a:buNone/>
              <a:defRPr sz="100"/>
            </a:lvl1pPr>
          </a:lstStyle>
          <a:p>
            <a:pPr lvl="0"/>
            <a:r>
              <a:rPr lang="sv-SE"/>
              <a:t>.</a:t>
            </a:r>
          </a:p>
        </p:txBody>
      </p:sp>
    </p:spTree>
    <p:extLst>
      <p:ext uri="{BB962C8B-B14F-4D97-AF65-F5344CB8AC3E}">
        <p14:creationId xmlns:p14="http://schemas.microsoft.com/office/powerpoint/2010/main" val="34386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p:nvPr>
        </p:nvSpPr>
        <p:spPr>
          <a:xfrm>
            <a:off x="766763" y="1226128"/>
            <a:ext cx="10642454"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6762" y="2407521"/>
            <a:ext cx="10642455" cy="3681552"/>
          </a:xfrm>
        </p:spPr>
        <p:txBody>
          <a:bodyPr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68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ussida">
    <p:spTree>
      <p:nvGrpSpPr>
        <p:cNvPr id="1" name=""/>
        <p:cNvGrpSpPr/>
        <p:nvPr/>
      </p:nvGrpSpPr>
      <p:grpSpPr>
        <a:xfrm>
          <a:off x="0" y="0"/>
          <a:ext cx="0" cy="0"/>
          <a:chOff x="0" y="0"/>
          <a:chExt cx="0" cy="0"/>
        </a:xfrm>
      </p:grpSpPr>
      <p:pic>
        <p:nvPicPr>
          <p:cNvPr id="8" name="Bildobjekt 7" descr="SLU:s profilkollage i bakgrunden och SLU:s löfte – Science and Education for Sustainable Life – som ordbild i förgrunden.">
            <a:extLst>
              <a:ext uri="{FF2B5EF4-FFF2-40B4-BE49-F238E27FC236}">
                <a16:creationId xmlns:a16="http://schemas.microsoft.com/office/drawing/2014/main" id="{09A38BAE-415F-48E3-BFF7-C08177B18C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600D1D80-F5E4-4596-8236-DC8D5A3EB490}"/>
              </a:ext>
            </a:extLst>
          </p:cNvPr>
          <p:cNvSpPr/>
          <p:nvPr userDrawn="1"/>
        </p:nvSpPr>
        <p:spPr>
          <a:xfrm>
            <a:off x="5600701" y="872292"/>
            <a:ext cx="966355" cy="935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 name="Group 4" descr="SLU:s logotyp.">
            <a:extLst>
              <a:ext uri="{FF2B5EF4-FFF2-40B4-BE49-F238E27FC236}">
                <a16:creationId xmlns:a16="http://schemas.microsoft.com/office/drawing/2014/main" id="{4686778B-A416-4079-AAA0-A3FE9CDCD68B}"/>
              </a:ext>
            </a:extLst>
          </p:cNvPr>
          <p:cNvGrpSpPr>
            <a:grpSpLocks noChangeAspect="1"/>
          </p:cNvGrpSpPr>
          <p:nvPr userDrawn="1"/>
        </p:nvGrpSpPr>
        <p:grpSpPr bwMode="auto">
          <a:xfrm>
            <a:off x="5672139" y="793752"/>
            <a:ext cx="849312" cy="854075"/>
            <a:chOff x="3573" y="500"/>
            <a:chExt cx="535" cy="538"/>
          </a:xfrm>
        </p:grpSpPr>
        <p:sp>
          <p:nvSpPr>
            <p:cNvPr id="4" name="AutoShape 3">
              <a:extLst>
                <a:ext uri="{FF2B5EF4-FFF2-40B4-BE49-F238E27FC236}">
                  <a16:creationId xmlns:a16="http://schemas.microsoft.com/office/drawing/2014/main" id="{368530C6-AB59-4438-8214-4D8CD19DC242}"/>
                </a:ext>
              </a:extLst>
            </p:cNvPr>
            <p:cNvSpPr>
              <a:spLocks noChangeAspect="1" noChangeArrowheads="1" noTextEdit="1"/>
            </p:cNvSpPr>
            <p:nvPr userDrawn="1"/>
          </p:nvSpPr>
          <p:spPr bwMode="auto">
            <a:xfrm>
              <a:off x="3573" y="500"/>
              <a:ext cx="535"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5" name="Freeform 5">
              <a:extLst>
                <a:ext uri="{FF2B5EF4-FFF2-40B4-BE49-F238E27FC236}">
                  <a16:creationId xmlns:a16="http://schemas.microsoft.com/office/drawing/2014/main" id="{30C9CB61-8DFA-4370-8AA1-B5A54FA0EAB1}"/>
                </a:ext>
              </a:extLst>
            </p:cNvPr>
            <p:cNvSpPr>
              <a:spLocks/>
            </p:cNvSpPr>
            <p:nvPr userDrawn="1"/>
          </p:nvSpPr>
          <p:spPr bwMode="auto">
            <a:xfrm>
              <a:off x="3851" y="500"/>
              <a:ext cx="257" cy="345"/>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rgbClr val="690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6" name="Freeform 6">
              <a:extLst>
                <a:ext uri="{FF2B5EF4-FFF2-40B4-BE49-F238E27FC236}">
                  <a16:creationId xmlns:a16="http://schemas.microsoft.com/office/drawing/2014/main" id="{4EC247F9-0193-4FBB-B6E1-2998D290037F}"/>
                </a:ext>
              </a:extLst>
            </p:cNvPr>
            <p:cNvSpPr>
              <a:spLocks/>
            </p:cNvSpPr>
            <p:nvPr userDrawn="1"/>
          </p:nvSpPr>
          <p:spPr bwMode="auto">
            <a:xfrm>
              <a:off x="3573" y="500"/>
              <a:ext cx="257" cy="345"/>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7" name="Freeform 7">
              <a:extLst>
                <a:ext uri="{FF2B5EF4-FFF2-40B4-BE49-F238E27FC236}">
                  <a16:creationId xmlns:a16="http://schemas.microsoft.com/office/drawing/2014/main" id="{149ACFD5-ED1E-4A53-836D-628626254AC4}"/>
                </a:ext>
              </a:extLst>
            </p:cNvPr>
            <p:cNvSpPr>
              <a:spLocks/>
            </p:cNvSpPr>
            <p:nvPr userDrawn="1"/>
          </p:nvSpPr>
          <p:spPr bwMode="auto">
            <a:xfrm>
              <a:off x="3631" y="890"/>
              <a:ext cx="101" cy="148"/>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957B3C7F-15F6-431B-B3DC-BEA9381FCEA5}"/>
                </a:ext>
              </a:extLst>
            </p:cNvPr>
            <p:cNvSpPr>
              <a:spLocks/>
            </p:cNvSpPr>
            <p:nvPr userDrawn="1"/>
          </p:nvSpPr>
          <p:spPr bwMode="auto">
            <a:xfrm>
              <a:off x="3775" y="892"/>
              <a:ext cx="110" cy="144"/>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B9BBD18A-E976-46C7-8578-32BC5CFFAC32}"/>
                </a:ext>
              </a:extLst>
            </p:cNvPr>
            <p:cNvSpPr>
              <a:spLocks/>
            </p:cNvSpPr>
            <p:nvPr userDrawn="1"/>
          </p:nvSpPr>
          <p:spPr bwMode="auto">
            <a:xfrm>
              <a:off x="3908" y="892"/>
              <a:ext cx="140" cy="146"/>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rgbClr val="006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302116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766763" y="1226128"/>
            <a:ext cx="10642455"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2000" y="2407521"/>
            <a:ext cx="5191993"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6140310"/>
            <a:ext cx="5205413" cy="260350"/>
          </a:xfrm>
        </p:spPr>
        <p:txBody>
          <a:bodyPr/>
          <a:lstStyle>
            <a:lvl1pPr marL="0" indent="0">
              <a:lnSpc>
                <a:spcPct val="100000"/>
              </a:lnSpc>
              <a:spcBef>
                <a:spcPts val="0"/>
              </a:spcBef>
              <a:buFontTx/>
              <a:buNone/>
              <a:defRPr sz="750"/>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5"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5" y="6140310"/>
            <a:ext cx="5205413" cy="260350"/>
          </a:xfrm>
        </p:spPr>
        <p:txBody>
          <a:bodyPr/>
          <a:lstStyle>
            <a:lvl1pPr marL="0" indent="0">
              <a:lnSpc>
                <a:spcPct val="100000"/>
              </a:lnSpc>
              <a:spcBef>
                <a:spcPts val="0"/>
              </a:spcBef>
              <a:buFontTx/>
              <a:buNone/>
              <a:defRPr sz="750"/>
            </a:lvl1pPr>
          </a:lstStyle>
          <a:p>
            <a:pPr lvl="0"/>
            <a:r>
              <a:rPr lang="sv-SE"/>
              <a:t>Bildtext</a:t>
            </a:r>
          </a:p>
        </p:txBody>
      </p:sp>
    </p:spTree>
    <p:extLst>
      <p:ext uri="{BB962C8B-B14F-4D97-AF65-F5344CB8AC3E}">
        <p14:creationId xmlns:p14="http://schemas.microsoft.com/office/powerpoint/2010/main" val="171331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766765" y="5791060"/>
            <a:ext cx="10642455" cy="565200"/>
          </a:xfrm>
        </p:spPr>
        <p:txBody>
          <a:bodyPr anchor="ctr"/>
          <a:lstStyle>
            <a:lvl1pPr marL="0" indent="0">
              <a:lnSpc>
                <a:spcPct val="100000"/>
              </a:lnSpc>
              <a:spcBef>
                <a:spcPts val="0"/>
              </a:spcBef>
              <a:buFontTx/>
              <a:buNone/>
              <a:defRPr sz="1350" b="0"/>
            </a:lvl1pPr>
          </a:lstStyle>
          <a:p>
            <a:pPr marL="0" marR="0" lvl="0" indent="0" algn="l" defTabSz="685800"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766763" y="1952626"/>
            <a:ext cx="10642455" cy="3547228"/>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766763" y="1226129"/>
            <a:ext cx="10642455" cy="457200"/>
          </a:xfrm>
        </p:spPr>
        <p:txBody>
          <a:bodyPr anchor="t"/>
          <a:lstStyle/>
          <a:p>
            <a:r>
              <a:rPr lang="sv-SE"/>
              <a:t>Klicka här för att ändra mall för rubrikformat</a:t>
            </a:r>
          </a:p>
        </p:txBody>
      </p:sp>
    </p:spTree>
    <p:extLst>
      <p:ext uri="{BB962C8B-B14F-4D97-AF65-F5344CB8AC3E}">
        <p14:creationId xmlns:p14="http://schemas.microsoft.com/office/powerpoint/2010/main" val="328532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9" y="3917105"/>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2" y="1278080"/>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9" y="1278080"/>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2" y="3917105"/>
            <a:ext cx="5195455" cy="2556024"/>
          </a:xfrm>
        </p:spPr>
        <p:txBody>
          <a:bodyPr tIns="180000"/>
          <a:lstStyle>
            <a:lvl1pPr marL="0" indent="0" algn="ctr">
              <a:buNone/>
              <a:defRPr sz="1500"/>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319583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6"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40" y="3573754"/>
            <a:ext cx="5205413" cy="260350"/>
          </a:xfrm>
        </p:spPr>
        <p:txBody>
          <a:bodyPr/>
          <a:lstStyle>
            <a:lvl1pPr marL="0" indent="0">
              <a:lnSpc>
                <a:spcPts val="900"/>
              </a:lnSpc>
              <a:spcBef>
                <a:spcPts val="0"/>
              </a:spcBef>
              <a:buFontTx/>
              <a:buNone/>
              <a:defRPr sz="75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6"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40" y="6212779"/>
            <a:ext cx="5205413" cy="260350"/>
          </a:xfrm>
        </p:spPr>
        <p:txBody>
          <a:bodyPr/>
          <a:lstStyle>
            <a:lvl1pPr marL="0" indent="0">
              <a:lnSpc>
                <a:spcPts val="900"/>
              </a:lnSpc>
              <a:spcBef>
                <a:spcPts val="0"/>
              </a:spcBef>
              <a:buFontTx/>
              <a:buNone/>
              <a:defRPr sz="75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5"/>
            <a:ext cx="5187951" cy="2233613"/>
          </a:xfrm>
        </p:spPr>
        <p:txBody>
          <a:bodyPr/>
          <a:lstStyle>
            <a:lvl1pPr marL="0" indent="0" algn="ctr">
              <a:buNone/>
              <a:defRPr sz="1200"/>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5"/>
            <a:ext cx="5187951" cy="2233613"/>
          </a:xfrm>
        </p:spPr>
        <p:txBody>
          <a:bodyPr/>
          <a:lstStyle>
            <a:lvl1pPr marL="0" indent="0" algn="ctr">
              <a:buNone/>
              <a:defRPr sz="1200"/>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10"/>
            <a:ext cx="5187951" cy="2233613"/>
          </a:xfrm>
        </p:spPr>
        <p:txBody>
          <a:bodyPr/>
          <a:lstStyle>
            <a:lvl1pPr marL="0" indent="0" algn="ctr">
              <a:buNone/>
              <a:defRPr sz="1200"/>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10"/>
            <a:ext cx="5187951" cy="2233613"/>
          </a:xfrm>
        </p:spPr>
        <p:txBody>
          <a:bodyPr/>
          <a:lstStyle>
            <a:lvl1pPr marL="0" indent="0" algn="ctr">
              <a:buNone/>
              <a:defRPr sz="1200"/>
            </a:lvl1pPr>
          </a:lstStyle>
          <a:p>
            <a:r>
              <a:rPr lang="sv-SE"/>
              <a:t>Plats för bild</a:t>
            </a:r>
          </a:p>
        </p:txBody>
      </p:sp>
    </p:spTree>
    <p:extLst>
      <p:ext uri="{BB962C8B-B14F-4D97-AF65-F5344CB8AC3E}">
        <p14:creationId xmlns:p14="http://schemas.microsoft.com/office/powerpoint/2010/main" val="19948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2192000" cy="6858000"/>
          </a:xfrm>
        </p:spPr>
        <p:txBody>
          <a:bodyPr tIns="2088000"/>
          <a:lstStyle>
            <a:lvl1pPr marL="0" indent="0" algn="ctr">
              <a:buNone/>
              <a:defRPr sz="15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6" y="872"/>
            <a:ext cx="1019908" cy="1019908"/>
          </a:xfrm>
          <a:prstGeom prst="rect">
            <a:avLst/>
          </a:prstGeom>
          <a:noFill/>
        </p:spPr>
      </p:pic>
    </p:spTree>
    <p:extLst>
      <p:ext uri="{BB962C8B-B14F-4D97-AF65-F5344CB8AC3E}">
        <p14:creationId xmlns:p14="http://schemas.microsoft.com/office/powerpoint/2010/main" val="314072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15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373836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4200"/>
              </a:lnSpc>
              <a:defRPr sz="345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Tree>
    <p:extLst>
      <p:ext uri="{BB962C8B-B14F-4D97-AF65-F5344CB8AC3E}">
        <p14:creationId xmlns:p14="http://schemas.microsoft.com/office/powerpoint/2010/main" val="131871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66764" y="887104"/>
            <a:ext cx="8169419" cy="1529246"/>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70055" y="3195451"/>
            <a:ext cx="6490555" cy="2427429"/>
          </a:xfrm>
        </p:spPr>
        <p:txBody>
          <a:bodyPr/>
          <a:lstStyle>
            <a:lvl1pPr marL="0" indent="0">
              <a:lnSpc>
                <a:spcPct val="100000"/>
              </a:lnSpc>
              <a:spcBef>
                <a:spcPts val="0"/>
              </a:spcBef>
              <a:buNone/>
              <a:defRPr sz="1200"/>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70055" y="2868785"/>
            <a:ext cx="6490555" cy="291089"/>
          </a:xfrm>
        </p:spPr>
        <p:txBody>
          <a:bodyPr anchor="b"/>
          <a:lstStyle>
            <a:lvl1pPr marL="0" indent="0">
              <a:lnSpc>
                <a:spcPts val="1800"/>
              </a:lnSpc>
              <a:spcBef>
                <a:spcPts val="0"/>
              </a:spcBef>
              <a:buNone/>
              <a:defRPr sz="1200"/>
            </a:lvl1pPr>
          </a:lstStyle>
          <a:p>
            <a:r>
              <a:rPr lang="sv-SE" sz="1200"/>
              <a:t>KONTAKTUPPGIFTER</a:t>
            </a:r>
          </a:p>
        </p:txBody>
      </p:sp>
    </p:spTree>
    <p:extLst>
      <p:ext uri="{BB962C8B-B14F-4D97-AF65-F5344CB8AC3E}">
        <p14:creationId xmlns:p14="http://schemas.microsoft.com/office/powerpoint/2010/main" val="37342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A0A5191-FA1E-43E8-A4BF-BC8E7EF9AAE4}"/>
              </a:ext>
            </a:extLst>
          </p:cNvPr>
          <p:cNvSpPr>
            <a:spLocks noGrp="1"/>
          </p:cNvSpPr>
          <p:nvPr>
            <p:ph type="dt" sz="half" idx="10"/>
          </p:nvPr>
        </p:nvSpPr>
        <p:spPr/>
        <p:txBody>
          <a:bodyPr/>
          <a:lstStyle/>
          <a:p>
            <a:fld id="{D0CFF241-28E1-44FA-8DB6-31995DFDACB3}" type="datetimeFigureOut">
              <a:rPr lang="sv-SE" smtClean="0"/>
              <a:t>2026-05-08</a:t>
            </a:fld>
            <a:endParaRPr lang="sv-SE"/>
          </a:p>
        </p:txBody>
      </p:sp>
      <p:sp>
        <p:nvSpPr>
          <p:cNvPr id="3" name="Platshållare för sidfot 2">
            <a:extLst>
              <a:ext uri="{FF2B5EF4-FFF2-40B4-BE49-F238E27FC236}">
                <a16:creationId xmlns:a16="http://schemas.microsoft.com/office/drawing/2014/main" id="{3F612A3A-C2CE-40B8-BD6E-920AE64E541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5B03BD77-42A6-45E9-9F1F-EA533D647441}"/>
              </a:ext>
            </a:extLst>
          </p:cNvPr>
          <p:cNvSpPr>
            <a:spLocks noGrp="1"/>
          </p:cNvSpPr>
          <p:nvPr>
            <p:ph type="sldNum" sz="quarter" idx="12"/>
          </p:nvPr>
        </p:nvSpPr>
        <p:spPr/>
        <p:txBody>
          <a:bodyPr/>
          <a:lstStyle/>
          <a:p>
            <a:fld id="{81536A24-3DBA-45DE-9C57-FD9CEA5632A1}" type="slidenum">
              <a:rPr lang="sv-SE" smtClean="0"/>
              <a:t>‹#›</a:t>
            </a:fld>
            <a:endParaRPr lang="sv-SE"/>
          </a:p>
        </p:txBody>
      </p:sp>
    </p:spTree>
    <p:extLst>
      <p:ext uri="{BB962C8B-B14F-4D97-AF65-F5344CB8AC3E}">
        <p14:creationId xmlns:p14="http://schemas.microsoft.com/office/powerpoint/2010/main" val="3328564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44417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tartsida – klorofyll">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347826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ubrik och innehåll i tvåspal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5A8680-7F58-81C6-5883-0C5AF288CBA1}"/>
              </a:ext>
            </a:extLst>
          </p:cNvPr>
          <p:cNvSpPr>
            <a:spLocks noGrp="1"/>
          </p:cNvSpPr>
          <p:nvPr>
            <p:ph type="title"/>
          </p:nvPr>
        </p:nvSpPr>
        <p:spPr>
          <a:xfrm>
            <a:off x="766763" y="1226128"/>
            <a:ext cx="10642454" cy="911374"/>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CC67DE-D694-40F6-9033-2F22DF4C802A}"/>
              </a:ext>
            </a:extLst>
          </p:cNvPr>
          <p:cNvSpPr>
            <a:spLocks noGrp="1"/>
          </p:cNvSpPr>
          <p:nvPr>
            <p:ph idx="1"/>
          </p:nvPr>
        </p:nvSpPr>
        <p:spPr>
          <a:xfrm>
            <a:off x="761998" y="2407521"/>
            <a:ext cx="5191993"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6140310"/>
            <a:ext cx="5205413" cy="260350"/>
          </a:xfrm>
        </p:spPr>
        <p:txBody>
          <a:bodyPr/>
          <a:lstStyle>
            <a:lvl1pPr marL="0" indent="0">
              <a:lnSpc>
                <a:spcPct val="100000"/>
              </a:lnSpc>
              <a:spcBef>
                <a:spcPts val="0"/>
              </a:spcBef>
              <a:buFontTx/>
              <a:buNone/>
              <a:defRPr sz="1000"/>
            </a:lvl1pPr>
          </a:lstStyle>
          <a:p>
            <a:pPr lvl="0"/>
            <a:r>
              <a:rPr lang="sv-SE"/>
              <a:t>Bildtext</a:t>
            </a:r>
          </a:p>
        </p:txBody>
      </p:sp>
      <p:sp>
        <p:nvSpPr>
          <p:cNvPr id="5" name="Platshållare för innehåll 2">
            <a:extLst>
              <a:ext uri="{FF2B5EF4-FFF2-40B4-BE49-F238E27FC236}">
                <a16:creationId xmlns:a16="http://schemas.microsoft.com/office/drawing/2014/main" id="{7C6F9F6A-5EE1-426E-AAF4-F9163894A515}"/>
              </a:ext>
            </a:extLst>
          </p:cNvPr>
          <p:cNvSpPr>
            <a:spLocks noGrp="1"/>
          </p:cNvSpPr>
          <p:nvPr>
            <p:ph idx="10"/>
          </p:nvPr>
        </p:nvSpPr>
        <p:spPr>
          <a:xfrm>
            <a:off x="6231083" y="2407521"/>
            <a:ext cx="5198919" cy="368155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8">
            <a:extLst>
              <a:ext uri="{FF2B5EF4-FFF2-40B4-BE49-F238E27FC236}">
                <a16:creationId xmlns:a16="http://schemas.microsoft.com/office/drawing/2014/main" id="{02F528CE-D42C-4F3A-A140-BC71A68198D5}"/>
              </a:ext>
            </a:extLst>
          </p:cNvPr>
          <p:cNvSpPr>
            <a:spLocks noGrp="1"/>
          </p:cNvSpPr>
          <p:nvPr>
            <p:ph type="body" sz="quarter" idx="12" hasCustomPrompt="1"/>
          </p:nvPr>
        </p:nvSpPr>
        <p:spPr>
          <a:xfrm>
            <a:off x="6219234" y="6140310"/>
            <a:ext cx="5205413" cy="260350"/>
          </a:xfrm>
        </p:spPr>
        <p:txBody>
          <a:bodyPr/>
          <a:lstStyle>
            <a:lvl1pPr marL="0" indent="0">
              <a:lnSpc>
                <a:spcPct val="100000"/>
              </a:lnSpc>
              <a:spcBef>
                <a:spcPts val="0"/>
              </a:spcBef>
              <a:buFontTx/>
              <a:buNone/>
              <a:defRPr sz="1000"/>
            </a:lvl1pPr>
          </a:lstStyle>
          <a:p>
            <a:pPr lvl="0"/>
            <a:r>
              <a:rPr lang="sv-SE"/>
              <a:t>Bildtext</a:t>
            </a:r>
          </a:p>
        </p:txBody>
      </p:sp>
    </p:spTree>
    <p:extLst>
      <p:ext uri="{BB962C8B-B14F-4D97-AF65-F5344CB8AC3E}">
        <p14:creationId xmlns:p14="http://schemas.microsoft.com/office/powerpoint/2010/main" val="121555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Rubrik och tabell eller diagram">
    <p:spTree>
      <p:nvGrpSpPr>
        <p:cNvPr id="1" name=""/>
        <p:cNvGrpSpPr/>
        <p:nvPr/>
      </p:nvGrpSpPr>
      <p:grpSpPr>
        <a:xfrm>
          <a:off x="0" y="0"/>
          <a:ext cx="0" cy="0"/>
          <a:chOff x="0" y="0"/>
          <a:chExt cx="0" cy="0"/>
        </a:xfrm>
      </p:grpSpPr>
      <p:sp>
        <p:nvSpPr>
          <p:cNvPr id="4" name="Platshållare för text 8">
            <a:extLst>
              <a:ext uri="{FF2B5EF4-FFF2-40B4-BE49-F238E27FC236}">
                <a16:creationId xmlns:a16="http://schemas.microsoft.com/office/drawing/2014/main" id="{72F526EF-00E3-1C7B-2CC1-97129E97A087}"/>
              </a:ext>
            </a:extLst>
          </p:cNvPr>
          <p:cNvSpPr>
            <a:spLocks noGrp="1"/>
          </p:cNvSpPr>
          <p:nvPr>
            <p:ph type="body" sz="quarter" idx="11" hasCustomPrompt="1"/>
          </p:nvPr>
        </p:nvSpPr>
        <p:spPr>
          <a:xfrm>
            <a:off x="766764" y="5791060"/>
            <a:ext cx="10642454" cy="565200"/>
          </a:xfrm>
        </p:spPr>
        <p:txBody>
          <a:bodyPr anchor="ctr"/>
          <a:lstStyle>
            <a:lvl1pPr marL="0" indent="0">
              <a:lnSpc>
                <a:spcPct val="100000"/>
              </a:lnSpc>
              <a:spcBef>
                <a:spcPts val="0"/>
              </a:spcBef>
              <a:buFontTx/>
              <a:buNone/>
              <a:defRPr sz="1800" b="0"/>
            </a:lvl1pPr>
          </a:lstStyle>
          <a:p>
            <a:pPr marL="0" marR="0" lvl="0" indent="0" algn="l" defTabSz="914400" rtl="0" eaLnBrk="1" fontAlgn="auto" latinLnBrk="0" hangingPunct="1">
              <a:lnSpc>
                <a:spcPct val="100000"/>
              </a:lnSpc>
              <a:spcBef>
                <a:spcPts val="0"/>
              </a:spcBef>
              <a:spcAft>
                <a:spcPts val="0"/>
              </a:spcAft>
              <a:buClrTx/>
              <a:buSzPct val="90000"/>
              <a:buFontTx/>
              <a:buNone/>
              <a:tabLst/>
              <a:defRPr/>
            </a:pPr>
            <a:r>
              <a:rPr lang="sv-SE"/>
              <a:t>Tabell/diagram XX. Text som kort förklarar innehållet i tabellen eller diagrammet.</a:t>
            </a:r>
          </a:p>
        </p:txBody>
      </p:sp>
      <p:sp>
        <p:nvSpPr>
          <p:cNvPr id="5" name="Platshållare för innehåll 2">
            <a:extLst>
              <a:ext uri="{FF2B5EF4-FFF2-40B4-BE49-F238E27FC236}">
                <a16:creationId xmlns:a16="http://schemas.microsoft.com/office/drawing/2014/main" id="{24C37A10-88DB-9360-448A-20639F3D6A06}"/>
              </a:ext>
            </a:extLst>
          </p:cNvPr>
          <p:cNvSpPr>
            <a:spLocks noGrp="1"/>
          </p:cNvSpPr>
          <p:nvPr>
            <p:ph idx="1" hasCustomPrompt="1"/>
          </p:nvPr>
        </p:nvSpPr>
        <p:spPr>
          <a:xfrm>
            <a:off x="766763" y="1952626"/>
            <a:ext cx="10642454" cy="3547228"/>
          </a:xfrm>
        </p:spPr>
        <p:txBody>
          <a:bodyPr/>
          <a:lstStyle>
            <a:lvl1pPr marL="0" indent="0">
              <a:buNone/>
              <a:defRPr/>
            </a:lvl1pPr>
          </a:lstStyle>
          <a:p>
            <a:pPr lvl="0"/>
            <a:r>
              <a:rPr lang="sv-SE"/>
              <a:t>Platshållare för tabell eller diagram</a:t>
            </a:r>
          </a:p>
        </p:txBody>
      </p:sp>
      <p:sp>
        <p:nvSpPr>
          <p:cNvPr id="7" name="Rubrik 1">
            <a:extLst>
              <a:ext uri="{FF2B5EF4-FFF2-40B4-BE49-F238E27FC236}">
                <a16:creationId xmlns:a16="http://schemas.microsoft.com/office/drawing/2014/main" id="{645A8886-10A5-7F0F-9E0A-F9BCBACC7225}"/>
              </a:ext>
            </a:extLst>
          </p:cNvPr>
          <p:cNvSpPr>
            <a:spLocks noGrp="1"/>
          </p:cNvSpPr>
          <p:nvPr>
            <p:ph type="title"/>
          </p:nvPr>
        </p:nvSpPr>
        <p:spPr>
          <a:xfrm>
            <a:off x="766763" y="1226129"/>
            <a:ext cx="10642454" cy="457200"/>
          </a:xfrm>
        </p:spPr>
        <p:txBody>
          <a:bodyPr anchor="t"/>
          <a:lstStyle/>
          <a:p>
            <a:r>
              <a:rPr lang="sv-SE"/>
              <a:t>Klicka här för att ändra mall för rubrikformat</a:t>
            </a:r>
          </a:p>
        </p:txBody>
      </p:sp>
    </p:spTree>
    <p:extLst>
      <p:ext uri="{BB962C8B-B14F-4D97-AF65-F5344CB8AC3E}">
        <p14:creationId xmlns:p14="http://schemas.microsoft.com/office/powerpoint/2010/main" val="290671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4 objekt ">
    <p:spTree>
      <p:nvGrpSpPr>
        <p:cNvPr id="1" name=""/>
        <p:cNvGrpSpPr/>
        <p:nvPr/>
      </p:nvGrpSpPr>
      <p:grpSpPr>
        <a:xfrm>
          <a:off x="0" y="0"/>
          <a:ext cx="0" cy="0"/>
          <a:chOff x="0" y="0"/>
          <a:chExt cx="0" cy="0"/>
        </a:xfrm>
      </p:grpSpPr>
      <p:sp>
        <p:nvSpPr>
          <p:cNvPr id="14" name="Platshållare för innehåll 11">
            <a:extLst>
              <a:ext uri="{FF2B5EF4-FFF2-40B4-BE49-F238E27FC236}">
                <a16:creationId xmlns:a16="http://schemas.microsoft.com/office/drawing/2014/main" id="{CFA737C2-22B0-4972-A655-E0EBC3CE4BE8}"/>
              </a:ext>
            </a:extLst>
          </p:cNvPr>
          <p:cNvSpPr>
            <a:spLocks noGrp="1"/>
          </p:cNvSpPr>
          <p:nvPr>
            <p:ph sz="quarter" idx="16" hasCustomPrompt="1"/>
          </p:nvPr>
        </p:nvSpPr>
        <p:spPr>
          <a:xfrm>
            <a:off x="768927"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a:t>Välj objekt</a:t>
            </a:r>
          </a:p>
        </p:txBody>
      </p:sp>
      <p:sp>
        <p:nvSpPr>
          <p:cNvPr id="12" name="Platshållare för innehåll 11">
            <a:extLst>
              <a:ext uri="{FF2B5EF4-FFF2-40B4-BE49-F238E27FC236}">
                <a16:creationId xmlns:a16="http://schemas.microsoft.com/office/drawing/2014/main" id="{9B70EFF5-103B-40E9-9FCD-4568DC92A59B}"/>
              </a:ext>
            </a:extLst>
          </p:cNvPr>
          <p:cNvSpPr>
            <a:spLocks noGrp="1"/>
          </p:cNvSpPr>
          <p:nvPr>
            <p:ph sz="quarter" idx="14" hasCustomPrompt="1"/>
          </p:nvPr>
        </p:nvSpPr>
        <p:spPr>
          <a:xfrm>
            <a:off x="6238541"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a:t>Välj objekt</a:t>
            </a:r>
          </a:p>
        </p:txBody>
      </p:sp>
      <p:sp>
        <p:nvSpPr>
          <p:cNvPr id="7" name="Platshållare för innehåll 11">
            <a:extLst>
              <a:ext uri="{FF2B5EF4-FFF2-40B4-BE49-F238E27FC236}">
                <a16:creationId xmlns:a16="http://schemas.microsoft.com/office/drawing/2014/main" id="{D77B211B-F194-4A43-BF7A-62F518DA6C4E}"/>
              </a:ext>
            </a:extLst>
          </p:cNvPr>
          <p:cNvSpPr>
            <a:spLocks noGrp="1"/>
          </p:cNvSpPr>
          <p:nvPr>
            <p:ph sz="quarter" idx="12" hasCustomPrompt="1"/>
          </p:nvPr>
        </p:nvSpPr>
        <p:spPr>
          <a:xfrm>
            <a:off x="768927" y="1278080"/>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a:t>Välj objekt</a:t>
            </a:r>
          </a:p>
        </p:txBody>
      </p:sp>
      <p:sp>
        <p:nvSpPr>
          <p:cNvPr id="16" name="Platshållare för innehåll 11">
            <a:extLst>
              <a:ext uri="{FF2B5EF4-FFF2-40B4-BE49-F238E27FC236}">
                <a16:creationId xmlns:a16="http://schemas.microsoft.com/office/drawing/2014/main" id="{305AD0E1-5ECD-4AE7-B74F-E4C33179C4AF}"/>
              </a:ext>
            </a:extLst>
          </p:cNvPr>
          <p:cNvSpPr>
            <a:spLocks noGrp="1"/>
          </p:cNvSpPr>
          <p:nvPr>
            <p:ph sz="quarter" idx="18" hasCustomPrompt="1"/>
          </p:nvPr>
        </p:nvSpPr>
        <p:spPr>
          <a:xfrm>
            <a:off x="6238541" y="3917105"/>
            <a:ext cx="5195455" cy="2556024"/>
          </a:xfrm>
        </p:spPr>
        <p:txBody>
          <a:bodyPr tIns="180000"/>
          <a:lstStyle>
            <a:lvl1pPr marL="0" indent="0" algn="ctr">
              <a:buNone/>
              <a:defRPr sz="2000"/>
            </a:lvl1pPr>
            <a:lvl2pPr algn="ctr">
              <a:defRPr/>
            </a:lvl2pPr>
            <a:lvl3pPr algn="ctr">
              <a:defRPr/>
            </a:lvl3pPr>
            <a:lvl4pPr algn="ctr">
              <a:defRPr/>
            </a:lvl4pPr>
            <a:lvl5pPr algn="ctr">
              <a:defRPr/>
            </a:lvl5pPr>
          </a:lstStyle>
          <a:p>
            <a:pPr lvl="0"/>
            <a:r>
              <a:rPr lang="sv-SE"/>
              <a:t>Välj objekt</a:t>
            </a:r>
          </a:p>
        </p:txBody>
      </p:sp>
    </p:spTree>
    <p:extLst>
      <p:ext uri="{BB962C8B-B14F-4D97-AF65-F5344CB8AC3E}">
        <p14:creationId xmlns:p14="http://schemas.microsoft.com/office/powerpoint/2010/main" val="233508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4 bilder">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D73A66CF-1C52-44FE-85C6-604CF9819DFD}"/>
              </a:ext>
            </a:extLst>
          </p:cNvPr>
          <p:cNvSpPr>
            <a:spLocks noGrp="1"/>
          </p:cNvSpPr>
          <p:nvPr>
            <p:ph type="body" sz="quarter" idx="11" hasCustomPrompt="1"/>
          </p:nvPr>
        </p:nvSpPr>
        <p:spPr>
          <a:xfrm>
            <a:off x="758825" y="3573754"/>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1" name="Platshållare för text 8">
            <a:extLst>
              <a:ext uri="{FF2B5EF4-FFF2-40B4-BE49-F238E27FC236}">
                <a16:creationId xmlns:a16="http://schemas.microsoft.com/office/drawing/2014/main" id="{05FC7AEF-5E77-4E7B-90F2-4920904C6E8C}"/>
              </a:ext>
            </a:extLst>
          </p:cNvPr>
          <p:cNvSpPr>
            <a:spLocks noGrp="1"/>
          </p:cNvSpPr>
          <p:nvPr>
            <p:ph type="body" sz="quarter" idx="13" hasCustomPrompt="1"/>
          </p:nvPr>
        </p:nvSpPr>
        <p:spPr>
          <a:xfrm>
            <a:off x="6228439" y="3573754"/>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3" name="Platshållare för text 8">
            <a:extLst>
              <a:ext uri="{FF2B5EF4-FFF2-40B4-BE49-F238E27FC236}">
                <a16:creationId xmlns:a16="http://schemas.microsoft.com/office/drawing/2014/main" id="{1864F0BA-6C86-464C-8797-E2A18CE9C27B}"/>
              </a:ext>
            </a:extLst>
          </p:cNvPr>
          <p:cNvSpPr>
            <a:spLocks noGrp="1"/>
          </p:cNvSpPr>
          <p:nvPr>
            <p:ph type="body" sz="quarter" idx="15" hasCustomPrompt="1"/>
          </p:nvPr>
        </p:nvSpPr>
        <p:spPr>
          <a:xfrm>
            <a:off x="758825" y="6212779"/>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5" name="Platshållare för text 8">
            <a:extLst>
              <a:ext uri="{FF2B5EF4-FFF2-40B4-BE49-F238E27FC236}">
                <a16:creationId xmlns:a16="http://schemas.microsoft.com/office/drawing/2014/main" id="{9CF59FF9-6AD4-4F26-B597-EC8568D9F523}"/>
              </a:ext>
            </a:extLst>
          </p:cNvPr>
          <p:cNvSpPr>
            <a:spLocks noGrp="1"/>
          </p:cNvSpPr>
          <p:nvPr>
            <p:ph type="body" sz="quarter" idx="17" hasCustomPrompt="1"/>
          </p:nvPr>
        </p:nvSpPr>
        <p:spPr>
          <a:xfrm>
            <a:off x="6228439" y="6212779"/>
            <a:ext cx="5205413" cy="260350"/>
          </a:xfrm>
        </p:spPr>
        <p:txBody>
          <a:bodyPr/>
          <a:lstStyle>
            <a:lvl1pPr marL="0" indent="0">
              <a:lnSpc>
                <a:spcPts val="1200"/>
              </a:lnSpc>
              <a:spcBef>
                <a:spcPts val="0"/>
              </a:spcBef>
              <a:buFontTx/>
              <a:buNone/>
              <a:defRPr sz="1000"/>
            </a:lvl1pPr>
          </a:lstStyle>
          <a:p>
            <a:pPr lvl="0"/>
            <a:r>
              <a:rPr lang="sv-SE"/>
              <a:t>Bildtext</a:t>
            </a:r>
          </a:p>
        </p:txBody>
      </p:sp>
      <p:sp>
        <p:nvSpPr>
          <p:cNvPr id="17" name="Platshållare för bild 2">
            <a:extLst>
              <a:ext uri="{FF2B5EF4-FFF2-40B4-BE49-F238E27FC236}">
                <a16:creationId xmlns:a16="http://schemas.microsoft.com/office/drawing/2014/main" id="{D8502A16-AA19-4E0B-AD6C-FDF13805494A}"/>
              </a:ext>
            </a:extLst>
          </p:cNvPr>
          <p:cNvSpPr>
            <a:spLocks noGrp="1"/>
          </p:cNvSpPr>
          <p:nvPr>
            <p:ph type="pic" sz="quarter" idx="19" hasCustomPrompt="1"/>
          </p:nvPr>
        </p:nvSpPr>
        <p:spPr>
          <a:xfrm>
            <a:off x="776288" y="1273843"/>
            <a:ext cx="5187950" cy="2233613"/>
          </a:xfrm>
        </p:spPr>
        <p:txBody>
          <a:bodyPr/>
          <a:lstStyle>
            <a:lvl1pPr marL="0" indent="0" algn="ctr">
              <a:buNone/>
              <a:defRPr sz="1600"/>
            </a:lvl1pPr>
          </a:lstStyle>
          <a:p>
            <a:r>
              <a:rPr lang="sv-SE"/>
              <a:t>Plats för bild</a:t>
            </a:r>
          </a:p>
        </p:txBody>
      </p:sp>
      <p:sp>
        <p:nvSpPr>
          <p:cNvPr id="20" name="Platshållare för bild 2">
            <a:extLst>
              <a:ext uri="{FF2B5EF4-FFF2-40B4-BE49-F238E27FC236}">
                <a16:creationId xmlns:a16="http://schemas.microsoft.com/office/drawing/2014/main" id="{4F423E97-AED0-44CF-8D1B-7830CB26F377}"/>
              </a:ext>
            </a:extLst>
          </p:cNvPr>
          <p:cNvSpPr>
            <a:spLocks noGrp="1"/>
          </p:cNvSpPr>
          <p:nvPr>
            <p:ph type="pic" sz="quarter" idx="20" hasCustomPrompt="1"/>
          </p:nvPr>
        </p:nvSpPr>
        <p:spPr>
          <a:xfrm>
            <a:off x="6226595" y="1273843"/>
            <a:ext cx="5187950" cy="2233613"/>
          </a:xfrm>
        </p:spPr>
        <p:txBody>
          <a:bodyPr/>
          <a:lstStyle>
            <a:lvl1pPr marL="0" indent="0" algn="ctr">
              <a:buNone/>
              <a:defRPr sz="1600"/>
            </a:lvl1pPr>
          </a:lstStyle>
          <a:p>
            <a:r>
              <a:rPr lang="sv-SE"/>
              <a:t>Plats för bild</a:t>
            </a:r>
          </a:p>
        </p:txBody>
      </p:sp>
      <p:sp>
        <p:nvSpPr>
          <p:cNvPr id="23" name="Platshållare för bild 2">
            <a:extLst>
              <a:ext uri="{FF2B5EF4-FFF2-40B4-BE49-F238E27FC236}">
                <a16:creationId xmlns:a16="http://schemas.microsoft.com/office/drawing/2014/main" id="{1F062928-8BD1-4CA5-AA20-E60D0F7671CC}"/>
              </a:ext>
            </a:extLst>
          </p:cNvPr>
          <p:cNvSpPr>
            <a:spLocks noGrp="1"/>
          </p:cNvSpPr>
          <p:nvPr>
            <p:ph type="pic" sz="quarter" idx="21" hasCustomPrompt="1"/>
          </p:nvPr>
        </p:nvSpPr>
        <p:spPr>
          <a:xfrm>
            <a:off x="776288" y="3908808"/>
            <a:ext cx="5187950" cy="2233613"/>
          </a:xfrm>
        </p:spPr>
        <p:txBody>
          <a:bodyPr/>
          <a:lstStyle>
            <a:lvl1pPr marL="0" indent="0" algn="ctr">
              <a:buNone/>
              <a:defRPr sz="1600"/>
            </a:lvl1pPr>
          </a:lstStyle>
          <a:p>
            <a:r>
              <a:rPr lang="sv-SE"/>
              <a:t>Plats för bild</a:t>
            </a:r>
          </a:p>
        </p:txBody>
      </p:sp>
      <p:sp>
        <p:nvSpPr>
          <p:cNvPr id="24" name="Platshållare för bild 2">
            <a:extLst>
              <a:ext uri="{FF2B5EF4-FFF2-40B4-BE49-F238E27FC236}">
                <a16:creationId xmlns:a16="http://schemas.microsoft.com/office/drawing/2014/main" id="{BEE2F423-B0EB-442A-AC1F-47493895D003}"/>
              </a:ext>
            </a:extLst>
          </p:cNvPr>
          <p:cNvSpPr>
            <a:spLocks noGrp="1"/>
          </p:cNvSpPr>
          <p:nvPr>
            <p:ph type="pic" sz="quarter" idx="22" hasCustomPrompt="1"/>
          </p:nvPr>
        </p:nvSpPr>
        <p:spPr>
          <a:xfrm>
            <a:off x="6226595" y="3908808"/>
            <a:ext cx="5187950" cy="2233613"/>
          </a:xfrm>
        </p:spPr>
        <p:txBody>
          <a:bodyPr/>
          <a:lstStyle>
            <a:lvl1pPr marL="0" indent="0" algn="ctr">
              <a:buNone/>
              <a:defRPr sz="1600"/>
            </a:lvl1pPr>
          </a:lstStyle>
          <a:p>
            <a:r>
              <a:rPr lang="sv-SE"/>
              <a:t>Plats för bild</a:t>
            </a:r>
          </a:p>
        </p:txBody>
      </p:sp>
    </p:spTree>
    <p:extLst>
      <p:ext uri="{BB962C8B-B14F-4D97-AF65-F5344CB8AC3E}">
        <p14:creationId xmlns:p14="http://schemas.microsoft.com/office/powerpoint/2010/main" val="65950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Helbild – vit">
    <p:bg>
      <p:bgRef idx="1001">
        <a:schemeClr val="bg1"/>
      </p:bgRef>
    </p:bg>
    <p:spTree>
      <p:nvGrpSpPr>
        <p:cNvPr id="1" name=""/>
        <p:cNvGrpSpPr/>
        <p:nvPr/>
      </p:nvGrpSpPr>
      <p:grpSpPr>
        <a:xfrm>
          <a:off x="0" y="0"/>
          <a:ext cx="0" cy="0"/>
          <a:chOff x="0" y="0"/>
          <a:chExt cx="0" cy="0"/>
        </a:xfrm>
      </p:grpSpPr>
      <p:sp>
        <p:nvSpPr>
          <p:cNvPr id="9" name="Platshållare för innehåll 11">
            <a:extLst>
              <a:ext uri="{FF2B5EF4-FFF2-40B4-BE49-F238E27FC236}">
                <a16:creationId xmlns:a16="http://schemas.microsoft.com/office/drawing/2014/main" id="{A605C91C-2FA0-4F48-AE1F-51A62A2BF56B}"/>
              </a:ext>
            </a:extLst>
          </p:cNvPr>
          <p:cNvSpPr>
            <a:spLocks noGrp="1"/>
          </p:cNvSpPr>
          <p:nvPr>
            <p:ph sz="quarter" idx="11" hasCustomPrompt="1"/>
          </p:nvPr>
        </p:nvSpPr>
        <p:spPr>
          <a:xfrm>
            <a:off x="0" y="0"/>
            <a:ext cx="12192000" cy="6858000"/>
          </a:xfrm>
        </p:spPr>
        <p:txBody>
          <a:bodyPr tIns="2088000"/>
          <a:lstStyle>
            <a:lvl1pPr marL="0" indent="0" algn="ctr">
              <a:buNone/>
              <a:defRPr sz="2000"/>
            </a:lvl1pPr>
            <a:lvl2pPr algn="ctr">
              <a:defRPr/>
            </a:lvl2pPr>
            <a:lvl3pPr algn="ctr">
              <a:defRPr/>
            </a:lvl3pPr>
            <a:lvl4pPr algn="ctr">
              <a:defRPr/>
            </a:lvl4pPr>
            <a:lvl5pPr algn="ctr">
              <a:defRPr/>
            </a:lvl5pPr>
          </a:lstStyle>
          <a:p>
            <a:pPr lvl="0"/>
            <a:r>
              <a:rPr lang="sv-SE"/>
              <a:t>Bild/Film</a:t>
            </a:r>
          </a:p>
        </p:txBody>
      </p:sp>
      <p:pic>
        <p:nvPicPr>
          <p:cNvPr id="30" name="Bildobjekt 29">
            <a:extLst>
              <a:ext uri="{FF2B5EF4-FFF2-40B4-BE49-F238E27FC236}">
                <a16:creationId xmlns:a16="http://schemas.microsoft.com/office/drawing/2014/main" id="{AF643BAA-E40A-4F4E-AE25-F98D6F0C570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 y="872"/>
            <a:ext cx="1019908" cy="1019908"/>
          </a:xfrm>
          <a:prstGeom prst="rect">
            <a:avLst/>
          </a:prstGeom>
          <a:noFill/>
        </p:spPr>
      </p:pic>
    </p:spTree>
    <p:extLst>
      <p:ext uri="{BB962C8B-B14F-4D97-AF65-F5344CB8AC3E}">
        <p14:creationId xmlns:p14="http://schemas.microsoft.com/office/powerpoint/2010/main" val="798155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Helbild – sva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
        <p:nvSpPr>
          <p:cNvPr id="10" name="Platshållare för innehåll 11">
            <a:extLst>
              <a:ext uri="{FF2B5EF4-FFF2-40B4-BE49-F238E27FC236}">
                <a16:creationId xmlns:a16="http://schemas.microsoft.com/office/drawing/2014/main" id="{9CE3A454-2A74-593C-C3C4-60BA25866FD0}"/>
              </a:ext>
            </a:extLst>
          </p:cNvPr>
          <p:cNvSpPr>
            <a:spLocks noGrp="1"/>
          </p:cNvSpPr>
          <p:nvPr>
            <p:ph sz="quarter" idx="11" hasCustomPrompt="1"/>
          </p:nvPr>
        </p:nvSpPr>
        <p:spPr>
          <a:xfrm>
            <a:off x="0" y="0"/>
            <a:ext cx="12192000" cy="6858000"/>
          </a:xfrm>
        </p:spPr>
        <p:txBody>
          <a:bodyPr tIns="2088000"/>
          <a:lstStyle>
            <a:lvl1pPr marL="0" indent="0" algn="ctr">
              <a:buNone/>
              <a:defRPr sz="2000">
                <a:solidFill>
                  <a:schemeClr val="bg1"/>
                </a:solidFill>
              </a:defRPr>
            </a:lvl1pPr>
            <a:lvl2pPr algn="ctr">
              <a:defRPr/>
            </a:lvl2pPr>
            <a:lvl3pPr algn="ctr">
              <a:defRPr/>
            </a:lvl3pPr>
            <a:lvl4pPr algn="ctr">
              <a:defRPr/>
            </a:lvl4pPr>
            <a:lvl5pPr algn="ctr">
              <a:defRPr/>
            </a:lvl5pPr>
          </a:lstStyle>
          <a:p>
            <a:pPr lvl="0"/>
            <a:r>
              <a:rPr lang="sv-SE"/>
              <a:t>Bild/Film</a:t>
            </a:r>
          </a:p>
        </p:txBody>
      </p:sp>
    </p:spTree>
    <p:extLst>
      <p:ext uri="{BB962C8B-B14F-4D97-AF65-F5344CB8AC3E}">
        <p14:creationId xmlns:p14="http://schemas.microsoft.com/office/powerpoint/2010/main" val="16900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Mellanrubrik svart 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44EC2FD-BC9A-48B1-8311-548D1332431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1524000" y="2235200"/>
            <a:ext cx="9144000" cy="2387600"/>
          </a:xfrm>
        </p:spPr>
        <p:txBody>
          <a:bodyPr anchor="ctr"/>
          <a:lstStyle>
            <a:lvl1pPr algn="ctr">
              <a:lnSpc>
                <a:spcPts val="5600"/>
              </a:lnSpc>
              <a:defRPr sz="4600">
                <a:solidFill>
                  <a:schemeClr val="bg1"/>
                </a:solidFill>
              </a:defRPr>
            </a:lvl1pPr>
          </a:lstStyle>
          <a:p>
            <a:r>
              <a:rPr lang="sv-SE"/>
              <a:t>Mellanrubrik</a:t>
            </a:r>
          </a:p>
        </p:txBody>
      </p:sp>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8"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4414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vslutande 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66763" y="887104"/>
            <a:ext cx="8169419" cy="1529246"/>
          </a:xfrm>
        </p:spPr>
        <p:txBody>
          <a:bodyPr/>
          <a:lstStyle>
            <a:lvl1pPr>
              <a:defRPr/>
            </a:lvl1pPr>
          </a:lstStyle>
          <a:p>
            <a:r>
              <a:rPr lang="sv-SE"/>
              <a:t>Tack för uppmärksamheten!</a:t>
            </a:r>
          </a:p>
        </p:txBody>
      </p:sp>
      <p:sp>
        <p:nvSpPr>
          <p:cNvPr id="7" name="Platshållare för text 6">
            <a:extLst>
              <a:ext uri="{FF2B5EF4-FFF2-40B4-BE49-F238E27FC236}">
                <a16:creationId xmlns:a16="http://schemas.microsoft.com/office/drawing/2014/main" id="{1DA38726-4B59-42B1-BEB5-BAF39E474F7C}"/>
              </a:ext>
            </a:extLst>
          </p:cNvPr>
          <p:cNvSpPr>
            <a:spLocks noGrp="1"/>
          </p:cNvSpPr>
          <p:nvPr>
            <p:ph type="body" sz="quarter" idx="10" hasCustomPrompt="1"/>
          </p:nvPr>
        </p:nvSpPr>
        <p:spPr>
          <a:xfrm>
            <a:off x="770055" y="3195449"/>
            <a:ext cx="6490554" cy="2427429"/>
          </a:xfrm>
        </p:spPr>
        <p:txBody>
          <a:bodyPr/>
          <a:lstStyle>
            <a:lvl1pPr marL="0" indent="0">
              <a:lnSpc>
                <a:spcPct val="100000"/>
              </a:lnSpc>
              <a:spcBef>
                <a:spcPts val="0"/>
              </a:spcBef>
              <a:buNone/>
              <a:defRPr sz="1600"/>
            </a:lvl1pPr>
          </a:lstStyle>
          <a:p>
            <a:pPr lvl="0"/>
            <a:r>
              <a:rPr lang="sv-SE"/>
              <a:t>Namn, organisation, telefonnummer, e-postadress, webbadress etc.</a:t>
            </a:r>
          </a:p>
        </p:txBody>
      </p:sp>
      <p:pic>
        <p:nvPicPr>
          <p:cNvPr id="4" name="Bildobjekt 3" descr="Ordbild med SLU:s löfte: Science and education for sustainable Life">
            <a:extLst>
              <a:ext uri="{FF2B5EF4-FFF2-40B4-BE49-F238E27FC236}">
                <a16:creationId xmlns:a16="http://schemas.microsoft.com/office/drawing/2014/main" id="{161E3A8A-3263-4EE6-96EF-548DE91195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033200" y="7200"/>
            <a:ext cx="2250000" cy="6824702"/>
          </a:xfrm>
          <a:prstGeom prst="rect">
            <a:avLst/>
          </a:prstGeom>
        </p:spPr>
      </p:pic>
      <p:sp>
        <p:nvSpPr>
          <p:cNvPr id="11" name="Platshållare för text 6">
            <a:extLst>
              <a:ext uri="{FF2B5EF4-FFF2-40B4-BE49-F238E27FC236}">
                <a16:creationId xmlns:a16="http://schemas.microsoft.com/office/drawing/2014/main" id="{732D95E5-095E-4AF8-A88F-8D008694B3C7}"/>
              </a:ext>
            </a:extLst>
          </p:cNvPr>
          <p:cNvSpPr>
            <a:spLocks noGrp="1"/>
          </p:cNvSpPr>
          <p:nvPr>
            <p:ph type="body" sz="quarter" idx="12" hasCustomPrompt="1"/>
          </p:nvPr>
        </p:nvSpPr>
        <p:spPr>
          <a:xfrm>
            <a:off x="770055" y="2868783"/>
            <a:ext cx="6490554" cy="291089"/>
          </a:xfrm>
        </p:spPr>
        <p:txBody>
          <a:bodyPr anchor="b"/>
          <a:lstStyle>
            <a:lvl1pPr marL="0" indent="0">
              <a:lnSpc>
                <a:spcPts val="2400"/>
              </a:lnSpc>
              <a:spcBef>
                <a:spcPts val="0"/>
              </a:spcBef>
              <a:buNone/>
              <a:defRPr sz="1600"/>
            </a:lvl1pPr>
          </a:lstStyle>
          <a:p>
            <a:r>
              <a:rPr lang="sv-SE" sz="1600"/>
              <a:t>KONTAKTUPPGIFTER</a:t>
            </a:r>
          </a:p>
        </p:txBody>
      </p:sp>
    </p:spTree>
    <p:extLst>
      <p:ext uri="{BB962C8B-B14F-4D97-AF65-F5344CB8AC3E}">
        <p14:creationId xmlns:p14="http://schemas.microsoft.com/office/powerpoint/2010/main" val="110743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m oss">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rtlCol="0" anchor="ctr"/>
          <a:lstStyle>
            <a:lvl1pPr algn="ctr">
              <a:lnSpc>
                <a:spcPct val="100000"/>
              </a:lnSpc>
              <a:defRPr sz="2400" cap="all" spc="100" baseline="0">
                <a:solidFill>
                  <a:schemeClr val="accent2"/>
                </a:solidFill>
              </a:defRPr>
            </a:lvl1pPr>
          </a:lstStyle>
          <a:p>
            <a:pPr rtl="0"/>
            <a:r>
              <a:rPr lang="sv-SE" noProof="0"/>
              <a:t>rubrik</a:t>
            </a:r>
          </a:p>
        </p:txBody>
      </p:sp>
      <p:sp>
        <p:nvSpPr>
          <p:cNvPr id="10" name="Platshållare för text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rtlCol="0" anchor="t"/>
          <a:lstStyle>
            <a:lvl1pPr marL="0" indent="0" algn="l">
              <a:lnSpc>
                <a:spcPct val="125000"/>
              </a:lnSpc>
              <a:spcBef>
                <a:spcPts val="0"/>
              </a:spcBef>
              <a:buNone/>
              <a:defRPr sz="1600" cap="none" spc="100" baseline="0">
                <a:solidFill>
                  <a:schemeClr val="tx1"/>
                </a:solidFill>
                <a:latin typeface="+mn-lt"/>
              </a:defRPr>
            </a:lvl1pPr>
          </a:lstStyle>
          <a:p>
            <a:pPr lvl="0" rtl="0"/>
            <a:r>
              <a:rPr lang="sv-SE" noProof="0"/>
              <a:t>Klicka här för att lägga till text</a:t>
            </a:r>
          </a:p>
        </p:txBody>
      </p:sp>
      <p:sp>
        <p:nvSpPr>
          <p:cNvPr id="8" name="Platshållare för bild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rtlCol="0"/>
          <a:lstStyle>
            <a:lvl1pPr marL="0" indent="0" algn="ctr">
              <a:buNone/>
              <a:defRPr/>
            </a:lvl1pPr>
          </a:lstStyle>
          <a:p>
            <a:pPr rtl="0"/>
            <a:r>
              <a:rPr lang="sv-SE" noProof="0"/>
              <a:t>Klicka för att lägga till ett foto</a:t>
            </a:r>
          </a:p>
        </p:txBody>
      </p:sp>
      <p:sp>
        <p:nvSpPr>
          <p:cNvPr id="11" name="Platshållare för datum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pPr rtl="0"/>
            <a:r>
              <a:rPr lang="sv-SE" noProof="0"/>
              <a:t>20XX</a:t>
            </a:r>
          </a:p>
        </p:txBody>
      </p:sp>
      <p:sp>
        <p:nvSpPr>
          <p:cNvPr id="12" name="Platshållare för sidfot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pPr rtl="0"/>
            <a:r>
              <a:rPr lang="sv-SE" noProof="0"/>
              <a:t>Säljpresentation (bildspel)</a:t>
            </a:r>
          </a:p>
        </p:txBody>
      </p:sp>
      <p:sp>
        <p:nvSpPr>
          <p:cNvPr id="13" name="Platshållare för bildnumm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pPr rtl="0"/>
            <a:fld id="{EA87306C-81BA-4795-A5CA-9392456A8C1E}" type="slidenum">
              <a:rPr lang="sv-SE" noProof="0" smtClean="0"/>
              <a:pPr rtl="0"/>
              <a:t>‹#›</a:t>
            </a:fld>
            <a:endParaRPr lang="sv-SE" noProof="0"/>
          </a:p>
        </p:txBody>
      </p:sp>
    </p:spTree>
    <p:extLst>
      <p:ext uri="{BB962C8B-B14F-4D97-AF65-F5344CB8AC3E}">
        <p14:creationId xmlns:p14="http://schemas.microsoft.com/office/powerpoint/2010/main" val="3794587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3C528E-CCF9-F68A-54AF-AA54225479D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06646017-FDB7-48E2-76CA-A6B035BEE3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439BE689-F677-F525-6193-7C32B740AB6E}"/>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5" name="Platshållare för sidfot 4">
            <a:extLst>
              <a:ext uri="{FF2B5EF4-FFF2-40B4-BE49-F238E27FC236}">
                <a16:creationId xmlns:a16="http://schemas.microsoft.com/office/drawing/2014/main" id="{31B61F72-6A2F-33C0-2383-D49D9A5F7F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611DABF-36AF-4FC9-E76F-E220C4CC12E9}"/>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128945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tartsida – äppl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3588" y="2140966"/>
            <a:ext cx="9144000" cy="2387600"/>
          </a:xfrm>
        </p:spPr>
        <p:txBody>
          <a:bodyPr anchor="b"/>
          <a:lstStyle>
            <a:lvl1pPr algn="l">
              <a:lnSpc>
                <a:spcPts val="4200"/>
              </a:lnSpc>
              <a:defRPr sz="3450">
                <a:solidFill>
                  <a:schemeClr val="tx1"/>
                </a:solidFill>
              </a:defRPr>
            </a:lvl1pPr>
          </a:lstStyle>
          <a:p>
            <a:r>
              <a:rPr lang="sv-SE"/>
              <a:t>Titel på presentationen </a:t>
            </a:r>
            <a:br>
              <a:rPr lang="sv-SE"/>
            </a:br>
            <a:r>
              <a:rPr lang="sv-SE"/>
              <a:t>eller på kapitlet</a:t>
            </a:r>
          </a:p>
        </p:txBody>
      </p:sp>
      <p:sp>
        <p:nvSpPr>
          <p:cNvPr id="3"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3588" y="4717758"/>
            <a:ext cx="9144000" cy="581891"/>
          </a:xfrm>
        </p:spPr>
        <p:txBody>
          <a:bodyPr/>
          <a:lstStyle>
            <a:lvl1pPr marL="0" indent="0" algn="l">
              <a:lnSpc>
                <a:spcPct val="100000"/>
              </a:lnSpc>
              <a:spcBef>
                <a:spcPts val="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pic>
        <p:nvPicPr>
          <p:cNvPr id="19" name="Bildobjekt 18">
            <a:extLst>
              <a:ext uri="{FF2B5EF4-FFF2-40B4-BE49-F238E27FC236}">
                <a16:creationId xmlns:a16="http://schemas.microsoft.com/office/drawing/2014/main" id="{A5FFA424-4064-4DF3-0A50-08902335E2EB}"/>
              </a:ext>
            </a:extLst>
          </p:cNvPr>
          <p:cNvPicPr>
            <a:picLocks noChangeAspect="1"/>
          </p:cNvPicPr>
          <p:nvPr userDrawn="1"/>
        </p:nvPicPr>
        <p:blipFill rotWithShape="1">
          <a:blip r:embed="rId3" cstate="print">
            <a:alphaModFix/>
            <a:extLst>
              <a:ext uri="{28A0092B-C50C-407E-A947-70E740481C1C}">
                <a14:useLocalDpi xmlns:a14="http://schemas.microsoft.com/office/drawing/2010/main" val="0"/>
              </a:ext>
            </a:extLst>
          </a:blip>
          <a:srcRect l="24712" t="24608" r="24712" b="24483"/>
          <a:stretch/>
        </p:blipFill>
        <p:spPr>
          <a:xfrm>
            <a:off x="260073" y="258978"/>
            <a:ext cx="503569" cy="506904"/>
          </a:xfrm>
          <a:prstGeom prst="rect">
            <a:avLst/>
          </a:prstGeom>
        </p:spPr>
      </p:pic>
    </p:spTree>
    <p:extLst>
      <p:ext uri="{BB962C8B-B14F-4D97-AF65-F5344CB8AC3E}">
        <p14:creationId xmlns:p14="http://schemas.microsoft.com/office/powerpoint/2010/main" val="59261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60D28A-C969-4915-99E2-12B211FBF0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4725A88-3FCA-7089-3FFA-A528E4425F9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23249FD-EFEB-1DDA-9DAC-C4059EDCB2FE}"/>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5" name="Platshållare för sidfot 4">
            <a:extLst>
              <a:ext uri="{FF2B5EF4-FFF2-40B4-BE49-F238E27FC236}">
                <a16:creationId xmlns:a16="http://schemas.microsoft.com/office/drawing/2014/main" id="{6B7CD150-7007-9F43-B3D7-C323514DDBD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6C645AF-09CA-E5EE-F6BF-DD4FFF317B42}"/>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1162332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8085A1-6570-FA4D-11D5-DCE3A54857B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BB324FF-265E-7A61-251F-C8EF8E29AE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9B2BC029-4AC9-BB4F-4160-90FE83DE35FF}"/>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5" name="Platshållare för sidfot 4">
            <a:extLst>
              <a:ext uri="{FF2B5EF4-FFF2-40B4-BE49-F238E27FC236}">
                <a16:creationId xmlns:a16="http://schemas.microsoft.com/office/drawing/2014/main" id="{E3A624D9-559C-B4D5-6388-D3D9C269820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3703625-9C89-EF26-EBBA-706958471422}"/>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1611574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D09459-F629-20FA-62AE-6295A4F01EA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2A75E55-9B0D-0BB9-AEFA-558603B13E4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B678F70-CEC6-6F36-418F-51F276F2FED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45F8AB9-01B6-A77E-9AA8-AB5F8B678F2B}"/>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6" name="Platshållare för sidfot 5">
            <a:extLst>
              <a:ext uri="{FF2B5EF4-FFF2-40B4-BE49-F238E27FC236}">
                <a16:creationId xmlns:a16="http://schemas.microsoft.com/office/drawing/2014/main" id="{B53012E9-496D-3E78-B071-E495E4CC0A5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C5147AF-B160-E3FA-9A69-9B61B88F2815}"/>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3919660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263F68-14B6-9C2D-607E-16B9ECE1990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9156088-31CE-A7B8-7730-B16EC02FC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D03C03B-F1BA-57C6-FF39-ED64D6CC621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7FC61253-6792-4B36-FF38-59E6757B4A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843FE87-31FF-F805-3FC3-6E0C1C759E8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916DCD3-1260-9CDF-688C-E7AF85780314}"/>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8" name="Platshållare för sidfot 7">
            <a:extLst>
              <a:ext uri="{FF2B5EF4-FFF2-40B4-BE49-F238E27FC236}">
                <a16:creationId xmlns:a16="http://schemas.microsoft.com/office/drawing/2014/main" id="{39293092-4D07-436E-5170-DD0C8E41C7B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1BAC15C8-250E-4307-3DF2-874697051D40}"/>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340596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5FADE-CDE9-6D46-97FF-77A8D709F89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EDA8687-5B9C-09E0-2725-B23528D61CB2}"/>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4" name="Platshållare för sidfot 3">
            <a:extLst>
              <a:ext uri="{FF2B5EF4-FFF2-40B4-BE49-F238E27FC236}">
                <a16:creationId xmlns:a16="http://schemas.microsoft.com/office/drawing/2014/main" id="{32FF4C64-FE20-A746-57D8-553490C3759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A052853-3377-0939-8212-F704FF01F619}"/>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113293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BF26B12-9316-31F8-2767-F36875C343AE}"/>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3" name="Platshållare för sidfot 2">
            <a:extLst>
              <a:ext uri="{FF2B5EF4-FFF2-40B4-BE49-F238E27FC236}">
                <a16:creationId xmlns:a16="http://schemas.microsoft.com/office/drawing/2014/main" id="{B3FF7530-5D58-195A-D07C-7F92386F70B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FF1FD32-E9FD-DBB2-B338-17EBA3092C78}"/>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359504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444DF5-31B3-6935-207C-4FB79AE109F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21976E2-CCD4-F577-DCC7-F017ED7DAB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8E6DA27B-DA37-1440-3FCD-BC61488BA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897BD69-E184-5096-7875-A4CD615EE3F5}"/>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6" name="Platshållare för sidfot 5">
            <a:extLst>
              <a:ext uri="{FF2B5EF4-FFF2-40B4-BE49-F238E27FC236}">
                <a16:creationId xmlns:a16="http://schemas.microsoft.com/office/drawing/2014/main" id="{3D231441-ABA2-6331-55DA-021B2DC42BC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5BFB575-E87D-F2B3-1C19-61F459F7B051}"/>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9833625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3892CA-5CB2-C31C-FAF9-015794F0114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9595883-AFA0-3118-CF15-35676B6AA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6B9F0CB-20F5-A547-498E-92C7082CA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1A2634D-246D-3ECB-3432-AC9D48719F18}"/>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6" name="Platshållare för sidfot 5">
            <a:extLst>
              <a:ext uri="{FF2B5EF4-FFF2-40B4-BE49-F238E27FC236}">
                <a16:creationId xmlns:a16="http://schemas.microsoft.com/office/drawing/2014/main" id="{F5611C38-9BDB-60F5-5779-49542B9F88C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28D90E-E967-5FC2-4B4A-FE8C8F4D8FFC}"/>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2521603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28A218-BE95-5A44-521B-852A7DDEAB3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2046925-E88C-EB60-F4B7-B7E6CFBC60F1}"/>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EAA82EB-BB3D-6DF7-F605-1A4B8D089147}"/>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5" name="Platshållare för sidfot 4">
            <a:extLst>
              <a:ext uri="{FF2B5EF4-FFF2-40B4-BE49-F238E27FC236}">
                <a16:creationId xmlns:a16="http://schemas.microsoft.com/office/drawing/2014/main" id="{BCD7C743-039D-4DB8-405B-EC13266369D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A80FE5B-0BF6-96D9-9F78-D252DCB90131}"/>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2929924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DF09CA7-C35D-C524-E270-E322CB55EB7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2D9655-9CD4-DC04-6352-61E2503BF13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BDB7EF3-77AF-34A9-DB88-84F77A8F397F}"/>
              </a:ext>
            </a:extLst>
          </p:cNvPr>
          <p:cNvSpPr>
            <a:spLocks noGrp="1"/>
          </p:cNvSpPr>
          <p:nvPr>
            <p:ph type="dt" sz="half" idx="10"/>
          </p:nvPr>
        </p:nvSpPr>
        <p:spPr/>
        <p:txBody>
          <a:bodyPr/>
          <a:lstStyle/>
          <a:p>
            <a:fld id="{67C1E37A-4B5C-473A-8B3C-1961B40F2775}" type="datetimeFigureOut">
              <a:rPr lang="sv-SE" smtClean="0"/>
              <a:t>2026-05-08</a:t>
            </a:fld>
            <a:endParaRPr lang="sv-SE"/>
          </a:p>
        </p:txBody>
      </p:sp>
      <p:sp>
        <p:nvSpPr>
          <p:cNvPr id="5" name="Platshållare för sidfot 4">
            <a:extLst>
              <a:ext uri="{FF2B5EF4-FFF2-40B4-BE49-F238E27FC236}">
                <a16:creationId xmlns:a16="http://schemas.microsoft.com/office/drawing/2014/main" id="{498BB941-7F57-E79A-1966-85CD14CD8DE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9B6461A-7BB8-F41D-7E64-BF57176251F4}"/>
              </a:ext>
            </a:extLst>
          </p:cNvPr>
          <p:cNvSpPr>
            <a:spLocks noGrp="1"/>
          </p:cNvSpPr>
          <p:nvPr>
            <p:ph type="sldNum" sz="quarter" idx="12"/>
          </p:nvPr>
        </p:nvSpPr>
        <p:spPr/>
        <p:txBody>
          <a:bodyPr/>
          <a:lstStyle/>
          <a:p>
            <a:fld id="{A6506FDD-A83E-479D-815B-62A98E47FDA6}" type="slidenum">
              <a:rPr lang="sv-SE" smtClean="0"/>
              <a:t>‹#›</a:t>
            </a:fld>
            <a:endParaRPr lang="sv-SE"/>
          </a:p>
        </p:txBody>
      </p:sp>
    </p:spTree>
    <p:extLst>
      <p:ext uri="{BB962C8B-B14F-4D97-AF65-F5344CB8AC3E}">
        <p14:creationId xmlns:p14="http://schemas.microsoft.com/office/powerpoint/2010/main" val="73755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sida – plommon">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397142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5/8/2026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88219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77BB6D-D40A-FEB7-C4C6-07B17392B1A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A3CA5B3B-D790-F1FA-3FC4-D4C01E4E5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0E908936-6D97-CD39-C6F9-E514C7014448}"/>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5" name="Platshållare för sidfot 4">
            <a:extLst>
              <a:ext uri="{FF2B5EF4-FFF2-40B4-BE49-F238E27FC236}">
                <a16:creationId xmlns:a16="http://schemas.microsoft.com/office/drawing/2014/main" id="{39F6632E-DFF9-103E-FBB5-9C9EAB82A29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5F5B4D0-5AC4-8960-3541-11344D6FEC4C}"/>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066748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F3ABC2-6516-E230-605C-9B601BC15D7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F8FFE2B-7A4E-74F8-DA95-BA172E9160C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392AADD-3B8A-1CA6-384A-6EBBE4576BB0}"/>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5" name="Platshållare för sidfot 4">
            <a:extLst>
              <a:ext uri="{FF2B5EF4-FFF2-40B4-BE49-F238E27FC236}">
                <a16:creationId xmlns:a16="http://schemas.microsoft.com/office/drawing/2014/main" id="{4602079B-93C6-3054-73AD-837FB65A7D6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0C9C52-CEF2-2FD1-3D9C-0FD5284EC0EA}"/>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41350561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2C731D-47EF-70C0-F0A7-CB49A809CD06}"/>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09C0905-41AE-C812-2918-86C6789214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832B78A9-01B1-0D88-5704-7BE9D52BDB31}"/>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5" name="Platshållare för sidfot 4">
            <a:extLst>
              <a:ext uri="{FF2B5EF4-FFF2-40B4-BE49-F238E27FC236}">
                <a16:creationId xmlns:a16="http://schemas.microsoft.com/office/drawing/2014/main" id="{57A60E62-356F-FF28-DC4C-197557D037A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DDCCD3F-43AE-402E-413A-83A8CF6316A3}"/>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5900817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3A4DE0-FAF8-C7D5-54F7-C433AE74F6A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5E3A557-9AC2-A13B-643B-270D5D7A72D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1C6D91F-7593-2410-C2A9-41C6CB3DB809}"/>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4923A3B-0EFD-2DB9-6080-5EAD99B700C6}"/>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6" name="Platshållare för sidfot 5">
            <a:extLst>
              <a:ext uri="{FF2B5EF4-FFF2-40B4-BE49-F238E27FC236}">
                <a16:creationId xmlns:a16="http://schemas.microsoft.com/office/drawing/2014/main" id="{BD0E5B2C-0DE3-4632-590F-BB5A3085BC6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E5E4250-4973-5A6C-3E7C-154EBAE032E2}"/>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789368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B59DFD-87F8-B72B-C017-C43BA183F80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19A3955-20EA-821F-705D-54B74875D1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507104C-2924-1C02-4CED-08AE35051D4F}"/>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B5138F29-0D31-026D-8297-52A3DE76B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4C28086B-9459-F9F8-4FF7-31158E3B5A58}"/>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A32062B-29D0-EF65-5C66-983091613C7D}"/>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8" name="Platshållare för sidfot 7">
            <a:extLst>
              <a:ext uri="{FF2B5EF4-FFF2-40B4-BE49-F238E27FC236}">
                <a16:creationId xmlns:a16="http://schemas.microsoft.com/office/drawing/2014/main" id="{974D4260-A054-6379-38C6-796760F589E2}"/>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6EF7BBA2-E132-B5D2-362C-643BAB8FBE3B}"/>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6100482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EFD4E-77C8-4C17-C2D0-62F3A4FB570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FDF028-0A38-6F4C-B6C2-30956681A270}"/>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4" name="Platshållare för sidfot 3">
            <a:extLst>
              <a:ext uri="{FF2B5EF4-FFF2-40B4-BE49-F238E27FC236}">
                <a16:creationId xmlns:a16="http://schemas.microsoft.com/office/drawing/2014/main" id="{3FBE80FA-E374-F0FD-EBC8-B7AE7B4879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C4B7F63-5F34-58A5-7092-4C438D67A60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457187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BD8D02B-A0D3-5CC1-8C4A-E5C3020FB830}"/>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3" name="Platshållare för sidfot 2">
            <a:extLst>
              <a:ext uri="{FF2B5EF4-FFF2-40B4-BE49-F238E27FC236}">
                <a16:creationId xmlns:a16="http://schemas.microsoft.com/office/drawing/2014/main" id="{14CBDF3C-FAB6-89F6-393E-DEC3C521DA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CFC6FAB-5034-641C-FD48-7A504B73DFF1}"/>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828035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0D7C06-DB6B-E2AB-8D85-08379D0F0C9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4CD4F9D-3296-4E46-F1EF-ABE8053760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7B846679-37E0-E401-8E69-3684ACC5E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4A15FC6-BDE7-D66C-B160-321BCC30E995}"/>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6" name="Platshållare för sidfot 5">
            <a:extLst>
              <a:ext uri="{FF2B5EF4-FFF2-40B4-BE49-F238E27FC236}">
                <a16:creationId xmlns:a16="http://schemas.microsoft.com/office/drawing/2014/main" id="{BE4068D6-05F2-4C15-9710-D6D734973CD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87972B1-1CC2-648F-2D8D-5E88278E94F7}"/>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782250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C83B9B-C1F5-999A-7243-DB18503A181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A25E3AF-96F1-78A3-0E9E-C9812C06B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C58CC6A-3B38-FEAF-84FE-3D863449C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B655C48-6058-A574-FD70-FBD2975C8CF0}"/>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6" name="Platshållare för sidfot 5">
            <a:extLst>
              <a:ext uri="{FF2B5EF4-FFF2-40B4-BE49-F238E27FC236}">
                <a16:creationId xmlns:a16="http://schemas.microsoft.com/office/drawing/2014/main" id="{89401BA4-5C97-42DD-21EE-3FD9E0FCE37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2641D5-7448-D89F-7C6A-993B8A0664B8}"/>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3607701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sida – havsvik">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347284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93853E-4365-117A-91E3-E19EE3FD721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9A3FF3-63C3-3ABF-73D0-BFAFF1B927C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6897DC-2E0A-6235-EFD3-7C1B86EE5BE6}"/>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5" name="Platshållare för sidfot 4">
            <a:extLst>
              <a:ext uri="{FF2B5EF4-FFF2-40B4-BE49-F238E27FC236}">
                <a16:creationId xmlns:a16="http://schemas.microsoft.com/office/drawing/2014/main" id="{CAB0F682-82A4-8542-AB17-DA42DF439F0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26FC2A-E207-AC60-65EB-8963CB707774}"/>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16864057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4DDC03B-0B4B-4C56-BE97-5E4718C1C11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54076AD-9C70-FE27-FFA9-9335BDFD7485}"/>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45317D-2B28-A96F-A1DB-4202BBE5BDA1}"/>
              </a:ext>
            </a:extLst>
          </p:cNvPr>
          <p:cNvSpPr>
            <a:spLocks noGrp="1"/>
          </p:cNvSpPr>
          <p:nvPr>
            <p:ph type="dt" sz="half" idx="10"/>
          </p:nvPr>
        </p:nvSpPr>
        <p:spPr/>
        <p:txBody>
          <a:bodyPr/>
          <a:lstStyle/>
          <a:p>
            <a:fld id="{1B2BF0B5-66E0-4F5D-848A-C827EADCCDF6}" type="datetimeFigureOut">
              <a:rPr lang="sv-SE" smtClean="0"/>
              <a:t>2026-05-08</a:t>
            </a:fld>
            <a:endParaRPr lang="sv-SE"/>
          </a:p>
        </p:txBody>
      </p:sp>
      <p:sp>
        <p:nvSpPr>
          <p:cNvPr id="5" name="Platshållare för sidfot 4">
            <a:extLst>
              <a:ext uri="{FF2B5EF4-FFF2-40B4-BE49-F238E27FC236}">
                <a16:creationId xmlns:a16="http://schemas.microsoft.com/office/drawing/2014/main" id="{1BA7C3DD-1F12-DDD4-384A-84CBEE7CD5A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1EE0624-2C6F-D181-44A5-191AC33AED60}"/>
              </a:ext>
            </a:extLst>
          </p:cNvPr>
          <p:cNvSpPr>
            <a:spLocks noGrp="1"/>
          </p:cNvSpPr>
          <p:nvPr>
            <p:ph type="sldNum" sz="quarter" idx="12"/>
          </p:nvPr>
        </p:nvSpPr>
        <p:spPr/>
        <p:txBody>
          <a:bodyPr/>
          <a:lstStyle/>
          <a:p>
            <a:fld id="{239DFC28-EAFA-4BB7-9AD6-27B77836FADE}" type="slidenum">
              <a:rPr lang="sv-SE" smtClean="0"/>
              <a:t>‹#›</a:t>
            </a:fld>
            <a:endParaRPr lang="sv-SE"/>
          </a:p>
        </p:txBody>
      </p:sp>
    </p:spTree>
    <p:extLst>
      <p:ext uri="{BB962C8B-B14F-4D97-AF65-F5344CB8AC3E}">
        <p14:creationId xmlns:p14="http://schemas.microsoft.com/office/powerpoint/2010/main" val="2860353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rtsida – sko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8C5A01F-3658-46AC-A1DE-8445AEAB0AA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6" name="Grupp 15">
            <a:extLst>
              <a:ext uri="{FF2B5EF4-FFF2-40B4-BE49-F238E27FC236}">
                <a16:creationId xmlns:a16="http://schemas.microsoft.com/office/drawing/2014/main" id="{94A9C963-ED04-41BD-8D28-415BB3BACE33}"/>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11" name="Freeform 5">
              <a:extLst>
                <a:ext uri="{FF2B5EF4-FFF2-40B4-BE49-F238E27FC236}">
                  <a16:creationId xmlns:a16="http://schemas.microsoft.com/office/drawing/2014/main" id="{02CA2365-A94F-4ED0-819A-EFFBD6E13A2A}"/>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6">
              <a:extLst>
                <a:ext uri="{FF2B5EF4-FFF2-40B4-BE49-F238E27FC236}">
                  <a16:creationId xmlns:a16="http://schemas.microsoft.com/office/drawing/2014/main" id="{910E550A-B98B-4ADA-AD2F-D094FE3AAF9E}"/>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3" name="Freeform 7">
              <a:extLst>
                <a:ext uri="{FF2B5EF4-FFF2-40B4-BE49-F238E27FC236}">
                  <a16:creationId xmlns:a16="http://schemas.microsoft.com/office/drawing/2014/main" id="{72D2CB4C-85D6-4CEB-9EE1-0E0043FD835F}"/>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4" name="Freeform 8">
              <a:extLst>
                <a:ext uri="{FF2B5EF4-FFF2-40B4-BE49-F238E27FC236}">
                  <a16:creationId xmlns:a16="http://schemas.microsoft.com/office/drawing/2014/main" id="{E791EDC4-8302-4829-8B4B-A1D52FD2C07E}"/>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5" name="Freeform 9">
              <a:extLst>
                <a:ext uri="{FF2B5EF4-FFF2-40B4-BE49-F238E27FC236}">
                  <a16:creationId xmlns:a16="http://schemas.microsoft.com/office/drawing/2014/main" id="{7F57A86D-80CD-43BB-ABCA-763C7277C566}"/>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20" name="Rubrik 1">
            <a:extLst>
              <a:ext uri="{FF2B5EF4-FFF2-40B4-BE49-F238E27FC236}">
                <a16:creationId xmlns:a16="http://schemas.microsoft.com/office/drawing/2014/main" id="{1A2E631D-57F7-4466-9422-5DF057A37B4A}"/>
              </a:ext>
            </a:extLst>
          </p:cNvPr>
          <p:cNvSpPr>
            <a:spLocks noGrp="1"/>
          </p:cNvSpPr>
          <p:nvPr>
            <p:ph type="ctrTitle" hasCustomPrompt="1"/>
          </p:nvPr>
        </p:nvSpPr>
        <p:spPr>
          <a:xfrm>
            <a:off x="765459" y="2184770"/>
            <a:ext cx="9144000" cy="2387600"/>
          </a:xfrm>
        </p:spPr>
        <p:txBody>
          <a:bodyPr anchor="b"/>
          <a:lstStyle>
            <a:lvl1pPr algn="l">
              <a:lnSpc>
                <a:spcPts val="4200"/>
              </a:lnSpc>
              <a:defRPr sz="3450">
                <a:solidFill>
                  <a:schemeClr val="bg1"/>
                </a:solidFill>
              </a:defRPr>
            </a:lvl1pPr>
          </a:lstStyle>
          <a:p>
            <a:r>
              <a:rPr lang="sv-SE"/>
              <a:t>Titel på presentationen </a:t>
            </a:r>
            <a:br>
              <a:rPr lang="sv-SE"/>
            </a:br>
            <a:r>
              <a:rPr lang="sv-SE"/>
              <a:t>eller på kapitlet</a:t>
            </a:r>
          </a:p>
        </p:txBody>
      </p:sp>
      <p:sp>
        <p:nvSpPr>
          <p:cNvPr id="21" name="Underrubrik 2">
            <a:extLst>
              <a:ext uri="{FF2B5EF4-FFF2-40B4-BE49-F238E27FC236}">
                <a16:creationId xmlns:a16="http://schemas.microsoft.com/office/drawing/2014/main" id="{A5C78210-3B40-4057-98BE-2954168FB20D}"/>
              </a:ext>
            </a:extLst>
          </p:cNvPr>
          <p:cNvSpPr>
            <a:spLocks noGrp="1"/>
          </p:cNvSpPr>
          <p:nvPr>
            <p:ph type="subTitle" idx="1" hasCustomPrompt="1"/>
          </p:nvPr>
        </p:nvSpPr>
        <p:spPr>
          <a:xfrm>
            <a:off x="765459" y="4761562"/>
            <a:ext cx="9144000" cy="581891"/>
          </a:xfrm>
        </p:spPr>
        <p:txBody>
          <a:bodyPr/>
          <a:lstStyle>
            <a:lvl1pPr marL="0" indent="0" algn="l">
              <a:lnSpc>
                <a:spcPct val="100000"/>
              </a:lnSpc>
              <a:spcBef>
                <a:spcPts val="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organisation</a:t>
            </a:r>
          </a:p>
        </p:txBody>
      </p:sp>
    </p:spTree>
    <p:extLst>
      <p:ext uri="{BB962C8B-B14F-4D97-AF65-F5344CB8AC3E}">
        <p14:creationId xmlns:p14="http://schemas.microsoft.com/office/powerpoint/2010/main" val="161937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spositions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D077B0EB-C7B7-43AB-8A6A-B3EB0DEE2B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ubrik 1">
            <a:extLst>
              <a:ext uri="{FF2B5EF4-FFF2-40B4-BE49-F238E27FC236}">
                <a16:creationId xmlns:a16="http://schemas.microsoft.com/office/drawing/2014/main" id="{355D1907-0D70-4CB2-988F-97D44F560C23}"/>
              </a:ext>
            </a:extLst>
          </p:cNvPr>
          <p:cNvSpPr>
            <a:spLocks noGrp="1"/>
          </p:cNvSpPr>
          <p:nvPr>
            <p:ph type="title" hasCustomPrompt="1"/>
          </p:nvPr>
        </p:nvSpPr>
        <p:spPr>
          <a:xfrm>
            <a:off x="782783" y="800102"/>
            <a:ext cx="8641772" cy="880197"/>
          </a:xfrm>
        </p:spPr>
        <p:txBody>
          <a:bodyPr/>
          <a:lstStyle>
            <a:lvl1pPr>
              <a:lnSpc>
                <a:spcPct val="100000"/>
              </a:lnSpc>
              <a:defRPr sz="2700">
                <a:solidFill>
                  <a:schemeClr val="bg1"/>
                </a:solidFill>
              </a:defRPr>
            </a:lvl1pPr>
          </a:lstStyle>
          <a:p>
            <a:r>
              <a:rPr lang="sv-SE"/>
              <a:t>Innehåll</a:t>
            </a:r>
          </a:p>
        </p:txBody>
      </p:sp>
      <p:grpSp>
        <p:nvGrpSpPr>
          <p:cNvPr id="7" name="Grupp 6">
            <a:extLst>
              <a:ext uri="{FF2B5EF4-FFF2-40B4-BE49-F238E27FC236}">
                <a16:creationId xmlns:a16="http://schemas.microsoft.com/office/drawing/2014/main" id="{281B56D4-D572-4F77-ADFE-A496E83B0B07}"/>
              </a:ext>
              <a:ext uri="{C183D7F6-B498-43B3-948B-1728B52AA6E4}">
                <adec:decorative xmlns:adec="http://schemas.microsoft.com/office/drawing/2017/decorative" val="1"/>
              </a:ext>
            </a:extLst>
          </p:cNvPr>
          <p:cNvGrpSpPr/>
          <p:nvPr userDrawn="1"/>
        </p:nvGrpSpPr>
        <p:grpSpPr>
          <a:xfrm>
            <a:off x="260350" y="258763"/>
            <a:ext cx="503239" cy="506412"/>
            <a:chOff x="260350" y="258763"/>
            <a:chExt cx="503238" cy="506412"/>
          </a:xfrm>
        </p:grpSpPr>
        <p:sp>
          <p:nvSpPr>
            <p:cNvPr id="8" name="Freeform 5">
              <a:extLst>
                <a:ext uri="{FF2B5EF4-FFF2-40B4-BE49-F238E27FC236}">
                  <a16:creationId xmlns:a16="http://schemas.microsoft.com/office/drawing/2014/main" id="{89950389-10F4-457A-987D-FDD9A7550BB5}"/>
                </a:ext>
              </a:extLst>
            </p:cNvPr>
            <p:cNvSpPr>
              <a:spLocks/>
            </p:cNvSpPr>
            <p:nvPr userDrawn="1"/>
          </p:nvSpPr>
          <p:spPr bwMode="auto">
            <a:xfrm>
              <a:off x="522288" y="258763"/>
              <a:ext cx="241300" cy="323850"/>
            </a:xfrm>
            <a:custGeom>
              <a:avLst/>
              <a:gdLst>
                <a:gd name="T0" fmla="*/ 1845 w 1845"/>
                <a:gd name="T1" fmla="*/ 2080 h 2463"/>
                <a:gd name="T2" fmla="*/ 945 w 1845"/>
                <a:gd name="T3" fmla="*/ 2463 h 2463"/>
                <a:gd name="T4" fmla="*/ 58 w 1845"/>
                <a:gd name="T5" fmla="*/ 1814 h 2463"/>
                <a:gd name="T6" fmla="*/ 0 w 1845"/>
                <a:gd name="T7" fmla="*/ 336 h 2463"/>
                <a:gd name="T8" fmla="*/ 0 w 1845"/>
                <a:gd name="T9" fmla="*/ 0 h 2463"/>
                <a:gd name="T10" fmla="*/ 6 w 1845"/>
                <a:gd name="T11" fmla="*/ 0 h 2463"/>
                <a:gd name="T12" fmla="*/ 493 w 1845"/>
                <a:gd name="T13" fmla="*/ 955 h 2463"/>
                <a:gd name="T14" fmla="*/ 340 w 1845"/>
                <a:gd name="T15" fmla="*/ 1438 h 2463"/>
                <a:gd name="T16" fmla="*/ 221 w 1845"/>
                <a:gd name="T17" fmla="*/ 1757 h 2463"/>
                <a:gd name="T18" fmla="*/ 361 w 1845"/>
                <a:gd name="T19" fmla="*/ 1883 h 2463"/>
                <a:gd name="T20" fmla="*/ 982 w 1845"/>
                <a:gd name="T21" fmla="*/ 1770 h 2463"/>
                <a:gd name="T22" fmla="*/ 1845 w 1845"/>
                <a:gd name="T23" fmla="*/ 2073 h 2463"/>
                <a:gd name="T24" fmla="*/ 1845 w 1845"/>
                <a:gd name="T25" fmla="*/ 208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1845" y="2080"/>
                  </a:moveTo>
                  <a:cubicBezTo>
                    <a:pt x="1580" y="2256"/>
                    <a:pt x="1328" y="2463"/>
                    <a:pt x="945" y="2463"/>
                  </a:cubicBezTo>
                  <a:cubicBezTo>
                    <a:pt x="502" y="2463"/>
                    <a:pt x="130" y="2258"/>
                    <a:pt x="58" y="1814"/>
                  </a:cubicBezTo>
                  <a:cubicBezTo>
                    <a:pt x="6" y="1490"/>
                    <a:pt x="0" y="628"/>
                    <a:pt x="0" y="336"/>
                  </a:cubicBezTo>
                  <a:cubicBezTo>
                    <a:pt x="0" y="0"/>
                    <a:pt x="0" y="0"/>
                    <a:pt x="0" y="0"/>
                  </a:cubicBezTo>
                  <a:cubicBezTo>
                    <a:pt x="6" y="0"/>
                    <a:pt x="6" y="0"/>
                    <a:pt x="6" y="0"/>
                  </a:cubicBezTo>
                  <a:cubicBezTo>
                    <a:pt x="182" y="363"/>
                    <a:pt x="493" y="580"/>
                    <a:pt x="493" y="955"/>
                  </a:cubicBezTo>
                  <a:cubicBezTo>
                    <a:pt x="493" y="1141"/>
                    <a:pt x="432" y="1261"/>
                    <a:pt x="340" y="1438"/>
                  </a:cubicBezTo>
                  <a:cubicBezTo>
                    <a:pt x="292" y="1531"/>
                    <a:pt x="221" y="1648"/>
                    <a:pt x="221" y="1757"/>
                  </a:cubicBezTo>
                  <a:cubicBezTo>
                    <a:pt x="221" y="1821"/>
                    <a:pt x="250" y="1883"/>
                    <a:pt x="361" y="1883"/>
                  </a:cubicBezTo>
                  <a:cubicBezTo>
                    <a:pt x="578" y="1883"/>
                    <a:pt x="700" y="1770"/>
                    <a:pt x="982" y="1770"/>
                  </a:cubicBezTo>
                  <a:cubicBezTo>
                    <a:pt x="1304" y="1770"/>
                    <a:pt x="1534" y="1887"/>
                    <a:pt x="1845" y="2073"/>
                  </a:cubicBezTo>
                  <a:cubicBezTo>
                    <a:pt x="1845" y="2080"/>
                    <a:pt x="1845" y="2080"/>
                    <a:pt x="1845" y="208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9" name="Freeform 6">
              <a:extLst>
                <a:ext uri="{FF2B5EF4-FFF2-40B4-BE49-F238E27FC236}">
                  <a16:creationId xmlns:a16="http://schemas.microsoft.com/office/drawing/2014/main" id="{5BA4E1A3-C424-492E-980C-420CF1ECD852}"/>
                </a:ext>
              </a:extLst>
            </p:cNvPr>
            <p:cNvSpPr>
              <a:spLocks/>
            </p:cNvSpPr>
            <p:nvPr userDrawn="1"/>
          </p:nvSpPr>
          <p:spPr bwMode="auto">
            <a:xfrm>
              <a:off x="260350" y="258763"/>
              <a:ext cx="241300" cy="323850"/>
            </a:xfrm>
            <a:custGeom>
              <a:avLst/>
              <a:gdLst>
                <a:gd name="T0" fmla="*/ 0 w 1845"/>
                <a:gd name="T1" fmla="*/ 2073 h 2463"/>
                <a:gd name="T2" fmla="*/ 863 w 1845"/>
                <a:gd name="T3" fmla="*/ 1770 h 2463"/>
                <a:gd name="T4" fmla="*/ 1484 w 1845"/>
                <a:gd name="T5" fmla="*/ 1883 h 2463"/>
                <a:gd name="T6" fmla="*/ 1624 w 1845"/>
                <a:gd name="T7" fmla="*/ 1757 h 2463"/>
                <a:gd name="T8" fmla="*/ 1505 w 1845"/>
                <a:gd name="T9" fmla="*/ 1438 h 2463"/>
                <a:gd name="T10" fmla="*/ 1352 w 1845"/>
                <a:gd name="T11" fmla="*/ 955 h 2463"/>
                <a:gd name="T12" fmla="*/ 1839 w 1845"/>
                <a:gd name="T13" fmla="*/ 0 h 2463"/>
                <a:gd name="T14" fmla="*/ 1845 w 1845"/>
                <a:gd name="T15" fmla="*/ 0 h 2463"/>
                <a:gd name="T16" fmla="*/ 1845 w 1845"/>
                <a:gd name="T17" fmla="*/ 334 h 2463"/>
                <a:gd name="T18" fmla="*/ 1787 w 1845"/>
                <a:gd name="T19" fmla="*/ 1814 h 2463"/>
                <a:gd name="T20" fmla="*/ 900 w 1845"/>
                <a:gd name="T21" fmla="*/ 2463 h 2463"/>
                <a:gd name="T22" fmla="*/ 0 w 1845"/>
                <a:gd name="T23" fmla="*/ 2080 h 2463"/>
                <a:gd name="T24" fmla="*/ 0 w 1845"/>
                <a:gd name="T25" fmla="*/ 2073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5" h="2463">
                  <a:moveTo>
                    <a:pt x="0" y="2073"/>
                  </a:moveTo>
                  <a:cubicBezTo>
                    <a:pt x="311" y="1887"/>
                    <a:pt x="541" y="1770"/>
                    <a:pt x="863" y="1770"/>
                  </a:cubicBezTo>
                  <a:cubicBezTo>
                    <a:pt x="1145" y="1770"/>
                    <a:pt x="1267" y="1883"/>
                    <a:pt x="1484" y="1883"/>
                  </a:cubicBezTo>
                  <a:cubicBezTo>
                    <a:pt x="1594" y="1883"/>
                    <a:pt x="1624" y="1821"/>
                    <a:pt x="1624" y="1757"/>
                  </a:cubicBezTo>
                  <a:cubicBezTo>
                    <a:pt x="1624" y="1648"/>
                    <a:pt x="1553" y="1531"/>
                    <a:pt x="1505" y="1438"/>
                  </a:cubicBezTo>
                  <a:cubicBezTo>
                    <a:pt x="1413" y="1261"/>
                    <a:pt x="1352" y="1141"/>
                    <a:pt x="1352" y="955"/>
                  </a:cubicBezTo>
                  <a:cubicBezTo>
                    <a:pt x="1352" y="580"/>
                    <a:pt x="1663" y="363"/>
                    <a:pt x="1839" y="0"/>
                  </a:cubicBezTo>
                  <a:cubicBezTo>
                    <a:pt x="1845" y="0"/>
                    <a:pt x="1845" y="0"/>
                    <a:pt x="1845" y="0"/>
                  </a:cubicBezTo>
                  <a:cubicBezTo>
                    <a:pt x="1845" y="334"/>
                    <a:pt x="1845" y="334"/>
                    <a:pt x="1845" y="334"/>
                  </a:cubicBezTo>
                  <a:cubicBezTo>
                    <a:pt x="1845" y="628"/>
                    <a:pt x="1839" y="1490"/>
                    <a:pt x="1787" y="1814"/>
                  </a:cubicBezTo>
                  <a:cubicBezTo>
                    <a:pt x="1715" y="2258"/>
                    <a:pt x="1343" y="2463"/>
                    <a:pt x="900" y="2463"/>
                  </a:cubicBezTo>
                  <a:cubicBezTo>
                    <a:pt x="516" y="2463"/>
                    <a:pt x="264" y="2256"/>
                    <a:pt x="0" y="2080"/>
                  </a:cubicBezTo>
                  <a:cubicBezTo>
                    <a:pt x="0" y="2073"/>
                    <a:pt x="0" y="2073"/>
                    <a:pt x="0" y="20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0" name="Freeform 7">
              <a:extLst>
                <a:ext uri="{FF2B5EF4-FFF2-40B4-BE49-F238E27FC236}">
                  <a16:creationId xmlns:a16="http://schemas.microsoft.com/office/drawing/2014/main" id="{90F966FE-8E3B-4344-AE8D-478E20AFEC80}"/>
                </a:ext>
              </a:extLst>
            </p:cNvPr>
            <p:cNvSpPr>
              <a:spLocks/>
            </p:cNvSpPr>
            <p:nvPr userDrawn="1"/>
          </p:nvSpPr>
          <p:spPr bwMode="auto">
            <a:xfrm>
              <a:off x="314325" y="625475"/>
              <a:ext cx="95250" cy="139700"/>
            </a:xfrm>
            <a:custGeom>
              <a:avLst/>
              <a:gdLst>
                <a:gd name="T0" fmla="*/ 680 w 728"/>
                <a:gd name="T1" fmla="*/ 252 h 1058"/>
                <a:gd name="T2" fmla="*/ 406 w 728"/>
                <a:gd name="T3" fmla="*/ 140 h 1058"/>
                <a:gd name="T4" fmla="*/ 213 w 728"/>
                <a:gd name="T5" fmla="*/ 265 h 1058"/>
                <a:gd name="T6" fmla="*/ 728 w 728"/>
                <a:gd name="T7" fmla="*/ 752 h 1058"/>
                <a:gd name="T8" fmla="*/ 329 w 728"/>
                <a:gd name="T9" fmla="*/ 1058 h 1058"/>
                <a:gd name="T10" fmla="*/ 7 w 728"/>
                <a:gd name="T11" fmla="*/ 1005 h 1058"/>
                <a:gd name="T12" fmla="*/ 0 w 728"/>
                <a:gd name="T13" fmla="*/ 890 h 1058"/>
                <a:gd name="T14" fmla="*/ 7 w 728"/>
                <a:gd name="T15" fmla="*/ 780 h 1058"/>
                <a:gd name="T16" fmla="*/ 15 w 728"/>
                <a:gd name="T17" fmla="*/ 780 h 1058"/>
                <a:gd name="T18" fmla="*/ 342 w 728"/>
                <a:gd name="T19" fmla="*/ 914 h 1058"/>
                <a:gd name="T20" fmla="*/ 529 w 728"/>
                <a:gd name="T21" fmla="*/ 782 h 1058"/>
                <a:gd name="T22" fmla="*/ 20 w 728"/>
                <a:gd name="T23" fmla="*/ 297 h 1058"/>
                <a:gd name="T24" fmla="*/ 420 w 728"/>
                <a:gd name="T25" fmla="*/ 0 h 1058"/>
                <a:gd name="T26" fmla="*/ 687 w 728"/>
                <a:gd name="T27" fmla="*/ 40 h 1058"/>
                <a:gd name="T28" fmla="*/ 693 w 728"/>
                <a:gd name="T29" fmla="*/ 135 h 1058"/>
                <a:gd name="T30" fmla="*/ 687 w 728"/>
                <a:gd name="T31" fmla="*/ 252 h 1058"/>
                <a:gd name="T32" fmla="*/ 680 w 728"/>
                <a:gd name="T33" fmla="*/ 252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8" h="1058">
                  <a:moveTo>
                    <a:pt x="680" y="252"/>
                  </a:moveTo>
                  <a:cubicBezTo>
                    <a:pt x="643" y="191"/>
                    <a:pt x="555" y="140"/>
                    <a:pt x="406" y="140"/>
                  </a:cubicBezTo>
                  <a:cubicBezTo>
                    <a:pt x="295" y="140"/>
                    <a:pt x="213" y="174"/>
                    <a:pt x="213" y="265"/>
                  </a:cubicBezTo>
                  <a:cubicBezTo>
                    <a:pt x="213" y="471"/>
                    <a:pt x="728" y="432"/>
                    <a:pt x="728" y="752"/>
                  </a:cubicBezTo>
                  <a:cubicBezTo>
                    <a:pt x="728" y="938"/>
                    <a:pt x="594" y="1058"/>
                    <a:pt x="329" y="1058"/>
                  </a:cubicBezTo>
                  <a:cubicBezTo>
                    <a:pt x="199" y="1058"/>
                    <a:pt x="80" y="1038"/>
                    <a:pt x="7" y="1005"/>
                  </a:cubicBezTo>
                  <a:cubicBezTo>
                    <a:pt x="2" y="965"/>
                    <a:pt x="0" y="927"/>
                    <a:pt x="0" y="890"/>
                  </a:cubicBezTo>
                  <a:cubicBezTo>
                    <a:pt x="0" y="854"/>
                    <a:pt x="3" y="817"/>
                    <a:pt x="7" y="780"/>
                  </a:cubicBezTo>
                  <a:cubicBezTo>
                    <a:pt x="15" y="780"/>
                    <a:pt x="15" y="780"/>
                    <a:pt x="15" y="780"/>
                  </a:cubicBezTo>
                  <a:cubicBezTo>
                    <a:pt x="91" y="880"/>
                    <a:pt x="217" y="914"/>
                    <a:pt x="342" y="914"/>
                  </a:cubicBezTo>
                  <a:cubicBezTo>
                    <a:pt x="464" y="914"/>
                    <a:pt x="529" y="865"/>
                    <a:pt x="529" y="782"/>
                  </a:cubicBezTo>
                  <a:cubicBezTo>
                    <a:pt x="529" y="574"/>
                    <a:pt x="20" y="631"/>
                    <a:pt x="20" y="297"/>
                  </a:cubicBezTo>
                  <a:cubicBezTo>
                    <a:pt x="20" y="114"/>
                    <a:pt x="159" y="0"/>
                    <a:pt x="420" y="0"/>
                  </a:cubicBezTo>
                  <a:cubicBezTo>
                    <a:pt x="487" y="0"/>
                    <a:pt x="616" y="8"/>
                    <a:pt x="687" y="40"/>
                  </a:cubicBezTo>
                  <a:cubicBezTo>
                    <a:pt x="691" y="57"/>
                    <a:pt x="693" y="101"/>
                    <a:pt x="693" y="135"/>
                  </a:cubicBezTo>
                  <a:cubicBezTo>
                    <a:pt x="693" y="182"/>
                    <a:pt x="690" y="225"/>
                    <a:pt x="687" y="252"/>
                  </a:cubicBezTo>
                  <a:cubicBezTo>
                    <a:pt x="680" y="252"/>
                    <a:pt x="680" y="252"/>
                    <a:pt x="680" y="2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1" name="Freeform 8">
              <a:extLst>
                <a:ext uri="{FF2B5EF4-FFF2-40B4-BE49-F238E27FC236}">
                  <a16:creationId xmlns:a16="http://schemas.microsoft.com/office/drawing/2014/main" id="{697503E8-9288-4CB1-A5AA-B956986E9498}"/>
                </a:ext>
              </a:extLst>
            </p:cNvPr>
            <p:cNvSpPr>
              <a:spLocks/>
            </p:cNvSpPr>
            <p:nvPr userDrawn="1"/>
          </p:nvSpPr>
          <p:spPr bwMode="auto">
            <a:xfrm>
              <a:off x="450850" y="627063"/>
              <a:ext cx="103188" cy="136525"/>
            </a:xfrm>
            <a:custGeom>
              <a:avLst/>
              <a:gdLst>
                <a:gd name="T0" fmla="*/ 507 w 792"/>
                <a:gd name="T1" fmla="*/ 879 h 1032"/>
                <a:gd name="T2" fmla="*/ 785 w 792"/>
                <a:gd name="T3" fmla="*/ 818 h 1032"/>
                <a:gd name="T4" fmla="*/ 792 w 792"/>
                <a:gd name="T5" fmla="*/ 818 h 1032"/>
                <a:gd name="T6" fmla="*/ 743 w 792"/>
                <a:gd name="T7" fmla="*/ 1032 h 1032"/>
                <a:gd name="T8" fmla="*/ 0 w 792"/>
                <a:gd name="T9" fmla="*/ 1032 h 1032"/>
                <a:gd name="T10" fmla="*/ 0 w 792"/>
                <a:gd name="T11" fmla="*/ 1025 h 1032"/>
                <a:gd name="T12" fmla="*/ 65 w 792"/>
                <a:gd name="T13" fmla="*/ 886 h 1032"/>
                <a:gd name="T14" fmla="*/ 65 w 792"/>
                <a:gd name="T15" fmla="*/ 306 h 1032"/>
                <a:gd name="T16" fmla="*/ 5 w 792"/>
                <a:gd name="T17" fmla="*/ 13 h 1032"/>
                <a:gd name="T18" fmla="*/ 5 w 792"/>
                <a:gd name="T19" fmla="*/ 5 h 1032"/>
                <a:gd name="T20" fmla="*/ 152 w 792"/>
                <a:gd name="T21" fmla="*/ 0 h 1032"/>
                <a:gd name="T22" fmla="*/ 327 w 792"/>
                <a:gd name="T23" fmla="*/ 6 h 1032"/>
                <a:gd name="T24" fmla="*/ 327 w 792"/>
                <a:gd name="T25" fmla="*/ 14 h 1032"/>
                <a:gd name="T26" fmla="*/ 255 w 792"/>
                <a:gd name="T27" fmla="*/ 306 h 1032"/>
                <a:gd name="T28" fmla="*/ 255 w 792"/>
                <a:gd name="T29" fmla="*/ 879 h 1032"/>
                <a:gd name="T30" fmla="*/ 507 w 792"/>
                <a:gd name="T31" fmla="*/ 87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2" h="1032">
                  <a:moveTo>
                    <a:pt x="507" y="879"/>
                  </a:moveTo>
                  <a:cubicBezTo>
                    <a:pt x="664" y="879"/>
                    <a:pt x="738" y="861"/>
                    <a:pt x="785" y="818"/>
                  </a:cubicBezTo>
                  <a:cubicBezTo>
                    <a:pt x="792" y="818"/>
                    <a:pt x="792" y="818"/>
                    <a:pt x="792" y="818"/>
                  </a:cubicBezTo>
                  <a:cubicBezTo>
                    <a:pt x="787" y="871"/>
                    <a:pt x="759" y="993"/>
                    <a:pt x="743" y="1032"/>
                  </a:cubicBezTo>
                  <a:cubicBezTo>
                    <a:pt x="0" y="1032"/>
                    <a:pt x="0" y="1032"/>
                    <a:pt x="0" y="1032"/>
                  </a:cubicBezTo>
                  <a:cubicBezTo>
                    <a:pt x="0" y="1025"/>
                    <a:pt x="0" y="1025"/>
                    <a:pt x="0" y="1025"/>
                  </a:cubicBezTo>
                  <a:cubicBezTo>
                    <a:pt x="44" y="997"/>
                    <a:pt x="65" y="973"/>
                    <a:pt x="65" y="886"/>
                  </a:cubicBezTo>
                  <a:cubicBezTo>
                    <a:pt x="65" y="306"/>
                    <a:pt x="65" y="306"/>
                    <a:pt x="65" y="306"/>
                  </a:cubicBezTo>
                  <a:cubicBezTo>
                    <a:pt x="65" y="108"/>
                    <a:pt x="65" y="58"/>
                    <a:pt x="5" y="13"/>
                  </a:cubicBezTo>
                  <a:cubicBezTo>
                    <a:pt x="5" y="5"/>
                    <a:pt x="5" y="5"/>
                    <a:pt x="5" y="5"/>
                  </a:cubicBezTo>
                  <a:cubicBezTo>
                    <a:pt x="34" y="2"/>
                    <a:pt x="87" y="0"/>
                    <a:pt x="152" y="0"/>
                  </a:cubicBezTo>
                  <a:cubicBezTo>
                    <a:pt x="227" y="0"/>
                    <a:pt x="294" y="2"/>
                    <a:pt x="327" y="6"/>
                  </a:cubicBezTo>
                  <a:cubicBezTo>
                    <a:pt x="327" y="14"/>
                    <a:pt x="327" y="14"/>
                    <a:pt x="327" y="14"/>
                  </a:cubicBezTo>
                  <a:cubicBezTo>
                    <a:pt x="257" y="66"/>
                    <a:pt x="255" y="108"/>
                    <a:pt x="255" y="306"/>
                  </a:cubicBezTo>
                  <a:cubicBezTo>
                    <a:pt x="255" y="879"/>
                    <a:pt x="255" y="879"/>
                    <a:pt x="255" y="879"/>
                  </a:cubicBezTo>
                  <a:cubicBezTo>
                    <a:pt x="507" y="879"/>
                    <a:pt x="507" y="879"/>
                    <a:pt x="507" y="8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sp>
          <p:nvSpPr>
            <p:cNvPr id="12" name="Freeform 9">
              <a:extLst>
                <a:ext uri="{FF2B5EF4-FFF2-40B4-BE49-F238E27FC236}">
                  <a16:creationId xmlns:a16="http://schemas.microsoft.com/office/drawing/2014/main" id="{2D2D20C9-0781-4420-82D4-B22761D42635}"/>
                </a:ext>
              </a:extLst>
            </p:cNvPr>
            <p:cNvSpPr>
              <a:spLocks/>
            </p:cNvSpPr>
            <p:nvPr userDrawn="1"/>
          </p:nvSpPr>
          <p:spPr bwMode="auto">
            <a:xfrm>
              <a:off x="576263" y="627063"/>
              <a:ext cx="131763" cy="138112"/>
            </a:xfrm>
            <a:custGeom>
              <a:avLst/>
              <a:gdLst>
                <a:gd name="T0" fmla="*/ 71 w 1004"/>
                <a:gd name="T1" fmla="*/ 305 h 1045"/>
                <a:gd name="T2" fmla="*/ 0 w 1004"/>
                <a:gd name="T3" fmla="*/ 14 h 1045"/>
                <a:gd name="T4" fmla="*/ 0 w 1004"/>
                <a:gd name="T5" fmla="*/ 6 h 1045"/>
                <a:gd name="T6" fmla="*/ 160 w 1004"/>
                <a:gd name="T7" fmla="*/ 0 h 1045"/>
                <a:gd name="T8" fmla="*/ 268 w 1004"/>
                <a:gd name="T9" fmla="*/ 2 h 1045"/>
                <a:gd name="T10" fmla="*/ 261 w 1004"/>
                <a:gd name="T11" fmla="*/ 305 h 1045"/>
                <a:gd name="T12" fmla="*/ 261 w 1004"/>
                <a:gd name="T13" fmla="*/ 651 h 1045"/>
                <a:gd name="T14" fmla="*/ 431 w 1004"/>
                <a:gd name="T15" fmla="*/ 879 h 1045"/>
                <a:gd name="T16" fmla="*/ 709 w 1004"/>
                <a:gd name="T17" fmla="*/ 793 h 1045"/>
                <a:gd name="T18" fmla="*/ 730 w 1004"/>
                <a:gd name="T19" fmla="*/ 730 h 1045"/>
                <a:gd name="T20" fmla="*/ 730 w 1004"/>
                <a:gd name="T21" fmla="*/ 309 h 1045"/>
                <a:gd name="T22" fmla="*/ 659 w 1004"/>
                <a:gd name="T23" fmla="*/ 14 h 1045"/>
                <a:gd name="T24" fmla="*/ 659 w 1004"/>
                <a:gd name="T25" fmla="*/ 6 h 1045"/>
                <a:gd name="T26" fmla="*/ 821 w 1004"/>
                <a:gd name="T27" fmla="*/ 0 h 1045"/>
                <a:gd name="T28" fmla="*/ 926 w 1004"/>
                <a:gd name="T29" fmla="*/ 2 h 1045"/>
                <a:gd name="T30" fmla="*/ 920 w 1004"/>
                <a:gd name="T31" fmla="*/ 306 h 1045"/>
                <a:gd name="T32" fmla="*/ 920 w 1004"/>
                <a:gd name="T33" fmla="*/ 784 h 1045"/>
                <a:gd name="T34" fmla="*/ 1004 w 1004"/>
                <a:gd name="T35" fmla="*/ 1027 h 1045"/>
                <a:gd name="T36" fmla="*/ 1004 w 1004"/>
                <a:gd name="T37" fmla="*/ 1032 h 1045"/>
                <a:gd name="T38" fmla="*/ 782 w 1004"/>
                <a:gd name="T39" fmla="*/ 1032 h 1045"/>
                <a:gd name="T40" fmla="*/ 744 w 1004"/>
                <a:gd name="T41" fmla="*/ 939 h 1045"/>
                <a:gd name="T42" fmla="*/ 387 w 1004"/>
                <a:gd name="T43" fmla="*/ 1045 h 1045"/>
                <a:gd name="T44" fmla="*/ 71 w 1004"/>
                <a:gd name="T45" fmla="*/ 736 h 1045"/>
                <a:gd name="T46" fmla="*/ 71 w 1004"/>
                <a:gd name="T47" fmla="*/ 305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4" h="1045">
                  <a:moveTo>
                    <a:pt x="71" y="305"/>
                  </a:moveTo>
                  <a:cubicBezTo>
                    <a:pt x="71" y="108"/>
                    <a:pt x="71" y="66"/>
                    <a:pt x="0" y="14"/>
                  </a:cubicBezTo>
                  <a:cubicBezTo>
                    <a:pt x="0" y="6"/>
                    <a:pt x="0" y="6"/>
                    <a:pt x="0" y="6"/>
                  </a:cubicBezTo>
                  <a:cubicBezTo>
                    <a:pt x="26" y="4"/>
                    <a:pt x="92" y="0"/>
                    <a:pt x="160" y="0"/>
                  </a:cubicBezTo>
                  <a:cubicBezTo>
                    <a:pt x="197" y="0"/>
                    <a:pt x="232" y="0"/>
                    <a:pt x="268" y="2"/>
                  </a:cubicBezTo>
                  <a:cubicBezTo>
                    <a:pt x="266" y="40"/>
                    <a:pt x="261" y="102"/>
                    <a:pt x="261" y="305"/>
                  </a:cubicBezTo>
                  <a:cubicBezTo>
                    <a:pt x="261" y="651"/>
                    <a:pt x="261" y="651"/>
                    <a:pt x="261" y="651"/>
                  </a:cubicBezTo>
                  <a:cubicBezTo>
                    <a:pt x="261" y="802"/>
                    <a:pt x="283" y="879"/>
                    <a:pt x="431" y="879"/>
                  </a:cubicBezTo>
                  <a:cubicBezTo>
                    <a:pt x="547" y="879"/>
                    <a:pt x="661" y="834"/>
                    <a:pt x="709" y="793"/>
                  </a:cubicBezTo>
                  <a:cubicBezTo>
                    <a:pt x="730" y="775"/>
                    <a:pt x="730" y="756"/>
                    <a:pt x="730" y="730"/>
                  </a:cubicBezTo>
                  <a:cubicBezTo>
                    <a:pt x="730" y="309"/>
                    <a:pt x="730" y="309"/>
                    <a:pt x="730" y="309"/>
                  </a:cubicBezTo>
                  <a:cubicBezTo>
                    <a:pt x="730" y="108"/>
                    <a:pt x="730" y="67"/>
                    <a:pt x="659" y="14"/>
                  </a:cubicBezTo>
                  <a:cubicBezTo>
                    <a:pt x="659" y="6"/>
                    <a:pt x="659" y="6"/>
                    <a:pt x="659" y="6"/>
                  </a:cubicBezTo>
                  <a:cubicBezTo>
                    <a:pt x="684" y="4"/>
                    <a:pt x="751" y="0"/>
                    <a:pt x="821" y="0"/>
                  </a:cubicBezTo>
                  <a:cubicBezTo>
                    <a:pt x="856" y="0"/>
                    <a:pt x="890" y="0"/>
                    <a:pt x="926" y="2"/>
                  </a:cubicBezTo>
                  <a:cubicBezTo>
                    <a:pt x="925" y="40"/>
                    <a:pt x="920" y="102"/>
                    <a:pt x="920" y="306"/>
                  </a:cubicBezTo>
                  <a:cubicBezTo>
                    <a:pt x="920" y="784"/>
                    <a:pt x="920" y="784"/>
                    <a:pt x="920" y="784"/>
                  </a:cubicBezTo>
                  <a:cubicBezTo>
                    <a:pt x="920" y="871"/>
                    <a:pt x="930" y="979"/>
                    <a:pt x="1004" y="1027"/>
                  </a:cubicBezTo>
                  <a:cubicBezTo>
                    <a:pt x="1004" y="1032"/>
                    <a:pt x="1004" y="1032"/>
                    <a:pt x="1004" y="1032"/>
                  </a:cubicBezTo>
                  <a:cubicBezTo>
                    <a:pt x="782" y="1032"/>
                    <a:pt x="782" y="1032"/>
                    <a:pt x="782" y="1032"/>
                  </a:cubicBezTo>
                  <a:cubicBezTo>
                    <a:pt x="765" y="1014"/>
                    <a:pt x="749" y="960"/>
                    <a:pt x="744" y="939"/>
                  </a:cubicBezTo>
                  <a:cubicBezTo>
                    <a:pt x="639" y="1009"/>
                    <a:pt x="530" y="1045"/>
                    <a:pt x="387" y="1045"/>
                  </a:cubicBezTo>
                  <a:cubicBezTo>
                    <a:pt x="145" y="1045"/>
                    <a:pt x="71" y="926"/>
                    <a:pt x="71" y="736"/>
                  </a:cubicBezTo>
                  <a:cubicBezTo>
                    <a:pt x="71" y="305"/>
                    <a:pt x="71" y="305"/>
                    <a:pt x="71" y="3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sz="1350"/>
            </a:p>
          </p:txBody>
        </p:sp>
      </p:grpSp>
      <p:sp>
        <p:nvSpPr>
          <p:cNvPr id="15" name="Platshållare för text 4">
            <a:extLst>
              <a:ext uri="{FF2B5EF4-FFF2-40B4-BE49-F238E27FC236}">
                <a16:creationId xmlns:a16="http://schemas.microsoft.com/office/drawing/2014/main" id="{99C489A3-F9A8-462F-B8AE-A8B3134F743A}"/>
              </a:ext>
            </a:extLst>
          </p:cNvPr>
          <p:cNvSpPr>
            <a:spLocks noGrp="1"/>
          </p:cNvSpPr>
          <p:nvPr>
            <p:ph type="body" sz="quarter" idx="10"/>
          </p:nvPr>
        </p:nvSpPr>
        <p:spPr>
          <a:xfrm>
            <a:off x="782783" y="1960814"/>
            <a:ext cx="8641772" cy="4343400"/>
          </a:xfrm>
        </p:spPr>
        <p:txBody>
          <a:bodyPr/>
          <a:lstStyle>
            <a:lvl1pPr marL="342900" indent="-342900">
              <a:buFont typeface="+mj-lt"/>
              <a:buAutoNum type="arabicPeriod"/>
              <a:defRPr>
                <a:solidFill>
                  <a:schemeClr val="bg1"/>
                </a:solidFill>
              </a:defRPr>
            </a:lvl1pPr>
            <a:lvl2pPr marL="676275" indent="-342900">
              <a:buFont typeface="+mj-lt"/>
              <a:buAutoNum type="alphaLcParenR"/>
              <a:defRPr>
                <a:solidFill>
                  <a:schemeClr val="bg1"/>
                </a:solidFill>
              </a:defRPr>
            </a:lvl2pPr>
            <a:lvl3pPr marL="676275" indent="-342900">
              <a:buFont typeface="+mj-lt"/>
              <a:buAutoNum type="alphaLcParenR"/>
              <a:defRPr>
                <a:solidFill>
                  <a:schemeClr val="bg1"/>
                </a:solidFill>
              </a:defRPr>
            </a:lvl3pPr>
            <a:lvl4pPr marL="676275" indent="-342900">
              <a:buFont typeface="+mj-lt"/>
              <a:buAutoNum type="alphaLcParenR"/>
              <a:defRPr>
                <a:solidFill>
                  <a:schemeClr val="bg1"/>
                </a:solidFill>
              </a:defRPr>
            </a:lvl4pPr>
            <a:lvl5pPr marL="676275" indent="-342900">
              <a:buFont typeface="+mj-lt"/>
              <a:buAutoNum type="alphaLcParen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0416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nteckning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94E1DE-A3B7-A297-0BBA-32295986D9B2}"/>
              </a:ext>
            </a:extLst>
          </p:cNvPr>
          <p:cNvSpPr>
            <a:spLocks noGrp="1"/>
          </p:cNvSpPr>
          <p:nvPr>
            <p:ph type="title" hasCustomPrompt="1"/>
          </p:nvPr>
        </p:nvSpPr>
        <p:spPr>
          <a:xfrm>
            <a:off x="1019503" y="388883"/>
            <a:ext cx="10389713" cy="599089"/>
          </a:xfrm>
        </p:spPr>
        <p:txBody>
          <a:bodyPr anchor="t"/>
          <a:lstStyle/>
          <a:p>
            <a:r>
              <a:rPr lang="sv-SE"/>
              <a:t>Dina anteckningar</a:t>
            </a:r>
          </a:p>
        </p:txBody>
      </p:sp>
      <p:sp>
        <p:nvSpPr>
          <p:cNvPr id="4" name="textruta 3">
            <a:extLst>
              <a:ext uri="{FF2B5EF4-FFF2-40B4-BE49-F238E27FC236}">
                <a16:creationId xmlns:a16="http://schemas.microsoft.com/office/drawing/2014/main" id="{B3FF6C39-2341-31DC-B541-706BA6BDA642}"/>
              </a:ext>
            </a:extLst>
          </p:cNvPr>
          <p:cNvSpPr txBox="1"/>
          <p:nvPr userDrawn="1"/>
        </p:nvSpPr>
        <p:spPr>
          <a:xfrm>
            <a:off x="430924" y="525517"/>
            <a:ext cx="0" cy="0"/>
          </a:xfrm>
          <a:prstGeom prst="rect">
            <a:avLst/>
          </a:prstGeom>
          <a:noFill/>
        </p:spPr>
        <p:txBody>
          <a:bodyPr wrap="none" lIns="0" tIns="0" rIns="0" bIns="0" rtlCol="0">
            <a:noAutofit/>
          </a:bodyPr>
          <a:lstStyle/>
          <a:p>
            <a:pPr algn="l">
              <a:lnSpc>
                <a:spcPts val="3000"/>
              </a:lnSpc>
            </a:pPr>
            <a:endParaRPr lang="sv-SE" sz="2400"/>
          </a:p>
        </p:txBody>
      </p:sp>
      <p:sp>
        <p:nvSpPr>
          <p:cNvPr id="6" name="Platshållare för text 8">
            <a:extLst>
              <a:ext uri="{FF2B5EF4-FFF2-40B4-BE49-F238E27FC236}">
                <a16:creationId xmlns:a16="http://schemas.microsoft.com/office/drawing/2014/main" id="{F62E1B40-F613-6DBE-0268-75C17F918BD8}"/>
              </a:ext>
            </a:extLst>
          </p:cNvPr>
          <p:cNvSpPr>
            <a:spLocks noGrp="1"/>
          </p:cNvSpPr>
          <p:nvPr>
            <p:ph type="body" sz="quarter" idx="11" hasCustomPrompt="1"/>
          </p:nvPr>
        </p:nvSpPr>
        <p:spPr>
          <a:xfrm>
            <a:off x="766764" y="5791060"/>
            <a:ext cx="10642454" cy="565200"/>
          </a:xfrm>
        </p:spPr>
        <p:txBody>
          <a:bodyPr anchor="ctr"/>
          <a:lstStyle>
            <a:lvl1pPr marL="0" indent="0">
              <a:lnSpc>
                <a:spcPct val="100000"/>
              </a:lnSpc>
              <a:spcBef>
                <a:spcPts val="0"/>
              </a:spcBef>
              <a:buFontTx/>
              <a:buNone/>
              <a:defRPr sz="1800" b="0"/>
            </a:lvl1pPr>
          </a:lstStyle>
          <a:p>
            <a:pPr marL="0" marR="0" lvl="0" indent="0" algn="l" defTabSz="914400" rtl="0" eaLnBrk="1" fontAlgn="auto" latinLnBrk="0" hangingPunct="1">
              <a:lnSpc>
                <a:spcPct val="100000"/>
              </a:lnSpc>
              <a:spcBef>
                <a:spcPts val="0"/>
              </a:spcBef>
              <a:spcAft>
                <a:spcPts val="0"/>
              </a:spcAft>
              <a:buClrTx/>
              <a:buSzPct val="90000"/>
              <a:buFontTx/>
              <a:buNone/>
              <a:tabLst/>
              <a:defRPr/>
            </a:pPr>
            <a:r>
              <a:rPr lang="sv-SE"/>
              <a:t>Om du vill föra anteckningar.</a:t>
            </a:r>
          </a:p>
        </p:txBody>
      </p:sp>
    </p:spTree>
    <p:extLst>
      <p:ext uri="{BB962C8B-B14F-4D97-AF65-F5344CB8AC3E}">
        <p14:creationId xmlns:p14="http://schemas.microsoft.com/office/powerpoint/2010/main" val="231407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2.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D002A85-B127-475E-ADC4-27F8DC22C10A}"/>
              </a:ext>
            </a:extLst>
          </p:cNvPr>
          <p:cNvSpPr>
            <a:spLocks noGrp="1"/>
          </p:cNvSpPr>
          <p:nvPr>
            <p:ph type="title"/>
          </p:nvPr>
        </p:nvSpPr>
        <p:spPr>
          <a:xfrm>
            <a:off x="755072" y="800100"/>
            <a:ext cx="10515600" cy="880197"/>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8FD374E-AE23-4243-BB8A-E206234C6623}"/>
              </a:ext>
            </a:extLst>
          </p:cNvPr>
          <p:cNvSpPr>
            <a:spLocks noGrp="1"/>
          </p:cNvSpPr>
          <p:nvPr>
            <p:ph type="body" idx="1"/>
          </p:nvPr>
        </p:nvSpPr>
        <p:spPr>
          <a:xfrm>
            <a:off x="755072" y="1960708"/>
            <a:ext cx="10515600" cy="435133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objekt 9" descr="SLU:s logotyp.">
            <a:extLst>
              <a:ext uri="{FF2B5EF4-FFF2-40B4-BE49-F238E27FC236}">
                <a16:creationId xmlns:a16="http://schemas.microsoft.com/office/drawing/2014/main" id="{6CBB460D-1B7A-4441-A3D9-64BD73112B98}"/>
              </a:ext>
            </a:extLst>
          </p:cNvPr>
          <p:cNvPicPr>
            <a:picLocks noChangeAspect="1"/>
          </p:cNvPicPr>
          <p:nvPr userDrawn="1"/>
        </p:nvPicPr>
        <p:blipFill>
          <a:blip r:embed="rId40" cstate="email">
            <a:extLst>
              <a:ext uri="{28A0092B-C50C-407E-A947-70E740481C1C}">
                <a14:useLocalDpi xmlns:a14="http://schemas.microsoft.com/office/drawing/2010/main"/>
              </a:ext>
            </a:extLst>
          </a:blip>
          <a:stretch>
            <a:fillRect/>
          </a:stretch>
        </p:blipFill>
        <p:spPr>
          <a:xfrm>
            <a:off x="260072" y="258978"/>
            <a:ext cx="503569" cy="506904"/>
          </a:xfrm>
          <a:prstGeom prst="rect">
            <a:avLst/>
          </a:prstGeom>
        </p:spPr>
      </p:pic>
    </p:spTree>
    <p:extLst>
      <p:ext uri="{BB962C8B-B14F-4D97-AF65-F5344CB8AC3E}">
        <p14:creationId xmlns:p14="http://schemas.microsoft.com/office/powerpoint/2010/main" val="309622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36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ts val="3000"/>
        </a:lnSpc>
        <a:spcBef>
          <a:spcPts val="1000"/>
        </a:spcBef>
        <a:buSzPct val="90000"/>
        <a:buFont typeface="Arial" panose="020B0604020202020204" pitchFamily="34" charset="0"/>
        <a:buChar char="•"/>
        <a:defRPr sz="2400" kern="1200">
          <a:solidFill>
            <a:schemeClr val="tx1"/>
          </a:solidFill>
          <a:latin typeface="+mn-lt"/>
          <a:ea typeface="+mn-ea"/>
          <a:cs typeface="+mn-cs"/>
        </a:defRPr>
      </a:lvl1pPr>
      <a:lvl2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2pPr>
      <a:lvl3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3pPr>
      <a:lvl4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4pPr>
      <a:lvl5pPr marL="468313" indent="-219075" algn="l" defTabSz="914400" rtl="0" eaLnBrk="1" latinLnBrk="0" hangingPunct="1">
        <a:lnSpc>
          <a:spcPct val="90000"/>
        </a:lnSpc>
        <a:spcBef>
          <a:spcPts val="300"/>
        </a:spcBef>
        <a:buSzPct val="9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F20D017-6970-C98A-3119-22FD47E297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69FFE2AE-1D7A-A1FF-A5BE-1B072225F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7AD4FAD-6B1E-3C92-90D1-076EEC4E0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1E37A-4B5C-473A-8B3C-1961B40F2775}" type="datetimeFigureOut">
              <a:rPr lang="sv-SE" smtClean="0"/>
              <a:t>2026-05-08</a:t>
            </a:fld>
            <a:endParaRPr lang="sv-SE"/>
          </a:p>
        </p:txBody>
      </p:sp>
      <p:sp>
        <p:nvSpPr>
          <p:cNvPr id="5" name="Platshållare för sidfot 4">
            <a:extLst>
              <a:ext uri="{FF2B5EF4-FFF2-40B4-BE49-F238E27FC236}">
                <a16:creationId xmlns:a16="http://schemas.microsoft.com/office/drawing/2014/main" id="{F1F49B84-93CA-3AA2-CB73-237184824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5270684C-03CF-CE39-B3E4-3A280803E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06FDD-A83E-479D-815B-62A98E47FDA6}" type="slidenum">
              <a:rPr lang="sv-SE" smtClean="0"/>
              <a:t>‹#›</a:t>
            </a:fld>
            <a:endParaRPr lang="sv-SE"/>
          </a:p>
        </p:txBody>
      </p:sp>
    </p:spTree>
    <p:extLst>
      <p:ext uri="{BB962C8B-B14F-4D97-AF65-F5344CB8AC3E}">
        <p14:creationId xmlns:p14="http://schemas.microsoft.com/office/powerpoint/2010/main" val="36830114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BEF9369-654A-57B3-1DAE-B45FD339AF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FA8ED71-FE7F-5732-5CBE-13F648A42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483EE43-F17B-9D32-F15E-06761EC06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2BF0B5-66E0-4F5D-848A-C827EADCCDF6}" type="datetimeFigureOut">
              <a:rPr lang="sv-SE" smtClean="0"/>
              <a:t>2026-05-08</a:t>
            </a:fld>
            <a:endParaRPr lang="sv-SE"/>
          </a:p>
        </p:txBody>
      </p:sp>
      <p:sp>
        <p:nvSpPr>
          <p:cNvPr id="5" name="Platshållare för sidfot 4">
            <a:extLst>
              <a:ext uri="{FF2B5EF4-FFF2-40B4-BE49-F238E27FC236}">
                <a16:creationId xmlns:a16="http://schemas.microsoft.com/office/drawing/2014/main" id="{1C511DA5-200D-9B77-B5E4-5E346070A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24262B9D-0F6B-167F-E48C-F3F061343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9DFC28-EAFA-4BB7-9AD6-27B77836FADE}" type="slidenum">
              <a:rPr lang="sv-SE" smtClean="0"/>
              <a:t>‹#›</a:t>
            </a:fld>
            <a:endParaRPr lang="sv-SE"/>
          </a:p>
        </p:txBody>
      </p:sp>
    </p:spTree>
    <p:extLst>
      <p:ext uri="{BB962C8B-B14F-4D97-AF65-F5344CB8AC3E}">
        <p14:creationId xmlns:p14="http://schemas.microsoft.com/office/powerpoint/2010/main" val="30997475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25.png"/><Relationship Id="rId4" Type="http://schemas.openxmlformats.org/officeDocument/2006/relationships/hyperlink" Target="https://www.prevent.se/globalassets/.prevent.se/jobba-med-arbetsmiljon/osa/ledarskap/halsoframjande-ledarskap/aterkoppling/prevent_arbetsblad_feedbacktrappan_interaktiv.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prevent.se/globalassets/.prevent.se/jobba-med-arbetsmiljon/osa/ledarskap/halsoframjande-ledarskap/aterkoppling/prevent_arbetsblad_feedbacktrappan_interaktiv.pdf" TargetMode="External"/><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prevent.se/globalassets/.prevent.se/jobba-med-arbetsmiljon/osa/ledarskap/halsoframjande-ledarskap/aterkoppling/prevent_arbetsblad_feedbacktrappan_interaktiv.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0.xml"/><Relationship Id="rId5" Type="http://schemas.openxmlformats.org/officeDocument/2006/relationships/image" Target="../media/image28.png"/><Relationship Id="rId4" Type="http://schemas.openxmlformats.org/officeDocument/2006/relationships/hyperlink" Target="https://www.prevent.se/globalassets/.prevent.se/jobba-med-arbetsmiljon/osa/ledarskap/halsoframjande-ledarskap/aterkoppling/prevent_arbetsblad_feedbacktrappan_interaktiv.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hyperlink" Target="https://www.prevent.se/globalassets/.prevent.se/jobba-med-arbetsmiljon/osa/ledarskap/halsoframjande-ledarskap/aterkoppling/prevent_arbetsblad_feedbacktrappan_interaktiv.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www.prevent.se/globalassets/.prevent.se/jobba-med-arbetsmiljon/osa/ledarskap/halsoframjande-ledarskap/aterkoppling/prevent_arbetsblad_feedbacktrappan_interaktiv.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Wig9irhnfa8" TargetMode="External"/><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hyperlink" Target="https://lantbruketskunskapsbank.se/foretagsledning/lean/samtliga/puffpdca-grundorsaksanalys-verktyg-strukturerad-problemlosning" TargetMode="External"/><Relationship Id="rId3" Type="http://schemas.openxmlformats.org/officeDocument/2006/relationships/hyperlink" Target="https://lantbruketskunskapsbank.se/foretagsledning/lean/samtliga/leandrivet-ledarskap" TargetMode="External"/><Relationship Id="rId7" Type="http://schemas.openxmlformats.org/officeDocument/2006/relationships/hyperlink" Target="https://lantbruketskunskapsbank.se/foretagsledning/lean/samtliga/lean-leanprinciper" TargetMode="External"/><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hyperlink" Target="https://lantbruketskunskapsbank.se/foretagsledning/lean/samtliga/varderingar-hur-vara-mot-varandra" TargetMode="External"/><Relationship Id="rId5" Type="http://schemas.openxmlformats.org/officeDocument/2006/relationships/hyperlink" Target="https://lantbruketskunskapsbank.se/foretagsledning/lean/samtliga/vision-ledstjarna" TargetMode="External"/><Relationship Id="rId4" Type="http://schemas.openxmlformats.org/officeDocument/2006/relationships/hyperlink" Target="https://lantbruketskunskapsbank.se/foretagsledning/lean/samtliga/moten-stortavla" TargetMode="External"/><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3067-2DC0-EE18-1150-777F44696EE8}"/>
            </a:ext>
          </a:extLst>
        </p:cNvPr>
        <p:cNvGrpSpPr/>
        <p:nvPr/>
      </p:nvGrpSpPr>
      <p:grpSpPr>
        <a:xfrm>
          <a:off x="0" y="0"/>
          <a:ext cx="0" cy="0"/>
          <a:chOff x="0" y="0"/>
          <a:chExt cx="0" cy="0"/>
        </a:xfrm>
      </p:grpSpPr>
      <p:pic>
        <p:nvPicPr>
          <p:cNvPr id="6" name="Bildobjekt 5" descr="En bild som visar tavla, rita, Barnkonst, konst&#10;&#10;AI-genererat innehåll kan vara felaktigt.">
            <a:extLst>
              <a:ext uri="{FF2B5EF4-FFF2-40B4-BE49-F238E27FC236}">
                <a16:creationId xmlns:a16="http://schemas.microsoft.com/office/drawing/2014/main" id="{CF113596-312E-C978-D912-A8B67E20FA3B}"/>
              </a:ext>
            </a:extLst>
          </p:cNvPr>
          <p:cNvPicPr>
            <a:picLocks noChangeAspect="1"/>
          </p:cNvPicPr>
          <p:nvPr/>
        </p:nvPicPr>
        <p:blipFill>
          <a:blip r:embed="rId3">
            <a:extLst>
              <a:ext uri="{28A0092B-C50C-407E-A947-70E740481C1C}">
                <a14:useLocalDpi xmlns:a14="http://schemas.microsoft.com/office/drawing/2010/main" val="0"/>
              </a:ext>
            </a:extLst>
          </a:blip>
          <a:srcRect t="25364" b="-382"/>
          <a:stretch>
            <a:fillRect/>
          </a:stretch>
        </p:blipFill>
        <p:spPr>
          <a:xfrm>
            <a:off x="0" y="-116131"/>
            <a:ext cx="12192000" cy="6137094"/>
          </a:xfrm>
          <a:prstGeom prst="rect">
            <a:avLst/>
          </a:prstGeom>
        </p:spPr>
      </p:pic>
      <p:sp>
        <p:nvSpPr>
          <p:cNvPr id="3" name="Rubrik 2">
            <a:extLst>
              <a:ext uri="{FF2B5EF4-FFF2-40B4-BE49-F238E27FC236}">
                <a16:creationId xmlns:a16="http://schemas.microsoft.com/office/drawing/2014/main" id="{2F34CC9A-6345-E20E-EAA2-5C8A2AB1C79C}"/>
              </a:ext>
            </a:extLst>
          </p:cNvPr>
          <p:cNvSpPr>
            <a:spLocks noGrp="1"/>
          </p:cNvSpPr>
          <p:nvPr>
            <p:ph type="title"/>
          </p:nvPr>
        </p:nvSpPr>
        <p:spPr>
          <a:xfrm>
            <a:off x="1103166" y="426796"/>
            <a:ext cx="10515600" cy="1325563"/>
          </a:xfrm>
        </p:spPr>
        <p:txBody>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br>
              <a:rPr lang="sv-SE" sz="2150" b="1" dirty="0">
                <a:latin typeface="Arial" panose="020B0604020202020204" pitchFamily="34" charset="0"/>
                <a:cs typeface="Arial" panose="020B0604020202020204" pitchFamily="34" charset="0"/>
              </a:rPr>
            </a:br>
            <a:r>
              <a:rPr lang="sv-SE" sz="4000" dirty="0">
                <a:latin typeface="Arial"/>
                <a:cs typeface="Arial"/>
              </a:rPr>
              <a:t>Feedback - återkoppling</a:t>
            </a:r>
            <a:endParaRPr lang="sv-SE" sz="4000" b="1" dirty="0">
              <a:latin typeface="Arial"/>
              <a:cs typeface="Arial"/>
            </a:endParaRPr>
          </a:p>
        </p:txBody>
      </p:sp>
      <p:sp>
        <p:nvSpPr>
          <p:cNvPr id="4" name="Underrubrik 3">
            <a:extLst>
              <a:ext uri="{FF2B5EF4-FFF2-40B4-BE49-F238E27FC236}">
                <a16:creationId xmlns:a16="http://schemas.microsoft.com/office/drawing/2014/main" id="{A6C5C5CF-2B74-08AC-4A41-4F5B9C582ABD}"/>
              </a:ext>
            </a:extLst>
          </p:cNvPr>
          <p:cNvSpPr>
            <a:spLocks noGrp="1"/>
          </p:cNvSpPr>
          <p:nvPr>
            <p:ph type="body" sz="quarter" idx="4294967295"/>
          </p:nvPr>
        </p:nvSpPr>
        <p:spPr>
          <a:xfrm>
            <a:off x="1757119" y="6098528"/>
            <a:ext cx="4727415" cy="332676"/>
          </a:xfrm>
        </p:spPr>
        <p:txBody>
          <a:bodyPr vert="horz" lIns="0" tIns="0" rIns="0" bIns="0" rtlCol="0" anchor="t">
            <a:noAutofit/>
          </a:bodyPr>
          <a:lstStyle>
            <a:defPPr>
              <a:defRPr lang="sv-SE"/>
            </a:defPPr>
            <a:lvl1pPr marL="0" algn="l" defTabSz="1088485" rtl="0" eaLnBrk="1" latinLnBrk="0" hangingPunct="1">
              <a:defRPr sz="2176" kern="1200">
                <a:solidFill>
                  <a:schemeClr val="tx1"/>
                </a:solidFill>
                <a:latin typeface="+mn-lt"/>
                <a:ea typeface="+mn-ea"/>
                <a:cs typeface="+mn-cs"/>
              </a:defRPr>
            </a:lvl1pPr>
            <a:lvl2pPr marL="544243" algn="l" defTabSz="1088485" rtl="0" eaLnBrk="1" latinLnBrk="0" hangingPunct="1">
              <a:defRPr sz="2176" kern="1200">
                <a:solidFill>
                  <a:schemeClr val="tx1"/>
                </a:solidFill>
                <a:latin typeface="+mn-lt"/>
                <a:ea typeface="+mn-ea"/>
                <a:cs typeface="+mn-cs"/>
              </a:defRPr>
            </a:lvl2pPr>
            <a:lvl3pPr marL="1088485" algn="l" defTabSz="1088485" rtl="0" eaLnBrk="1" latinLnBrk="0" hangingPunct="1">
              <a:defRPr sz="2176" kern="1200">
                <a:solidFill>
                  <a:schemeClr val="tx1"/>
                </a:solidFill>
                <a:latin typeface="+mn-lt"/>
                <a:ea typeface="+mn-ea"/>
                <a:cs typeface="+mn-cs"/>
              </a:defRPr>
            </a:lvl3pPr>
            <a:lvl4pPr marL="1632728" algn="l" defTabSz="1088485" rtl="0" eaLnBrk="1" latinLnBrk="0" hangingPunct="1">
              <a:defRPr sz="2176" kern="1200">
                <a:solidFill>
                  <a:schemeClr val="tx1"/>
                </a:solidFill>
                <a:latin typeface="+mn-lt"/>
                <a:ea typeface="+mn-ea"/>
                <a:cs typeface="+mn-cs"/>
              </a:defRPr>
            </a:lvl4pPr>
            <a:lvl5pPr marL="2176969" algn="l" defTabSz="1088485" rtl="0" eaLnBrk="1" latinLnBrk="0" hangingPunct="1">
              <a:defRPr sz="2176" kern="1200">
                <a:solidFill>
                  <a:schemeClr val="tx1"/>
                </a:solidFill>
                <a:latin typeface="+mn-lt"/>
                <a:ea typeface="+mn-ea"/>
                <a:cs typeface="+mn-cs"/>
              </a:defRPr>
            </a:lvl5pPr>
            <a:lvl6pPr marL="2721212" algn="l" defTabSz="1088485" rtl="0" eaLnBrk="1" latinLnBrk="0" hangingPunct="1">
              <a:defRPr sz="2176" kern="1200">
                <a:solidFill>
                  <a:schemeClr val="tx1"/>
                </a:solidFill>
                <a:latin typeface="+mn-lt"/>
                <a:ea typeface="+mn-ea"/>
                <a:cs typeface="+mn-cs"/>
              </a:defRPr>
            </a:lvl6pPr>
            <a:lvl7pPr marL="3265454" algn="l" defTabSz="1088485" rtl="0" eaLnBrk="1" latinLnBrk="0" hangingPunct="1">
              <a:defRPr sz="2176" kern="1200">
                <a:solidFill>
                  <a:schemeClr val="tx1"/>
                </a:solidFill>
                <a:latin typeface="+mn-lt"/>
                <a:ea typeface="+mn-ea"/>
                <a:cs typeface="+mn-cs"/>
              </a:defRPr>
            </a:lvl7pPr>
            <a:lvl8pPr marL="3809697" algn="l" defTabSz="1088485" rtl="0" eaLnBrk="1" latinLnBrk="0" hangingPunct="1">
              <a:defRPr sz="2176" kern="1200">
                <a:solidFill>
                  <a:schemeClr val="tx1"/>
                </a:solidFill>
                <a:latin typeface="+mn-lt"/>
                <a:ea typeface="+mn-ea"/>
                <a:cs typeface="+mn-cs"/>
              </a:defRPr>
            </a:lvl8pPr>
            <a:lvl9pPr marL="4353939" algn="l" defTabSz="1088485" rtl="0" eaLnBrk="1" latinLnBrk="0" hangingPunct="1">
              <a:defRPr sz="2176" kern="1200">
                <a:solidFill>
                  <a:schemeClr val="tx1"/>
                </a:solidFill>
                <a:latin typeface="+mn-lt"/>
                <a:ea typeface="+mn-ea"/>
                <a:cs typeface="+mn-cs"/>
              </a:defRPr>
            </a:lvl9pPr>
          </a:lstStyle>
          <a:p>
            <a:pPr marL="1088390" lvl="2" indent="0">
              <a:buNone/>
            </a:pPr>
            <a:r>
              <a:rPr lang="sv-SE" sz="1100" dirty="0">
                <a:latin typeface="Arial"/>
                <a:cs typeface="Arial"/>
              </a:rPr>
              <a:t>Förvaltning av utbildningskoncept</a:t>
            </a:r>
            <a:br>
              <a:rPr lang="sv-SE" sz="1100" dirty="0">
                <a:latin typeface="Arial"/>
              </a:rPr>
            </a:br>
            <a:r>
              <a:rPr lang="sv-SE" sz="1100" dirty="0">
                <a:latin typeface="Arial"/>
                <a:cs typeface="Arial"/>
              </a:rPr>
              <a:t>Lean, ledarskap och arbetsmiljö</a:t>
            </a:r>
            <a:br>
              <a:rPr lang="sv-SE" sz="1100" dirty="0">
                <a:latin typeface="Arial"/>
                <a:cs typeface="Arial"/>
              </a:rPr>
            </a:br>
            <a:r>
              <a:rPr lang="sv-SE" sz="1100" dirty="0">
                <a:latin typeface="Arial"/>
                <a:cs typeface="Arial"/>
              </a:rPr>
              <a:t>Kunskapsnav företagsledning och entreprenörskap</a:t>
            </a:r>
            <a:br>
              <a:rPr lang="sv-SE" sz="1100" dirty="0">
                <a:latin typeface="Arial"/>
                <a:cs typeface="Arial"/>
              </a:rPr>
            </a:br>
            <a:r>
              <a:rPr lang="sv-SE" sz="1100" dirty="0">
                <a:latin typeface="Arial"/>
                <a:cs typeface="Arial"/>
              </a:rPr>
              <a:t>Uppdaterat material 2024 - 2025 </a:t>
            </a:r>
          </a:p>
          <a:p>
            <a:endParaRPr lang="sv-SE" dirty="0"/>
          </a:p>
        </p:txBody>
      </p:sp>
      <p:pic>
        <p:nvPicPr>
          <p:cNvPr id="5" name="Picture 4">
            <a:extLst>
              <a:ext uri="{FF2B5EF4-FFF2-40B4-BE49-F238E27FC236}">
                <a16:creationId xmlns:a16="http://schemas.microsoft.com/office/drawing/2014/main" id="{035A1383-2973-81D8-2B9E-7CE54A7CE9AE}"/>
              </a:ext>
            </a:extLst>
          </p:cNvPr>
          <p:cNvPicPr>
            <a:picLocks noChangeAspect="1"/>
          </p:cNvPicPr>
          <p:nvPr/>
        </p:nvPicPr>
        <p:blipFill>
          <a:blip r:embed="rId4"/>
          <a:stretch>
            <a:fillRect/>
          </a:stretch>
        </p:blipFill>
        <p:spPr>
          <a:xfrm>
            <a:off x="757305" y="6014217"/>
            <a:ext cx="1191433" cy="847080"/>
          </a:xfrm>
          <a:prstGeom prst="rect">
            <a:avLst/>
          </a:prstGeom>
        </p:spPr>
      </p:pic>
      <p:pic>
        <p:nvPicPr>
          <p:cNvPr id="7" name="Graphic 6">
            <a:extLst>
              <a:ext uri="{FF2B5EF4-FFF2-40B4-BE49-F238E27FC236}">
                <a16:creationId xmlns:a16="http://schemas.microsoft.com/office/drawing/2014/main" id="{2260A9A3-54D6-D5C5-7958-A9B1D481C47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8479" y="6087940"/>
            <a:ext cx="590550" cy="590550"/>
          </a:xfrm>
          <a:prstGeom prst="rect">
            <a:avLst/>
          </a:prstGeom>
        </p:spPr>
      </p:pic>
      <p:pic>
        <p:nvPicPr>
          <p:cNvPr id="10" name="Picture 9" descr="En bild som visar text, flagga, Teckensnitt, symbol&#10;&#10;AI-genererat innehåll kan vara felaktigt.">
            <a:extLst>
              <a:ext uri="{FF2B5EF4-FFF2-40B4-BE49-F238E27FC236}">
                <a16:creationId xmlns:a16="http://schemas.microsoft.com/office/drawing/2014/main" id="{E92FE5D2-3AEA-A10F-A9EF-1CE928CFF853}"/>
              </a:ext>
            </a:extLst>
          </p:cNvPr>
          <p:cNvPicPr>
            <a:picLocks noChangeAspect="1"/>
          </p:cNvPicPr>
          <p:nvPr/>
        </p:nvPicPr>
        <p:blipFill>
          <a:blip r:embed="rId6"/>
          <a:stretch>
            <a:fillRect/>
          </a:stretch>
        </p:blipFill>
        <p:spPr>
          <a:xfrm>
            <a:off x="1948508" y="6100061"/>
            <a:ext cx="752475" cy="714375"/>
          </a:xfrm>
          <a:prstGeom prst="rect">
            <a:avLst/>
          </a:prstGeom>
        </p:spPr>
      </p:pic>
    </p:spTree>
    <p:extLst>
      <p:ext uri="{BB962C8B-B14F-4D97-AF65-F5344CB8AC3E}">
        <p14:creationId xmlns:p14="http://schemas.microsoft.com/office/powerpoint/2010/main" val="2554172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299BB2E-60C7-B230-FB45-93748C23E306}"/>
              </a:ext>
            </a:extLst>
          </p:cNvPr>
          <p:cNvSpPr txBox="1"/>
          <p:nvPr/>
        </p:nvSpPr>
        <p:spPr>
          <a:xfrm>
            <a:off x="401481" y="238579"/>
            <a:ext cx="7523320" cy="61247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Mer positiv feedback gör det roligare på jobbet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Forskning (genom att filma ledare) visar att människor ger mycket mindre feedback än vad man själv tror att man gör.</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Mycket av det vi ser och tror vi har sagt finns bara i vårat huvud och kommer inte ut som ord ur vår mun.</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Arial"/>
                <a:ea typeface="+mn-ea"/>
                <a:cs typeface="Arial"/>
              </a:rPr>
              <a:t>De allra flesta behöver träna på att ge mycket mer feedback, främst positiv.</a:t>
            </a:r>
            <a:endParaRPr kumimoji="0" lang="sv-SE" sz="2800" b="1" i="0" u="none" strike="noStrike" kern="1200" cap="none" spc="0" normalizeH="0" baseline="0" noProof="0" dirty="0">
              <a:ln>
                <a:noFill/>
              </a:ln>
              <a:solidFill>
                <a:prstClr val="black"/>
              </a:solidFill>
              <a:effectLst/>
              <a:uLnTx/>
              <a:uFillTx/>
              <a:latin typeface="Arial"/>
              <a:ea typeface="Calibri"/>
              <a:cs typeface="Arial"/>
            </a:endParaRPr>
          </a:p>
        </p:txBody>
      </p:sp>
      <p:pic>
        <p:nvPicPr>
          <p:cNvPr id="3" name="Bildobjekt 2">
            <a:extLst>
              <a:ext uri="{FF2B5EF4-FFF2-40B4-BE49-F238E27FC236}">
                <a16:creationId xmlns:a16="http://schemas.microsoft.com/office/drawing/2014/main" id="{0331B057-75AB-DB36-870E-5C668EC23550}"/>
              </a:ext>
            </a:extLst>
          </p:cNvPr>
          <p:cNvPicPr>
            <a:picLocks noChangeAspect="1"/>
          </p:cNvPicPr>
          <p:nvPr/>
        </p:nvPicPr>
        <p:blipFill>
          <a:blip r:embed="rId3"/>
          <a:stretch>
            <a:fillRect/>
          </a:stretch>
        </p:blipFill>
        <p:spPr>
          <a:xfrm rot="21220502">
            <a:off x="7924801" y="494667"/>
            <a:ext cx="3988307" cy="2140268"/>
          </a:xfrm>
          <a:prstGeom prst="rect">
            <a:avLst/>
          </a:prstGeom>
        </p:spPr>
      </p:pic>
    </p:spTree>
    <p:extLst>
      <p:ext uri="{BB962C8B-B14F-4D97-AF65-F5344CB8AC3E}">
        <p14:creationId xmlns:p14="http://schemas.microsoft.com/office/powerpoint/2010/main" val="3391839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D1ADAE4-CD10-8C9D-19E2-A37D1EC573BE}"/>
              </a:ext>
            </a:extLst>
          </p:cNvPr>
          <p:cNvSpPr txBox="1"/>
          <p:nvPr/>
        </p:nvSpPr>
        <p:spPr>
          <a:xfrm>
            <a:off x="526868" y="440219"/>
            <a:ext cx="7833361" cy="501675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Mer om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Det är lätt att man glömmer att lämna positiv feedback. Speciellt till personer som alltid gör bra ifrån sig / kan sitt jobb.</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Och det är lätt att man drar sig för att lämna feedback som kan uppfattas som negativ.</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Man ska försöka att ge feedback på sak/uppgift och undvika att ge feedback på hur personen är.</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p:txBody>
      </p:sp>
      <p:pic>
        <p:nvPicPr>
          <p:cNvPr id="3" name="Bildobjekt 2">
            <a:extLst>
              <a:ext uri="{FF2B5EF4-FFF2-40B4-BE49-F238E27FC236}">
                <a16:creationId xmlns:a16="http://schemas.microsoft.com/office/drawing/2014/main" id="{1936F79D-B551-434B-D5D9-590100F6D395}"/>
              </a:ext>
            </a:extLst>
          </p:cNvPr>
          <p:cNvPicPr>
            <a:picLocks noChangeAspect="1"/>
          </p:cNvPicPr>
          <p:nvPr/>
        </p:nvPicPr>
        <p:blipFill>
          <a:blip r:embed="rId2"/>
          <a:stretch>
            <a:fillRect/>
          </a:stretch>
        </p:blipFill>
        <p:spPr>
          <a:xfrm>
            <a:off x="8360229" y="1569440"/>
            <a:ext cx="3225064" cy="3231160"/>
          </a:xfrm>
          <a:prstGeom prst="rect">
            <a:avLst/>
          </a:prstGeom>
        </p:spPr>
      </p:pic>
    </p:spTree>
    <p:extLst>
      <p:ext uri="{BB962C8B-B14F-4D97-AF65-F5344CB8AC3E}">
        <p14:creationId xmlns:p14="http://schemas.microsoft.com/office/powerpoint/2010/main" val="356025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9DB41FB-D4A7-8B5D-331C-5435269F3848}"/>
              </a:ext>
            </a:extLst>
          </p:cNvPr>
          <p:cNvSpPr txBox="1"/>
          <p:nvPr/>
        </p:nvSpPr>
        <p:spPr>
          <a:xfrm>
            <a:off x="413388" y="1048500"/>
            <a:ext cx="8782863" cy="418576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Att jobba med feedback som ledare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0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Att som ledare jobba med att </a:t>
            </a:r>
            <a:r>
              <a:rPr kumimoji="0" lang="sv-SE" sz="2800" b="1" i="0" u="none" strike="noStrike" kern="1200" cap="none" spc="0" normalizeH="0" baseline="0" noProof="0" dirty="0">
                <a:ln>
                  <a:noFill/>
                </a:ln>
                <a:solidFill>
                  <a:prstClr val="black"/>
                </a:solidFill>
                <a:effectLst/>
                <a:uLnTx/>
                <a:uFillTx/>
                <a:latin typeface="Arial"/>
                <a:ea typeface="+mn-ea"/>
                <a:cs typeface="Arial"/>
              </a:rPr>
              <a:t>lämna feedback </a:t>
            </a:r>
            <a:r>
              <a:rPr kumimoji="0" lang="sv-SE" sz="2800" b="0" i="0" u="none" strike="noStrike" kern="1200" cap="none" spc="0" normalizeH="0" baseline="0" noProof="0" dirty="0">
                <a:ln>
                  <a:noFill/>
                </a:ln>
                <a:solidFill>
                  <a:prstClr val="black"/>
                </a:solidFill>
                <a:effectLst/>
                <a:uLnTx/>
                <a:uFillTx/>
                <a:latin typeface="Arial"/>
                <a:ea typeface="+mn-ea"/>
                <a:cs typeface="Arial"/>
              </a:rPr>
              <a:t>på utfört arbete till medarbetarna är ett av de </a:t>
            </a:r>
            <a:r>
              <a:rPr kumimoji="0" lang="sv-SE" sz="2800" b="1" i="0" u="none" strike="noStrike" kern="1200" cap="none" spc="0" normalizeH="0" baseline="0" noProof="0" dirty="0">
                <a:ln>
                  <a:noFill/>
                </a:ln>
                <a:solidFill>
                  <a:prstClr val="black"/>
                </a:solidFill>
                <a:effectLst/>
                <a:uLnTx/>
                <a:uFillTx/>
                <a:latin typeface="Arial"/>
                <a:ea typeface="+mn-ea"/>
                <a:cs typeface="Arial"/>
              </a:rPr>
              <a:t>mest kraftfulla verktygen för att få motiverade och engagerade medarbetare.</a:t>
            </a:r>
            <a:endParaRPr kumimoji="0" lang="sv-SE" sz="2800" b="1"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Motiverade medarbetare som engagerar sig i sitt arbete och stannar kvar </a:t>
            </a:r>
            <a:r>
              <a:rPr kumimoji="0" lang="sv-SE" sz="2800" b="1" i="0" u="none" strike="noStrike" kern="1200" cap="none" spc="0" normalizeH="0" baseline="0" noProof="0" dirty="0">
                <a:ln>
                  <a:noFill/>
                </a:ln>
                <a:solidFill>
                  <a:prstClr val="black"/>
                </a:solidFill>
                <a:effectLst/>
                <a:uLnTx/>
                <a:uFillTx/>
                <a:latin typeface="Arial"/>
                <a:ea typeface="+mn-ea"/>
                <a:cs typeface="Arial"/>
              </a:rPr>
              <a:t>ger lönsamma företag.</a:t>
            </a:r>
            <a:endParaRPr kumimoji="0" lang="sv-SE" sz="2800" b="1" i="0" u="none" strike="noStrike" kern="1200" cap="none" spc="0" normalizeH="0" baseline="0" noProof="0" dirty="0">
              <a:ln>
                <a:noFill/>
              </a:ln>
              <a:solidFill>
                <a:prstClr val="black"/>
              </a:solidFill>
              <a:effectLst/>
              <a:uLnTx/>
              <a:uFillTx/>
              <a:latin typeface="Arial"/>
              <a:ea typeface="Calibri"/>
              <a:cs typeface="Arial"/>
            </a:endParaRPr>
          </a:p>
        </p:txBody>
      </p:sp>
      <p:pic>
        <p:nvPicPr>
          <p:cNvPr id="3" name="Bildobjekt 2">
            <a:extLst>
              <a:ext uri="{FF2B5EF4-FFF2-40B4-BE49-F238E27FC236}">
                <a16:creationId xmlns:a16="http://schemas.microsoft.com/office/drawing/2014/main" id="{983D0FBC-BE98-2F13-0923-4F98807F4186}"/>
              </a:ext>
            </a:extLst>
          </p:cNvPr>
          <p:cNvPicPr>
            <a:picLocks noChangeAspect="1"/>
          </p:cNvPicPr>
          <p:nvPr/>
        </p:nvPicPr>
        <p:blipFill>
          <a:blip r:embed="rId2"/>
          <a:stretch>
            <a:fillRect/>
          </a:stretch>
        </p:blipFill>
        <p:spPr>
          <a:xfrm>
            <a:off x="8917578" y="2438400"/>
            <a:ext cx="2537509" cy="2547103"/>
          </a:xfrm>
          <a:prstGeom prst="rect">
            <a:avLst/>
          </a:prstGeom>
        </p:spPr>
      </p:pic>
    </p:spTree>
    <p:extLst>
      <p:ext uri="{BB962C8B-B14F-4D97-AF65-F5344CB8AC3E}">
        <p14:creationId xmlns:p14="http://schemas.microsoft.com/office/powerpoint/2010/main" val="270584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3632" y="-79321"/>
            <a:ext cx="8593493" cy="1791072"/>
          </a:xfrm>
        </p:spPr>
        <p:txBody>
          <a:bodyPr>
            <a:normAutofit/>
          </a:bodyPr>
          <a:lstStyle/>
          <a:p>
            <a:r>
              <a:rPr lang="sv-SE" altLang="sv-SE" sz="4000" b="1" dirty="0">
                <a:latin typeface="Arial"/>
                <a:ea typeface="Calibri"/>
                <a:cs typeface="Calibri"/>
              </a:rPr>
              <a:t>Feedbacktrappan – ett verktyg </a:t>
            </a:r>
            <a:br>
              <a:rPr lang="sv-SE" altLang="sv-SE" sz="4000" b="1" dirty="0">
                <a:latin typeface="Arial"/>
                <a:ea typeface="Calibri"/>
                <a:cs typeface="Calibri"/>
              </a:rPr>
            </a:br>
            <a:r>
              <a:rPr lang="sv-SE" altLang="sv-SE" sz="4000" b="1" dirty="0">
                <a:latin typeface="Arial"/>
                <a:ea typeface="Calibri"/>
                <a:cs typeface="Calibri"/>
              </a:rPr>
              <a:t>för att ge och ta emot feedback</a:t>
            </a:r>
            <a:endParaRPr lang="sv-SE" sz="4000" b="1" dirty="0">
              <a:latin typeface="Arial"/>
              <a:ea typeface="Calibri"/>
              <a:cs typeface="Calibri"/>
            </a:endParaRPr>
          </a:p>
        </p:txBody>
      </p:sp>
      <p:pic>
        <p:nvPicPr>
          <p:cNvPr id="5" name="Picture 4">
            <a:extLst>
              <a:ext uri="{FF2B5EF4-FFF2-40B4-BE49-F238E27FC236}">
                <a16:creationId xmlns:a16="http://schemas.microsoft.com/office/drawing/2014/main" id="{DCDE5292-E884-16F5-CD62-4087ABFE8B67}"/>
              </a:ext>
            </a:extLst>
          </p:cNvPr>
          <p:cNvPicPr>
            <a:picLocks noChangeAspect="1"/>
          </p:cNvPicPr>
          <p:nvPr/>
        </p:nvPicPr>
        <p:blipFill>
          <a:blip r:embed="rId3"/>
          <a:stretch>
            <a:fillRect/>
          </a:stretch>
        </p:blipFill>
        <p:spPr>
          <a:xfrm>
            <a:off x="2725304" y="1604945"/>
            <a:ext cx="5507937" cy="4664535"/>
          </a:xfrm>
          <a:prstGeom prst="rect">
            <a:avLst/>
          </a:prstGeom>
        </p:spPr>
      </p:pic>
      <p:sp>
        <p:nvSpPr>
          <p:cNvPr id="3" name="TextBox 2">
            <a:extLst>
              <a:ext uri="{FF2B5EF4-FFF2-40B4-BE49-F238E27FC236}">
                <a16:creationId xmlns:a16="http://schemas.microsoft.com/office/drawing/2014/main" id="{09F081CF-69CE-991D-75C9-FB007EC3C764}"/>
              </a:ext>
            </a:extLst>
          </p:cNvPr>
          <p:cNvSpPr txBox="1"/>
          <p:nvPr/>
        </p:nvSpPr>
        <p:spPr>
          <a:xfrm>
            <a:off x="2725304" y="6393888"/>
            <a:ext cx="7517885" cy="368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Källa: prevent_arbetsblad_feedbacktrappan_interaktiv.pdf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Bildobjekt 3">
            <a:extLst>
              <a:ext uri="{FF2B5EF4-FFF2-40B4-BE49-F238E27FC236}">
                <a16:creationId xmlns:a16="http://schemas.microsoft.com/office/drawing/2014/main" id="{88BDD761-D36C-D51D-54CF-37096939B679}"/>
              </a:ext>
            </a:extLst>
          </p:cNvPr>
          <p:cNvPicPr>
            <a:picLocks noChangeAspect="1"/>
          </p:cNvPicPr>
          <p:nvPr/>
        </p:nvPicPr>
        <p:blipFill>
          <a:blip r:embed="rId5"/>
          <a:stretch>
            <a:fillRect/>
          </a:stretch>
        </p:blipFill>
        <p:spPr>
          <a:xfrm>
            <a:off x="394447" y="90074"/>
            <a:ext cx="1170533" cy="1621677"/>
          </a:xfrm>
          <a:prstGeom prst="rect">
            <a:avLst/>
          </a:prstGeom>
        </p:spPr>
      </p:pic>
    </p:spTree>
    <p:extLst>
      <p:ext uri="{BB962C8B-B14F-4D97-AF65-F5344CB8AC3E}">
        <p14:creationId xmlns:p14="http://schemas.microsoft.com/office/powerpoint/2010/main" val="6747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6E20-DA56-9232-5A3B-EE0C22370ECC}"/>
              </a:ext>
            </a:extLst>
          </p:cNvPr>
          <p:cNvSpPr>
            <a:spLocks noGrp="1"/>
          </p:cNvSpPr>
          <p:nvPr>
            <p:ph type="title"/>
          </p:nvPr>
        </p:nvSpPr>
        <p:spPr>
          <a:xfrm>
            <a:off x="285135" y="389706"/>
            <a:ext cx="10515600" cy="1325563"/>
          </a:xfrm>
        </p:spPr>
        <p:txBody>
          <a:bodyPr/>
          <a:lstStyle/>
          <a:p>
            <a:r>
              <a:rPr lang="en-US" sz="4000" b="1" dirty="0">
                <a:latin typeface="Arial"/>
                <a:ea typeface="Calibri Light"/>
                <a:cs typeface="Calibri Light"/>
              </a:rPr>
              <a:t>Modell </a:t>
            </a:r>
            <a:r>
              <a:rPr lang="en-US" sz="4000" b="1" dirty="0" err="1">
                <a:latin typeface="Arial"/>
                <a:ea typeface="Calibri Light"/>
                <a:cs typeface="Calibri Light"/>
              </a:rPr>
              <a:t>inom</a:t>
            </a:r>
            <a:r>
              <a:rPr lang="en-US" sz="4000" b="1" dirty="0">
                <a:latin typeface="Arial"/>
                <a:ea typeface="Calibri Light"/>
                <a:cs typeface="Calibri Light"/>
              </a:rPr>
              <a:t> </a:t>
            </a:r>
            <a:r>
              <a:rPr lang="en-US" sz="4000" b="1" dirty="0" err="1">
                <a:latin typeface="Arial"/>
                <a:ea typeface="Calibri Light"/>
                <a:cs typeface="Calibri Light"/>
              </a:rPr>
              <a:t>beteeendepsykologin</a:t>
            </a:r>
            <a:endParaRPr lang="en-US" sz="4000" b="1" dirty="0">
              <a:latin typeface="Arial"/>
            </a:endParaRPr>
          </a:p>
        </p:txBody>
      </p:sp>
      <p:sp>
        <p:nvSpPr>
          <p:cNvPr id="3" name="Content Placeholder 2">
            <a:extLst>
              <a:ext uri="{FF2B5EF4-FFF2-40B4-BE49-F238E27FC236}">
                <a16:creationId xmlns:a16="http://schemas.microsoft.com/office/drawing/2014/main" id="{8E49960D-93D8-47E7-335A-CBF25C3149FD}"/>
              </a:ext>
            </a:extLst>
          </p:cNvPr>
          <p:cNvSpPr>
            <a:spLocks noGrp="1"/>
          </p:cNvSpPr>
          <p:nvPr>
            <p:ph idx="1"/>
          </p:nvPr>
        </p:nvSpPr>
        <p:spPr>
          <a:xfrm>
            <a:off x="285135" y="2501593"/>
            <a:ext cx="10515600" cy="4351338"/>
          </a:xfrm>
        </p:spPr>
        <p:txBody>
          <a:bodyPr vert="horz" lIns="91440" tIns="45720" rIns="91440" bIns="45720" rtlCol="0" anchor="t">
            <a:normAutofit/>
          </a:bodyPr>
          <a:lstStyle/>
          <a:p>
            <a:pPr marL="0" indent="0">
              <a:lnSpc>
                <a:spcPct val="100000"/>
              </a:lnSpc>
              <a:spcBef>
                <a:spcPts val="0"/>
              </a:spcBef>
              <a:buNone/>
            </a:pPr>
            <a:r>
              <a:rPr lang="sv-SE" dirty="0">
                <a:latin typeface="Arial"/>
                <a:ea typeface="Calibri"/>
                <a:cs typeface="Calibri"/>
              </a:rPr>
              <a:t>Förklaring nerifrån och upp </a:t>
            </a:r>
            <a:endParaRPr lang="en-US" dirty="0">
              <a:solidFill>
                <a:srgbClr val="444444"/>
              </a:solidFill>
              <a:latin typeface="Arial"/>
              <a:ea typeface="Calibri"/>
              <a:cs typeface="Calibri"/>
            </a:endParaRPr>
          </a:p>
          <a:p>
            <a:pPr marL="0" indent="0">
              <a:lnSpc>
                <a:spcPct val="100000"/>
              </a:lnSpc>
              <a:spcBef>
                <a:spcPts val="0"/>
              </a:spcBef>
              <a:buNone/>
            </a:pPr>
            <a:r>
              <a:rPr lang="sv-SE" b="1" dirty="0">
                <a:latin typeface="Arial"/>
                <a:ea typeface="Calibri"/>
                <a:cs typeface="Calibri"/>
              </a:rPr>
              <a:t>Förneka/Förgöra: </a:t>
            </a:r>
            <a:r>
              <a:rPr lang="sv-SE" dirty="0">
                <a:latin typeface="Arial"/>
                <a:ea typeface="Calibri"/>
                <a:cs typeface="Calibri"/>
              </a:rPr>
              <a:t>Du då? Du gör ju alltid...</a:t>
            </a:r>
            <a:endParaRPr lang="en-US" dirty="0">
              <a:solidFill>
                <a:srgbClr val="444444"/>
              </a:solidFill>
              <a:latin typeface="Arial"/>
              <a:ea typeface="Calibri"/>
              <a:cs typeface="Calibri"/>
            </a:endParaRPr>
          </a:p>
          <a:p>
            <a:pPr marL="0" indent="0">
              <a:lnSpc>
                <a:spcPct val="100000"/>
              </a:lnSpc>
              <a:spcBef>
                <a:spcPts val="0"/>
              </a:spcBef>
              <a:buNone/>
            </a:pPr>
            <a:r>
              <a:rPr lang="sv-SE" b="1" dirty="0">
                <a:latin typeface="Arial"/>
                <a:ea typeface="Calibri"/>
                <a:cs typeface="Calibri"/>
              </a:rPr>
              <a:t>Förvara:</a:t>
            </a:r>
            <a:r>
              <a:rPr lang="sv-SE" dirty="0">
                <a:latin typeface="Arial"/>
                <a:ea typeface="Calibri"/>
                <a:cs typeface="Calibri"/>
              </a:rPr>
              <a:t> Det gjorde jag inte alls... </a:t>
            </a:r>
            <a:endParaRPr lang="en-US" dirty="0">
              <a:solidFill>
                <a:srgbClr val="444444"/>
              </a:solidFill>
              <a:latin typeface="Arial"/>
              <a:ea typeface="Calibri"/>
              <a:cs typeface="Calibri"/>
            </a:endParaRPr>
          </a:p>
          <a:p>
            <a:pPr marL="0" indent="0">
              <a:lnSpc>
                <a:spcPct val="100000"/>
              </a:lnSpc>
              <a:spcBef>
                <a:spcPts val="0"/>
              </a:spcBef>
              <a:buNone/>
            </a:pPr>
            <a:r>
              <a:rPr lang="sv-SE" b="1" dirty="0">
                <a:latin typeface="Arial"/>
                <a:ea typeface="Calibri"/>
                <a:cs typeface="Calibri"/>
              </a:rPr>
              <a:t>Förklara:</a:t>
            </a:r>
            <a:r>
              <a:rPr lang="sv-SE" dirty="0">
                <a:latin typeface="Arial"/>
                <a:ea typeface="Calibri"/>
                <a:cs typeface="Calibri"/>
              </a:rPr>
              <a:t> Jo, men det var faktiskt så att … </a:t>
            </a:r>
            <a:endParaRPr lang="en-US" dirty="0">
              <a:solidFill>
                <a:srgbClr val="444444"/>
              </a:solidFill>
              <a:latin typeface="Arial"/>
              <a:ea typeface="Calibri"/>
              <a:cs typeface="Calibri"/>
            </a:endParaRPr>
          </a:p>
          <a:p>
            <a:pPr marL="0" indent="0">
              <a:lnSpc>
                <a:spcPct val="100000"/>
              </a:lnSpc>
              <a:spcBef>
                <a:spcPts val="0"/>
              </a:spcBef>
              <a:buNone/>
            </a:pPr>
            <a:r>
              <a:rPr lang="sv-SE" b="1" dirty="0">
                <a:latin typeface="Arial"/>
                <a:ea typeface="Calibri"/>
                <a:cs typeface="Calibri"/>
              </a:rPr>
              <a:t>Förstå:</a:t>
            </a:r>
            <a:r>
              <a:rPr lang="sv-SE" dirty="0">
                <a:latin typeface="Arial"/>
                <a:ea typeface="Calibri"/>
                <a:cs typeface="Calibri"/>
              </a:rPr>
              <a:t> Jag håller med dig .. </a:t>
            </a:r>
            <a:endParaRPr lang="en-US" dirty="0">
              <a:solidFill>
                <a:srgbClr val="444444"/>
              </a:solidFill>
              <a:latin typeface="Arial"/>
              <a:ea typeface="Calibri"/>
              <a:cs typeface="Calibri"/>
            </a:endParaRPr>
          </a:p>
          <a:p>
            <a:pPr marL="0" indent="0">
              <a:lnSpc>
                <a:spcPct val="100000"/>
              </a:lnSpc>
              <a:spcBef>
                <a:spcPts val="0"/>
              </a:spcBef>
              <a:buNone/>
            </a:pPr>
            <a:r>
              <a:rPr lang="sv-SE" b="1" dirty="0">
                <a:latin typeface="Arial"/>
                <a:ea typeface="Calibri"/>
                <a:cs typeface="Calibri"/>
              </a:rPr>
              <a:t>Förändra/ förkasta</a:t>
            </a:r>
            <a:r>
              <a:rPr lang="sv-SE" dirty="0">
                <a:latin typeface="Arial"/>
                <a:ea typeface="Calibri"/>
                <a:cs typeface="Calibri"/>
              </a:rPr>
              <a:t> - beslut om hur gå vidare? </a:t>
            </a:r>
            <a:endParaRPr lang="en-US" dirty="0">
              <a:latin typeface="Arial"/>
              <a:cs typeface="Arial"/>
            </a:endParaRPr>
          </a:p>
        </p:txBody>
      </p:sp>
      <p:pic>
        <p:nvPicPr>
          <p:cNvPr id="5" name="Picture 4">
            <a:extLst>
              <a:ext uri="{FF2B5EF4-FFF2-40B4-BE49-F238E27FC236}">
                <a16:creationId xmlns:a16="http://schemas.microsoft.com/office/drawing/2014/main" id="{43542F28-5E7F-6793-B799-B9BF46987BB7}"/>
              </a:ext>
            </a:extLst>
          </p:cNvPr>
          <p:cNvPicPr>
            <a:picLocks noChangeAspect="1"/>
          </p:cNvPicPr>
          <p:nvPr/>
        </p:nvPicPr>
        <p:blipFill>
          <a:blip r:embed="rId2"/>
          <a:stretch>
            <a:fillRect/>
          </a:stretch>
        </p:blipFill>
        <p:spPr>
          <a:xfrm>
            <a:off x="7758341" y="2023509"/>
            <a:ext cx="4433659" cy="3748641"/>
          </a:xfrm>
          <a:prstGeom prst="rect">
            <a:avLst/>
          </a:prstGeom>
        </p:spPr>
      </p:pic>
      <p:sp>
        <p:nvSpPr>
          <p:cNvPr id="7" name="TextBox 6">
            <a:extLst>
              <a:ext uri="{FF2B5EF4-FFF2-40B4-BE49-F238E27FC236}">
                <a16:creationId xmlns:a16="http://schemas.microsoft.com/office/drawing/2014/main" id="{E23F5A54-53F4-391C-809C-027AC89A81E6}"/>
              </a:ext>
            </a:extLst>
          </p:cNvPr>
          <p:cNvSpPr txBox="1"/>
          <p:nvPr/>
        </p:nvSpPr>
        <p:spPr>
          <a:xfrm>
            <a:off x="279530" y="1526920"/>
            <a:ext cx="7517885" cy="368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hlinkClick r:id="rId3">
                  <a:extLst>
                    <a:ext uri="{A12FA001-AC4F-418D-AE19-62706E023703}">
                      <ahyp:hlinkClr xmlns:ahyp="http://schemas.microsoft.com/office/drawing/2018/hyperlinkcolor" val="tx"/>
                    </a:ext>
                  </a:extLst>
                </a:hlinkClick>
              </a:rPr>
              <a:t>Källa: prevent_arbetsblad_feedbacktrappan_interaktiv.pdf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196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46ADD8B2-348F-E544-9C7B-C44762E45119}"/>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ruta 4">
            <a:extLst>
              <a:ext uri="{FF2B5EF4-FFF2-40B4-BE49-F238E27FC236}">
                <a16:creationId xmlns:a16="http://schemas.microsoft.com/office/drawing/2014/main" id="{1B54E02C-D14F-64DC-C2A7-EB59F1465BEA}"/>
              </a:ext>
            </a:extLst>
          </p:cNvPr>
          <p:cNvSpPr txBox="1"/>
          <p:nvPr/>
        </p:nvSpPr>
        <p:spPr>
          <a:xfrm>
            <a:off x="446212" y="952888"/>
            <a:ext cx="7512325" cy="532453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Calibri"/>
                <a:cs typeface="Calibri"/>
              </a:rPr>
              <a:t>Övning!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Calibri"/>
                <a:cs typeface="Calibri"/>
              </a:rPr>
              <a:t>Träna att ge feedback – återkoppling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prstClr val="black"/>
              </a:solidFill>
              <a:effectLst/>
              <a:uLnTx/>
              <a:uFillTx/>
              <a:latin typeface="Arai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ai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ail"/>
                <a:ea typeface="Calibri"/>
                <a:cs typeface="Calibri"/>
              </a:rPr>
              <a:t>Exempel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ail"/>
                <a:ea typeface="Calibri"/>
                <a:cs typeface="Calibri"/>
              </a:rPr>
              <a:t>Tala om för din kollega att </a:t>
            </a:r>
            <a:r>
              <a:rPr kumimoji="0" lang="sv-SE" sz="3200" b="1" i="0" u="none" strike="noStrike" kern="1200" cap="none" spc="0" normalizeH="0" baseline="0" noProof="0" dirty="0">
                <a:ln>
                  <a:noFill/>
                </a:ln>
                <a:solidFill>
                  <a:prstClr val="black"/>
                </a:solidFill>
                <a:effectLst/>
                <a:uLnTx/>
                <a:uFillTx/>
                <a:latin typeface="Arail"/>
                <a:ea typeface="Calibri"/>
                <a:cs typeface="Calibri"/>
              </a:rPr>
              <a:t>det blev så bra </a:t>
            </a:r>
            <a:r>
              <a:rPr kumimoji="0" lang="sv-SE" sz="3200" b="0" i="0" u="none" strike="noStrike" kern="1200" cap="none" spc="0" normalizeH="0" baseline="0" noProof="0" dirty="0">
                <a:ln>
                  <a:noFill/>
                </a:ln>
                <a:solidFill>
                  <a:prstClr val="black"/>
                </a:solidFill>
                <a:effectLst/>
                <a:uLnTx/>
                <a:uFillTx/>
                <a:latin typeface="Arail"/>
                <a:ea typeface="Calibri"/>
                <a:cs typeface="Calibri"/>
              </a:rPr>
              <a:t>när </a:t>
            </a:r>
            <a:r>
              <a:rPr lang="sv-SE" sz="3200" dirty="0">
                <a:solidFill>
                  <a:prstClr val="black"/>
                </a:solidFill>
                <a:latin typeface="Arail"/>
                <a:ea typeface="Calibri"/>
                <a:cs typeface="Calibri"/>
              </a:rPr>
              <a:t>verktygstavlan</a:t>
            </a:r>
            <a:r>
              <a:rPr kumimoji="0" lang="sv-SE" sz="3200" b="0" i="0" u="none" strike="noStrike" kern="1200" cap="none" spc="0" normalizeH="0" baseline="0" noProof="0" dirty="0">
                <a:ln>
                  <a:noFill/>
                </a:ln>
                <a:solidFill>
                  <a:prstClr val="black"/>
                </a:solidFill>
                <a:effectLst/>
                <a:uLnTx/>
                <a:uFillTx/>
                <a:latin typeface="Arail"/>
                <a:ea typeface="Calibri"/>
                <a:cs typeface="Calibri"/>
              </a:rPr>
              <a:t> organiserades upp.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ai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1200" cap="none" spc="0" normalizeH="0" baseline="0" noProof="0" dirty="0">
              <a:ln>
                <a:noFill/>
              </a:ln>
              <a:solidFill>
                <a:prstClr val="black"/>
              </a:solidFill>
              <a:effectLst/>
              <a:uLnTx/>
              <a:uFillTx/>
              <a:latin typeface="Arail"/>
              <a:ea typeface="Calibri"/>
              <a:cs typeface="Calibri"/>
            </a:endParaRPr>
          </a:p>
        </p:txBody>
      </p:sp>
      <p:pic>
        <p:nvPicPr>
          <p:cNvPr id="8" name="Picture 7">
            <a:extLst>
              <a:ext uri="{FF2B5EF4-FFF2-40B4-BE49-F238E27FC236}">
                <a16:creationId xmlns:a16="http://schemas.microsoft.com/office/drawing/2014/main" id="{BBAD75B2-7E02-8915-EAE1-BC2EDD692B3A}"/>
              </a:ext>
            </a:extLst>
          </p:cNvPr>
          <p:cNvPicPr>
            <a:picLocks noChangeAspect="1"/>
          </p:cNvPicPr>
          <p:nvPr/>
        </p:nvPicPr>
        <p:blipFill>
          <a:blip r:embed="rId3"/>
          <a:stretch>
            <a:fillRect/>
          </a:stretch>
        </p:blipFill>
        <p:spPr>
          <a:xfrm>
            <a:off x="8132380" y="3218649"/>
            <a:ext cx="3126826" cy="2639054"/>
          </a:xfrm>
          <a:prstGeom prst="rect">
            <a:avLst/>
          </a:prstGeom>
        </p:spPr>
      </p:pic>
      <p:sp>
        <p:nvSpPr>
          <p:cNvPr id="2" name="TextBox 6">
            <a:extLst>
              <a:ext uri="{FF2B5EF4-FFF2-40B4-BE49-F238E27FC236}">
                <a16:creationId xmlns:a16="http://schemas.microsoft.com/office/drawing/2014/main" id="{266FC6C0-35D0-A82E-62EC-0C975EE9EBF8}"/>
              </a:ext>
            </a:extLst>
          </p:cNvPr>
          <p:cNvSpPr txBox="1"/>
          <p:nvPr/>
        </p:nvSpPr>
        <p:spPr>
          <a:xfrm>
            <a:off x="6223257" y="6232760"/>
            <a:ext cx="7517885" cy="368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Källa: prevent_arbetsblad_feedbacktrappan_interaktiv.pdf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Bildobjekt 5">
            <a:extLst>
              <a:ext uri="{FF2B5EF4-FFF2-40B4-BE49-F238E27FC236}">
                <a16:creationId xmlns:a16="http://schemas.microsoft.com/office/drawing/2014/main" id="{C9113570-8AA5-709B-CB9C-6BF2B1DF5B07}"/>
              </a:ext>
            </a:extLst>
          </p:cNvPr>
          <p:cNvPicPr>
            <a:picLocks noChangeAspect="1"/>
          </p:cNvPicPr>
          <p:nvPr/>
        </p:nvPicPr>
        <p:blipFill>
          <a:blip r:embed="rId5"/>
          <a:stretch>
            <a:fillRect/>
          </a:stretch>
        </p:blipFill>
        <p:spPr>
          <a:xfrm>
            <a:off x="9210112" y="1336308"/>
            <a:ext cx="1875251" cy="1882341"/>
          </a:xfrm>
          <a:prstGeom prst="rect">
            <a:avLst/>
          </a:prstGeom>
        </p:spPr>
      </p:pic>
      <p:pic>
        <p:nvPicPr>
          <p:cNvPr id="7" name="Bildobjekt 6">
            <a:extLst>
              <a:ext uri="{FF2B5EF4-FFF2-40B4-BE49-F238E27FC236}">
                <a16:creationId xmlns:a16="http://schemas.microsoft.com/office/drawing/2014/main" id="{2E4A5433-23EB-7494-A51A-80395C056E54}"/>
              </a:ext>
            </a:extLst>
          </p:cNvPr>
          <p:cNvPicPr>
            <a:picLocks noChangeAspect="1"/>
          </p:cNvPicPr>
          <p:nvPr/>
        </p:nvPicPr>
        <p:blipFill>
          <a:blip r:embed="rId6"/>
          <a:stretch>
            <a:fillRect/>
          </a:stretch>
        </p:blipFill>
        <p:spPr>
          <a:xfrm>
            <a:off x="8953316" y="659593"/>
            <a:ext cx="3029975" cy="676715"/>
          </a:xfrm>
          <a:prstGeom prst="rect">
            <a:avLst/>
          </a:prstGeom>
        </p:spPr>
      </p:pic>
    </p:spTree>
    <p:extLst>
      <p:ext uri="{BB962C8B-B14F-4D97-AF65-F5344CB8AC3E}">
        <p14:creationId xmlns:p14="http://schemas.microsoft.com/office/powerpoint/2010/main" val="4031431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46ADD8B2-348F-E544-9C7B-C44762E45119}"/>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ruta 4">
            <a:extLst>
              <a:ext uri="{FF2B5EF4-FFF2-40B4-BE49-F238E27FC236}">
                <a16:creationId xmlns:a16="http://schemas.microsoft.com/office/drawing/2014/main" id="{1B54E02C-D14F-64DC-C2A7-EB59F1465BEA}"/>
              </a:ext>
            </a:extLst>
          </p:cNvPr>
          <p:cNvSpPr txBox="1"/>
          <p:nvPr/>
        </p:nvSpPr>
        <p:spPr>
          <a:xfrm>
            <a:off x="163157" y="1474619"/>
            <a:ext cx="8243549" cy="39087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Övning</a:t>
            </a:r>
            <a:r>
              <a:rPr lang="sv-SE" sz="4000" b="1" noProof="0" dirty="0">
                <a:solidFill>
                  <a:prstClr val="black"/>
                </a:solidFill>
                <a:latin typeface="Arial"/>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Träna på feedback – återkoppling </a:t>
            </a:r>
            <a:endParaRPr kumimoji="0" lang="sv-SE" sz="4000" b="1"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Tala om för din kollega att denna brukar </a:t>
            </a:r>
            <a:br>
              <a:rPr kumimoji="0" lang="sv-SE" sz="2800" b="0" i="0" u="none" strike="noStrike" kern="1200" cap="none" spc="0" normalizeH="0" baseline="0" noProof="0" dirty="0">
                <a:ln>
                  <a:noFill/>
                </a:ln>
                <a:solidFill>
                  <a:prstClr val="black"/>
                </a:solidFill>
                <a:effectLst/>
                <a:uLnTx/>
                <a:uFillTx/>
                <a:latin typeface="Arial"/>
                <a:ea typeface="+mn-ea"/>
                <a:cs typeface="Arial"/>
              </a:rPr>
            </a:br>
            <a:r>
              <a:rPr kumimoji="0" lang="sv-SE" sz="2800" b="0" i="0" u="none" strike="noStrike" kern="1200" cap="none" spc="0" normalizeH="0" baseline="0" noProof="0" dirty="0">
                <a:ln>
                  <a:noFill/>
                </a:ln>
                <a:solidFill>
                  <a:prstClr val="black"/>
                </a:solidFill>
                <a:effectLst/>
                <a:uLnTx/>
                <a:uFillTx/>
                <a:latin typeface="Arial"/>
                <a:ea typeface="+mn-ea"/>
                <a:cs typeface="Arial"/>
              </a:rPr>
              <a:t>glömma sin kaffekopp på bänken i </a:t>
            </a:r>
            <a:br>
              <a:rPr kumimoji="0" lang="sv-SE" sz="2800" b="0" i="0" u="none" strike="noStrike" kern="1200" cap="none" spc="0" normalizeH="0" baseline="0" noProof="0" dirty="0">
                <a:ln>
                  <a:noFill/>
                </a:ln>
                <a:solidFill>
                  <a:prstClr val="black"/>
                </a:solidFill>
                <a:effectLst/>
                <a:uLnTx/>
                <a:uFillTx/>
                <a:latin typeface="Arial"/>
                <a:ea typeface="+mn-ea"/>
                <a:cs typeface="Arial"/>
              </a:rPr>
            </a:br>
            <a:r>
              <a:rPr kumimoji="0" lang="sv-SE" sz="2800" b="0" i="0" u="none" strike="noStrike" kern="1200" cap="none" spc="0" normalizeH="0" baseline="0" noProof="0" dirty="0">
                <a:ln>
                  <a:noFill/>
                </a:ln>
                <a:solidFill>
                  <a:prstClr val="black"/>
                </a:solidFill>
                <a:effectLst/>
                <a:uLnTx/>
                <a:uFillTx/>
                <a:latin typeface="Arial"/>
                <a:ea typeface="+mn-ea"/>
                <a:cs typeface="Arial"/>
              </a:rPr>
              <a:t>fikarummet (inte i diskmaskinen).</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Calibri"/>
            </a:endParaRPr>
          </a:p>
        </p:txBody>
      </p:sp>
      <p:pic>
        <p:nvPicPr>
          <p:cNvPr id="7" name="Picture 6">
            <a:extLst>
              <a:ext uri="{FF2B5EF4-FFF2-40B4-BE49-F238E27FC236}">
                <a16:creationId xmlns:a16="http://schemas.microsoft.com/office/drawing/2014/main" id="{DFA36A14-82E0-5843-D1DD-03C6AB7019E7}"/>
              </a:ext>
            </a:extLst>
          </p:cNvPr>
          <p:cNvPicPr>
            <a:picLocks noChangeAspect="1"/>
          </p:cNvPicPr>
          <p:nvPr/>
        </p:nvPicPr>
        <p:blipFill>
          <a:blip r:embed="rId3"/>
          <a:stretch>
            <a:fillRect/>
          </a:stretch>
        </p:blipFill>
        <p:spPr>
          <a:xfrm>
            <a:off x="8012853" y="3101113"/>
            <a:ext cx="3340947" cy="2826306"/>
          </a:xfrm>
          <a:prstGeom prst="rect">
            <a:avLst/>
          </a:prstGeom>
        </p:spPr>
      </p:pic>
      <p:sp>
        <p:nvSpPr>
          <p:cNvPr id="2" name="TextBox 6">
            <a:extLst>
              <a:ext uri="{FF2B5EF4-FFF2-40B4-BE49-F238E27FC236}">
                <a16:creationId xmlns:a16="http://schemas.microsoft.com/office/drawing/2014/main" id="{CB02BD4A-E5F4-EE5D-9A1B-0152662868B2}"/>
              </a:ext>
            </a:extLst>
          </p:cNvPr>
          <p:cNvSpPr txBox="1"/>
          <p:nvPr/>
        </p:nvSpPr>
        <p:spPr>
          <a:xfrm>
            <a:off x="8320807" y="5894685"/>
            <a:ext cx="375106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Källa: prevent_arbetsblad_feedbacktrappan_interaktiv.pdf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Bildobjekt 2">
            <a:extLst>
              <a:ext uri="{FF2B5EF4-FFF2-40B4-BE49-F238E27FC236}">
                <a16:creationId xmlns:a16="http://schemas.microsoft.com/office/drawing/2014/main" id="{4A4114E7-1FCB-C302-C10F-DC6334148286}"/>
              </a:ext>
            </a:extLst>
          </p:cNvPr>
          <p:cNvPicPr>
            <a:picLocks noChangeAspect="1"/>
          </p:cNvPicPr>
          <p:nvPr/>
        </p:nvPicPr>
        <p:blipFill>
          <a:blip r:embed="rId5"/>
          <a:stretch>
            <a:fillRect/>
          </a:stretch>
        </p:blipFill>
        <p:spPr>
          <a:xfrm>
            <a:off x="9357569" y="1126842"/>
            <a:ext cx="1877731" cy="1877731"/>
          </a:xfrm>
          <a:prstGeom prst="rect">
            <a:avLst/>
          </a:prstGeom>
        </p:spPr>
      </p:pic>
      <p:sp>
        <p:nvSpPr>
          <p:cNvPr id="6" name="textruta 5">
            <a:extLst>
              <a:ext uri="{FF2B5EF4-FFF2-40B4-BE49-F238E27FC236}">
                <a16:creationId xmlns:a16="http://schemas.microsoft.com/office/drawing/2014/main" id="{EF0DF24C-CD4C-72BE-AAA8-12F21B76DC95}"/>
              </a:ext>
            </a:extLst>
          </p:cNvPr>
          <p:cNvSpPr txBox="1"/>
          <p:nvPr/>
        </p:nvSpPr>
        <p:spPr>
          <a:xfrm>
            <a:off x="8971315" y="424141"/>
            <a:ext cx="2995448" cy="584775"/>
          </a:xfrm>
          <a:prstGeom prst="rect">
            <a:avLst/>
          </a:prstGeom>
          <a:noFill/>
        </p:spPr>
        <p:txBody>
          <a:bodyPr wrap="square" rtlCol="0">
            <a:spAutoFit/>
          </a:bodyPr>
          <a:lstStyle/>
          <a:p>
            <a:pPr>
              <a:defRPr/>
            </a:pPr>
            <a:r>
              <a:rPr lang="sv-SE" sz="1600" b="1" dirty="0">
                <a:solidFill>
                  <a:prstClr val="black"/>
                </a:solidFill>
                <a:latin typeface="Arial"/>
                <a:cs typeface="Arial"/>
              </a:rPr>
              <a:t>Träna på att ge och ta emot feedbacken på lämpligt sätt!</a:t>
            </a:r>
            <a:endParaRPr lang="sv-SE" sz="1600" dirty="0">
              <a:solidFill>
                <a:prstClr val="black"/>
              </a:solidFill>
              <a:latin typeface="Arial"/>
              <a:cs typeface="Arial"/>
            </a:endParaRPr>
          </a:p>
        </p:txBody>
      </p:sp>
    </p:spTree>
    <p:extLst>
      <p:ext uri="{BB962C8B-B14F-4D97-AF65-F5344CB8AC3E}">
        <p14:creationId xmlns:p14="http://schemas.microsoft.com/office/powerpoint/2010/main" val="3004023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46ADD8B2-348F-E544-9C7B-C44762E45119}"/>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ruta 4">
            <a:extLst>
              <a:ext uri="{FF2B5EF4-FFF2-40B4-BE49-F238E27FC236}">
                <a16:creationId xmlns:a16="http://schemas.microsoft.com/office/drawing/2014/main" id="{1B54E02C-D14F-64DC-C2A7-EB59F1465BEA}"/>
              </a:ext>
            </a:extLst>
          </p:cNvPr>
          <p:cNvSpPr txBox="1"/>
          <p:nvPr/>
        </p:nvSpPr>
        <p:spPr>
          <a:xfrm>
            <a:off x="190963" y="1534682"/>
            <a:ext cx="8276249" cy="30469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Övning!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Träna på feedback - återkoppling</a:t>
            </a:r>
            <a:endParaRPr kumimoji="0" lang="sv-SE" sz="4000" b="1"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Hitta på fler saker som medarbetarna behöver lämna feedback till varandra i det dagliga som passar företagets verksamhet och öva på detta.</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p:txBody>
      </p:sp>
      <p:pic>
        <p:nvPicPr>
          <p:cNvPr id="10" name="Picture 9">
            <a:extLst>
              <a:ext uri="{FF2B5EF4-FFF2-40B4-BE49-F238E27FC236}">
                <a16:creationId xmlns:a16="http://schemas.microsoft.com/office/drawing/2014/main" id="{E5AD71DD-DC71-568C-2E01-6ED431AA8401}"/>
              </a:ext>
            </a:extLst>
          </p:cNvPr>
          <p:cNvPicPr>
            <a:picLocks noChangeAspect="1"/>
          </p:cNvPicPr>
          <p:nvPr/>
        </p:nvPicPr>
        <p:blipFill>
          <a:blip r:embed="rId3"/>
          <a:stretch>
            <a:fillRect/>
          </a:stretch>
        </p:blipFill>
        <p:spPr>
          <a:xfrm>
            <a:off x="8112991" y="3072347"/>
            <a:ext cx="3384196" cy="2862323"/>
          </a:xfrm>
          <a:prstGeom prst="rect">
            <a:avLst/>
          </a:prstGeom>
        </p:spPr>
      </p:pic>
      <p:sp>
        <p:nvSpPr>
          <p:cNvPr id="3" name="TextBox 6">
            <a:extLst>
              <a:ext uri="{FF2B5EF4-FFF2-40B4-BE49-F238E27FC236}">
                <a16:creationId xmlns:a16="http://schemas.microsoft.com/office/drawing/2014/main" id="{44D3C126-85B0-2DBD-6948-4892D4FE6A1D}"/>
              </a:ext>
            </a:extLst>
          </p:cNvPr>
          <p:cNvSpPr txBox="1"/>
          <p:nvPr/>
        </p:nvSpPr>
        <p:spPr>
          <a:xfrm>
            <a:off x="8303525" y="5934670"/>
            <a:ext cx="36035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Källa: prevent_arbetsblad_feedbacktrappan_interaktiv.pdf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Bildobjekt 1">
            <a:extLst>
              <a:ext uri="{FF2B5EF4-FFF2-40B4-BE49-F238E27FC236}">
                <a16:creationId xmlns:a16="http://schemas.microsoft.com/office/drawing/2014/main" id="{4C69078D-55A8-9622-2AD8-1302C9F8C329}"/>
              </a:ext>
            </a:extLst>
          </p:cNvPr>
          <p:cNvPicPr>
            <a:picLocks noChangeAspect="1"/>
          </p:cNvPicPr>
          <p:nvPr/>
        </p:nvPicPr>
        <p:blipFill>
          <a:blip r:embed="rId5"/>
          <a:stretch>
            <a:fillRect/>
          </a:stretch>
        </p:blipFill>
        <p:spPr>
          <a:xfrm>
            <a:off x="9619456" y="1228151"/>
            <a:ext cx="1877731" cy="1877731"/>
          </a:xfrm>
          <a:prstGeom prst="rect">
            <a:avLst/>
          </a:prstGeom>
        </p:spPr>
      </p:pic>
      <p:pic>
        <p:nvPicPr>
          <p:cNvPr id="7" name="Bildobjekt 6">
            <a:extLst>
              <a:ext uri="{FF2B5EF4-FFF2-40B4-BE49-F238E27FC236}">
                <a16:creationId xmlns:a16="http://schemas.microsoft.com/office/drawing/2014/main" id="{D7C40D94-B224-EC9B-58FE-980BEF138BD6}"/>
              </a:ext>
            </a:extLst>
          </p:cNvPr>
          <p:cNvPicPr>
            <a:picLocks noChangeAspect="1"/>
          </p:cNvPicPr>
          <p:nvPr/>
        </p:nvPicPr>
        <p:blipFill>
          <a:blip r:embed="rId6"/>
          <a:stretch>
            <a:fillRect/>
          </a:stretch>
        </p:blipFill>
        <p:spPr>
          <a:xfrm>
            <a:off x="9043333" y="506811"/>
            <a:ext cx="3029975" cy="676715"/>
          </a:xfrm>
          <a:prstGeom prst="rect">
            <a:avLst/>
          </a:prstGeom>
        </p:spPr>
      </p:pic>
    </p:spTree>
    <p:extLst>
      <p:ext uri="{BB962C8B-B14F-4D97-AF65-F5344CB8AC3E}">
        <p14:creationId xmlns:p14="http://schemas.microsoft.com/office/powerpoint/2010/main" val="3095800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46ADD8B2-348F-E544-9C7B-C44762E45119}"/>
              </a:ext>
            </a:extLst>
          </p:cNvPr>
          <p:cNvSpPr>
            <a:spLocks noGrp="1"/>
          </p:cNvSpPr>
          <p:nvPr>
            <p:ph type="sldNum" sz="quarter"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sv-S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ruta 4">
            <a:extLst>
              <a:ext uri="{FF2B5EF4-FFF2-40B4-BE49-F238E27FC236}">
                <a16:creationId xmlns:a16="http://schemas.microsoft.com/office/drawing/2014/main" id="{1B54E02C-D14F-64DC-C2A7-EB59F1465BEA}"/>
              </a:ext>
            </a:extLst>
          </p:cNvPr>
          <p:cNvSpPr txBox="1"/>
          <p:nvPr/>
        </p:nvSpPr>
        <p:spPr>
          <a:xfrm>
            <a:off x="527522" y="1479373"/>
            <a:ext cx="6906235" cy="243143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Övning- Träna på feedback!</a:t>
            </a:r>
            <a:endParaRPr kumimoji="0" lang="sv-SE" sz="4000" b="1" i="0" u="none" strike="noStrike" kern="1200" cap="none" spc="0" normalizeH="0" baseline="0" noProof="0" dirty="0">
              <a:ln>
                <a:noFill/>
              </a:ln>
              <a:solidFill>
                <a:prstClr val="black"/>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Tala om för din kollega att denna lämnat pizzakartong, läskburkar och en svettig tröja i traktorn.</a:t>
            </a: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p:txBody>
      </p:sp>
      <p:pic>
        <p:nvPicPr>
          <p:cNvPr id="7" name="Picture 6">
            <a:extLst>
              <a:ext uri="{FF2B5EF4-FFF2-40B4-BE49-F238E27FC236}">
                <a16:creationId xmlns:a16="http://schemas.microsoft.com/office/drawing/2014/main" id="{4380B8F4-0B69-9270-D6E8-0B2073E41111}"/>
              </a:ext>
            </a:extLst>
          </p:cNvPr>
          <p:cNvPicPr>
            <a:picLocks noChangeAspect="1"/>
          </p:cNvPicPr>
          <p:nvPr/>
        </p:nvPicPr>
        <p:blipFill>
          <a:blip r:embed="rId3"/>
          <a:stretch>
            <a:fillRect/>
          </a:stretch>
        </p:blipFill>
        <p:spPr>
          <a:xfrm>
            <a:off x="7683417" y="3107579"/>
            <a:ext cx="3185232" cy="2695777"/>
          </a:xfrm>
          <a:prstGeom prst="rect">
            <a:avLst/>
          </a:prstGeom>
        </p:spPr>
      </p:pic>
      <p:sp>
        <p:nvSpPr>
          <p:cNvPr id="2" name="TextBox 6">
            <a:extLst>
              <a:ext uri="{FF2B5EF4-FFF2-40B4-BE49-F238E27FC236}">
                <a16:creationId xmlns:a16="http://schemas.microsoft.com/office/drawing/2014/main" id="{BC2610F2-AED5-485E-05B3-796C27628BA7}"/>
              </a:ext>
            </a:extLst>
          </p:cNvPr>
          <p:cNvSpPr txBox="1"/>
          <p:nvPr/>
        </p:nvSpPr>
        <p:spPr>
          <a:xfrm>
            <a:off x="5645857" y="5803356"/>
            <a:ext cx="7517885" cy="368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hlinkClick r:id="rId4">
                  <a:extLst>
                    <a:ext uri="{A12FA001-AC4F-418D-AE19-62706E023703}">
                      <ahyp:hlinkClr xmlns:ahyp="http://schemas.microsoft.com/office/drawing/2018/hyperlinkcolor" val="tx"/>
                    </a:ext>
                  </a:extLst>
                </a:hlinkClick>
              </a:rPr>
              <a:t>Källa: prevent_arbetsblad_feedbacktrappan_interaktiv.pdf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Bildobjekt 2">
            <a:extLst>
              <a:ext uri="{FF2B5EF4-FFF2-40B4-BE49-F238E27FC236}">
                <a16:creationId xmlns:a16="http://schemas.microsoft.com/office/drawing/2014/main" id="{AA09A4B7-362A-333E-7660-2A9E7B6BC3EA}"/>
              </a:ext>
            </a:extLst>
          </p:cNvPr>
          <p:cNvPicPr>
            <a:picLocks noChangeAspect="1"/>
          </p:cNvPicPr>
          <p:nvPr/>
        </p:nvPicPr>
        <p:blipFill>
          <a:blip r:embed="rId5"/>
          <a:stretch>
            <a:fillRect/>
          </a:stretch>
        </p:blipFill>
        <p:spPr>
          <a:xfrm>
            <a:off x="9189769" y="1222440"/>
            <a:ext cx="1877731" cy="1877731"/>
          </a:xfrm>
          <a:prstGeom prst="rect">
            <a:avLst/>
          </a:prstGeom>
        </p:spPr>
      </p:pic>
      <p:pic>
        <p:nvPicPr>
          <p:cNvPr id="8" name="Bildobjekt 7">
            <a:extLst>
              <a:ext uri="{FF2B5EF4-FFF2-40B4-BE49-F238E27FC236}">
                <a16:creationId xmlns:a16="http://schemas.microsoft.com/office/drawing/2014/main" id="{FC1D6ADD-5F59-6BEA-5916-132689851F4D}"/>
              </a:ext>
            </a:extLst>
          </p:cNvPr>
          <p:cNvPicPr>
            <a:picLocks noChangeAspect="1"/>
          </p:cNvPicPr>
          <p:nvPr/>
        </p:nvPicPr>
        <p:blipFill>
          <a:blip r:embed="rId6"/>
          <a:stretch>
            <a:fillRect/>
          </a:stretch>
        </p:blipFill>
        <p:spPr>
          <a:xfrm>
            <a:off x="8610600" y="278776"/>
            <a:ext cx="3036071" cy="676715"/>
          </a:xfrm>
          <a:prstGeom prst="rect">
            <a:avLst/>
          </a:prstGeom>
        </p:spPr>
      </p:pic>
    </p:spTree>
    <p:extLst>
      <p:ext uri="{BB962C8B-B14F-4D97-AF65-F5344CB8AC3E}">
        <p14:creationId xmlns:p14="http://schemas.microsoft.com/office/powerpoint/2010/main" val="17741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600615"/>
            <a:ext cx="11263183" cy="2983726"/>
          </a:xfrm>
        </p:spPr>
        <p:txBody>
          <a:bodyPr>
            <a:normAutofit/>
          </a:bodyPr>
          <a:lstStyle/>
          <a:p>
            <a:r>
              <a:rPr lang="sv-SE" sz="4000" b="1" dirty="0">
                <a:latin typeface="Arial"/>
                <a:cs typeface="Arial"/>
              </a:rPr>
              <a:t>Reflektionsövning  </a:t>
            </a:r>
            <a:br>
              <a:rPr lang="sv-SE" sz="4000" b="1" dirty="0">
                <a:latin typeface="Arial"/>
                <a:cs typeface="Arial"/>
              </a:rPr>
            </a:br>
            <a:r>
              <a:rPr lang="sv-SE" sz="4000" dirty="0">
                <a:latin typeface="Arial"/>
                <a:cs typeface="Arial"/>
              </a:rPr>
              <a:t>Vad har vi för struktur i gruppen för att </a:t>
            </a:r>
            <a:br>
              <a:rPr lang="sv-SE" sz="4000" dirty="0">
                <a:latin typeface="Arial"/>
                <a:cs typeface="Arial"/>
              </a:rPr>
            </a:br>
            <a:r>
              <a:rPr lang="sv-SE" sz="4000" dirty="0">
                <a:latin typeface="Arial"/>
                <a:cs typeface="Arial"/>
              </a:rPr>
              <a:t>ge varandra feedback – återkoppling?</a:t>
            </a:r>
            <a:br>
              <a:rPr lang="sv-SE" sz="4000" dirty="0">
                <a:latin typeface="Arial"/>
                <a:cs typeface="Arial"/>
              </a:rPr>
            </a:br>
            <a:endParaRPr lang="sv-SE" sz="4000" i="1" dirty="0"/>
          </a:p>
        </p:txBody>
      </p:sp>
      <p:pic>
        <p:nvPicPr>
          <p:cNvPr id="2" name="Bildobjekt 1" descr="En bild som visar Grafik, kreativitet, konst&#10;&#10;AI-genererat innehåll kan vara felaktigt.">
            <a:extLst>
              <a:ext uri="{FF2B5EF4-FFF2-40B4-BE49-F238E27FC236}">
                <a16:creationId xmlns:a16="http://schemas.microsoft.com/office/drawing/2014/main" id="{6418D957-0F59-6585-746E-1A7087C1A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576" y="2694777"/>
            <a:ext cx="3625227" cy="3634894"/>
          </a:xfrm>
          <a:prstGeom prst="rect">
            <a:avLst/>
          </a:prstGeom>
        </p:spPr>
      </p:pic>
      <p:sp>
        <p:nvSpPr>
          <p:cNvPr id="3" name="Moln 2">
            <a:extLst>
              <a:ext uri="{FF2B5EF4-FFF2-40B4-BE49-F238E27FC236}">
                <a16:creationId xmlns:a16="http://schemas.microsoft.com/office/drawing/2014/main" id="{9280266C-6767-55B9-69D8-BB9DBB3956B0}"/>
              </a:ext>
            </a:extLst>
          </p:cNvPr>
          <p:cNvSpPr/>
          <p:nvPr/>
        </p:nvSpPr>
        <p:spPr>
          <a:xfrm>
            <a:off x="755302" y="3983421"/>
            <a:ext cx="2481943" cy="2016348"/>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tx1"/>
                </a:solidFill>
                <a:latin typeface="Arial"/>
                <a:cs typeface="Arial"/>
              </a:rPr>
              <a:t>Hur ser </a:t>
            </a:r>
            <a:r>
              <a:rPr lang="sv-SE" b="1" dirty="0">
                <a:solidFill>
                  <a:schemeClr val="tx1"/>
                </a:solidFill>
                <a:latin typeface="Arial"/>
                <a:cs typeface="Arial"/>
              </a:rPr>
              <a:t>det ut i dag?</a:t>
            </a:r>
            <a:endParaRPr lang="sv-SE" b="1" dirty="0">
              <a:solidFill>
                <a:schemeClr val="tx1"/>
              </a:solidFill>
            </a:endParaRPr>
          </a:p>
        </p:txBody>
      </p:sp>
      <p:sp>
        <p:nvSpPr>
          <p:cNvPr id="4" name="Moln 3">
            <a:extLst>
              <a:ext uri="{FF2B5EF4-FFF2-40B4-BE49-F238E27FC236}">
                <a16:creationId xmlns:a16="http://schemas.microsoft.com/office/drawing/2014/main" id="{AEFAE93C-0356-F5A3-A50E-2278F4F90098}"/>
              </a:ext>
            </a:extLst>
          </p:cNvPr>
          <p:cNvSpPr/>
          <p:nvPr/>
        </p:nvSpPr>
        <p:spPr>
          <a:xfrm>
            <a:off x="7307134" y="3766527"/>
            <a:ext cx="2437569" cy="1962807"/>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tx1"/>
                </a:solidFill>
                <a:latin typeface="Arial"/>
                <a:cs typeface="Arial"/>
              </a:rPr>
              <a:t>Hur hade vi önskat det såg ut? </a:t>
            </a:r>
            <a:endParaRPr lang="sv-SE" b="1" dirty="0">
              <a:solidFill>
                <a:schemeClr val="tx1"/>
              </a:solidFill>
            </a:endParaRPr>
          </a:p>
        </p:txBody>
      </p:sp>
      <p:sp>
        <p:nvSpPr>
          <p:cNvPr id="5" name="Moln 4">
            <a:extLst>
              <a:ext uri="{FF2B5EF4-FFF2-40B4-BE49-F238E27FC236}">
                <a16:creationId xmlns:a16="http://schemas.microsoft.com/office/drawing/2014/main" id="{CCB8E561-77FE-4C02-265A-4C65F5D26876}"/>
              </a:ext>
            </a:extLst>
          </p:cNvPr>
          <p:cNvSpPr/>
          <p:nvPr/>
        </p:nvSpPr>
        <p:spPr>
          <a:xfrm>
            <a:off x="9172570" y="1577547"/>
            <a:ext cx="3079531" cy="2812929"/>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2000" b="1" dirty="0">
              <a:solidFill>
                <a:schemeClr val="tx1"/>
              </a:solidFill>
              <a:latin typeface="Arial"/>
              <a:cs typeface="Arial"/>
            </a:endParaRPr>
          </a:p>
          <a:p>
            <a:pPr algn="ctr"/>
            <a:r>
              <a:rPr lang="sv-SE" sz="2000" b="1" dirty="0">
                <a:solidFill>
                  <a:schemeClr val="tx1"/>
                </a:solidFill>
                <a:latin typeface="Arial"/>
                <a:cs typeface="Arial"/>
              </a:rPr>
              <a:t>Vad behov att förbättra? </a:t>
            </a:r>
          </a:p>
          <a:p>
            <a:pPr algn="ctr"/>
            <a:r>
              <a:rPr lang="sv-SE" sz="2000" dirty="0">
                <a:solidFill>
                  <a:schemeClr val="tx1"/>
                </a:solidFill>
                <a:latin typeface="Arial"/>
                <a:cs typeface="Arial"/>
              </a:rPr>
              <a:t>- Vad kan vi börja med redan i morgon?</a:t>
            </a:r>
            <a:endParaRPr lang="sv-SE" dirty="0">
              <a:solidFill>
                <a:schemeClr val="tx1"/>
              </a:solidFill>
            </a:endParaRPr>
          </a:p>
        </p:txBody>
      </p:sp>
      <p:sp>
        <p:nvSpPr>
          <p:cNvPr id="6" name="Moln 5">
            <a:extLst>
              <a:ext uri="{FF2B5EF4-FFF2-40B4-BE49-F238E27FC236}">
                <a16:creationId xmlns:a16="http://schemas.microsoft.com/office/drawing/2014/main" id="{883862F5-F1D2-B707-1822-871CED9A3DC0}"/>
              </a:ext>
            </a:extLst>
          </p:cNvPr>
          <p:cNvSpPr/>
          <p:nvPr/>
        </p:nvSpPr>
        <p:spPr>
          <a:xfrm>
            <a:off x="92898" y="2201498"/>
            <a:ext cx="2377760" cy="1565029"/>
          </a:xfrm>
          <a:prstGeom prst="cloud">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latin typeface="Arial"/>
                <a:cs typeface="Arial"/>
              </a:rPr>
              <a:t>Vid vilka tillfällen ger vi varandra feedback?</a:t>
            </a:r>
            <a:endParaRPr lang="sv-SE" dirty="0">
              <a:solidFill>
                <a:schemeClr val="tx1"/>
              </a:solidFill>
            </a:endParaRPr>
          </a:p>
        </p:txBody>
      </p:sp>
    </p:spTree>
    <p:extLst>
      <p:ext uri="{BB962C8B-B14F-4D97-AF65-F5344CB8AC3E}">
        <p14:creationId xmlns:p14="http://schemas.microsoft.com/office/powerpoint/2010/main" val="47134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4" grpId="0" build="allAtOnce" animBg="1"/>
      <p:bldP spid="5" grpId="0" build="allAtOnce" animBg="1"/>
      <p:bldP spid="6"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BD5AEF-B310-7740-D681-CE4647275FF1}"/>
              </a:ext>
            </a:extLst>
          </p:cNvPr>
          <p:cNvSpPr txBox="1"/>
          <p:nvPr/>
        </p:nvSpPr>
        <p:spPr>
          <a:xfrm>
            <a:off x="234770" y="1415580"/>
            <a:ext cx="6727525" cy="31085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Varför ska vi ge varandra feedback – återkoppling?</a:t>
            </a:r>
            <a:endParaRPr kumimoji="0" lang="en-US" sz="44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Calibri"/>
                <a:cs typeface="Arial"/>
              </a:rPr>
              <a:t>  Ett kraftfullt verktyg för att jobba </a:t>
            </a:r>
            <a:br>
              <a:rPr kumimoji="0" lang="sv-SE" sz="2800" b="0" i="0" u="none" strike="noStrike" kern="1200" cap="none" spc="0" normalizeH="0" baseline="0" noProof="0" dirty="0">
                <a:ln>
                  <a:noFill/>
                </a:ln>
                <a:solidFill>
                  <a:prstClr val="black"/>
                </a:solidFill>
                <a:effectLst/>
                <a:uLnTx/>
                <a:uFillTx/>
                <a:latin typeface="Arial"/>
                <a:ea typeface="Calibri"/>
                <a:cs typeface="Arial"/>
              </a:rPr>
            </a:br>
            <a:r>
              <a:rPr kumimoji="0" lang="sv-SE" sz="2800" b="0" i="0" u="none" strike="noStrike" kern="1200" cap="none" spc="0" normalizeH="0" baseline="0" noProof="0" dirty="0">
                <a:ln>
                  <a:noFill/>
                </a:ln>
                <a:solidFill>
                  <a:prstClr val="black"/>
                </a:solidFill>
                <a:effectLst/>
                <a:uLnTx/>
                <a:uFillTx/>
                <a:latin typeface="Arial"/>
                <a:ea typeface="Calibri"/>
                <a:cs typeface="Arial"/>
              </a:rPr>
              <a:t>  med förbättringar!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Arial"/>
            </a:endParaRPr>
          </a:p>
        </p:txBody>
      </p:sp>
      <p:pic>
        <p:nvPicPr>
          <p:cNvPr id="5" name="Bildobjekt 4" descr="En bild som visar Grafik, kreativitet, konst&#10;&#10;AI-genererat innehåll kan vara felaktigt.">
            <a:extLst>
              <a:ext uri="{FF2B5EF4-FFF2-40B4-BE49-F238E27FC236}">
                <a16:creationId xmlns:a16="http://schemas.microsoft.com/office/drawing/2014/main" id="{32D8FDCD-CF20-76A9-55C9-F7C341EF3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432" y="1608729"/>
            <a:ext cx="3320178" cy="3329032"/>
          </a:xfrm>
          <a:prstGeom prst="rect">
            <a:avLst/>
          </a:prstGeom>
        </p:spPr>
      </p:pic>
    </p:spTree>
    <p:extLst>
      <p:ext uri="{BB962C8B-B14F-4D97-AF65-F5344CB8AC3E}">
        <p14:creationId xmlns:p14="http://schemas.microsoft.com/office/powerpoint/2010/main" val="422594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AF701AB0-91E1-36B1-CCAA-1BD2544A8038}"/>
              </a:ext>
            </a:extLst>
          </p:cNvPr>
          <p:cNvSpPr txBox="1"/>
          <p:nvPr/>
        </p:nvSpPr>
        <p:spPr>
          <a:xfrm>
            <a:off x="692481" y="1073478"/>
            <a:ext cx="8031105" cy="51398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Avslutande gruppreflektion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ial"/>
                <a:ea typeface="+mn-ea"/>
                <a:cs typeface="Arial"/>
              </a:rPr>
              <a:t>Vad tar vi med oss/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ial"/>
                <a:ea typeface="+mn-ea"/>
                <a:cs typeface="Arial"/>
              </a:rPr>
              <a:t>vad har vi lärt oss om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3200" dirty="0">
                <a:solidFill>
                  <a:prstClr val="black"/>
                </a:solidFill>
                <a:latin typeface="Arial"/>
                <a:cs typeface="Arial"/>
              </a:rPr>
              <a:t>Vad</a:t>
            </a:r>
            <a:r>
              <a:rPr kumimoji="0" lang="sv-SE" sz="3200" b="0" i="0" u="none" strike="noStrike" kern="1200" cap="none" spc="0" normalizeH="0" baseline="0" noProof="0" dirty="0">
                <a:ln>
                  <a:noFill/>
                </a:ln>
                <a:solidFill>
                  <a:prstClr val="black"/>
                </a:solidFill>
                <a:effectLst/>
                <a:uLnTx/>
                <a:uFillTx/>
                <a:latin typeface="Arial"/>
                <a:ea typeface="+mn-ea"/>
                <a:cs typeface="Arial"/>
              </a:rPr>
              <a:t> ser vi för nytta av detta?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0" i="0" u="none" strike="noStrike" kern="1200" cap="none" spc="0" normalizeH="0" baseline="0" noProof="0" dirty="0">
                <a:ln>
                  <a:noFill/>
                </a:ln>
                <a:solidFill>
                  <a:prstClr val="black"/>
                </a:solidFill>
                <a:effectLst/>
                <a:uLnTx/>
                <a:uFillTx/>
                <a:latin typeface="Arial"/>
                <a:ea typeface="+mn-ea"/>
                <a:cs typeface="Arial"/>
              </a:rPr>
              <a:t>Vad kan vi förbättra?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pic>
        <p:nvPicPr>
          <p:cNvPr id="4" name="Bildobjekt 3">
            <a:extLst>
              <a:ext uri="{FF2B5EF4-FFF2-40B4-BE49-F238E27FC236}">
                <a16:creationId xmlns:a16="http://schemas.microsoft.com/office/drawing/2014/main" id="{FFE068B0-4557-159F-43E7-271C671F4307}"/>
              </a:ext>
            </a:extLst>
          </p:cNvPr>
          <p:cNvPicPr>
            <a:picLocks noChangeAspect="1"/>
          </p:cNvPicPr>
          <p:nvPr/>
        </p:nvPicPr>
        <p:blipFill>
          <a:blip r:embed="rId3"/>
          <a:stretch>
            <a:fillRect/>
          </a:stretch>
        </p:blipFill>
        <p:spPr>
          <a:xfrm>
            <a:off x="8306775" y="1262664"/>
            <a:ext cx="2934788" cy="2567939"/>
          </a:xfrm>
          <a:prstGeom prst="rect">
            <a:avLst/>
          </a:prstGeom>
        </p:spPr>
      </p:pic>
    </p:spTree>
    <p:extLst>
      <p:ext uri="{BB962C8B-B14F-4D97-AF65-F5344CB8AC3E}">
        <p14:creationId xmlns:p14="http://schemas.microsoft.com/office/powerpoint/2010/main" val="4052449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9411-93FB-FD81-F37F-BE93A8C73697}"/>
              </a:ext>
            </a:extLst>
          </p:cNvPr>
          <p:cNvSpPr>
            <a:spLocks noGrp="1"/>
          </p:cNvSpPr>
          <p:nvPr>
            <p:ph type="title" idx="4294967295"/>
          </p:nvPr>
        </p:nvSpPr>
        <p:spPr>
          <a:xfrm>
            <a:off x="1823244" y="529841"/>
            <a:ext cx="7981950" cy="911225"/>
          </a:xfrm>
        </p:spPr>
        <p:txBody>
          <a:bodyPr>
            <a:normAutofit/>
          </a:bodyPr>
          <a:lstStyle/>
          <a:p>
            <a:r>
              <a:rPr lang="en-US" sz="4000" b="1" dirty="0">
                <a:latin typeface="Arial" panose="020B0604020202020204" pitchFamily="34" charset="0"/>
                <a:cs typeface="Arial" panose="020B0604020202020204" pitchFamily="34" charset="0"/>
              </a:rPr>
              <a:t>Tips! </a:t>
            </a:r>
          </a:p>
        </p:txBody>
      </p:sp>
      <p:sp>
        <p:nvSpPr>
          <p:cNvPr id="3" name="Content Placeholder 2">
            <a:extLst>
              <a:ext uri="{FF2B5EF4-FFF2-40B4-BE49-F238E27FC236}">
                <a16:creationId xmlns:a16="http://schemas.microsoft.com/office/drawing/2014/main" id="{71B8CC8B-C1EB-0E9F-5B1D-91F089173254}"/>
              </a:ext>
            </a:extLst>
          </p:cNvPr>
          <p:cNvSpPr>
            <a:spLocks noGrp="1"/>
          </p:cNvSpPr>
          <p:nvPr>
            <p:ph idx="4294967295"/>
          </p:nvPr>
        </p:nvSpPr>
        <p:spPr>
          <a:xfrm>
            <a:off x="1823244" y="1136650"/>
            <a:ext cx="8545512" cy="4197350"/>
          </a:xfrm>
        </p:spPr>
        <p:txBody>
          <a:bodyPr/>
          <a:lstStyle/>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Film – Lean för en säkrare arbetsmiljö i lantbruket</a:t>
            </a:r>
            <a:r>
              <a:rPr lang="en-US"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736C7AE-3371-87DF-811B-B4F4D706445A}"/>
              </a:ext>
            </a:extLst>
          </p:cNvPr>
          <p:cNvPicPr>
            <a:picLocks noChangeAspect="1"/>
          </p:cNvPicPr>
          <p:nvPr/>
        </p:nvPicPr>
        <p:blipFill>
          <a:blip r:embed="rId4"/>
          <a:stretch>
            <a:fillRect/>
          </a:stretch>
        </p:blipFill>
        <p:spPr>
          <a:xfrm>
            <a:off x="1926545" y="2428107"/>
            <a:ext cx="7347021" cy="4172978"/>
          </a:xfrm>
          <a:prstGeom prst="rect">
            <a:avLst/>
          </a:prstGeom>
        </p:spPr>
      </p:pic>
      <p:pic>
        <p:nvPicPr>
          <p:cNvPr id="6" name="Bildobjekt 5">
            <a:extLst>
              <a:ext uri="{FF2B5EF4-FFF2-40B4-BE49-F238E27FC236}">
                <a16:creationId xmlns:a16="http://schemas.microsoft.com/office/drawing/2014/main" id="{32D3406B-B236-26D3-1018-537B75842CBF}"/>
              </a:ext>
            </a:extLst>
          </p:cNvPr>
          <p:cNvPicPr>
            <a:picLocks noChangeAspect="1"/>
          </p:cNvPicPr>
          <p:nvPr/>
        </p:nvPicPr>
        <p:blipFill>
          <a:blip r:embed="rId5"/>
          <a:stretch>
            <a:fillRect/>
          </a:stretch>
        </p:blipFill>
        <p:spPr>
          <a:xfrm>
            <a:off x="407927" y="446314"/>
            <a:ext cx="1168605" cy="1622173"/>
          </a:xfrm>
          <a:prstGeom prst="rect">
            <a:avLst/>
          </a:prstGeom>
        </p:spPr>
      </p:pic>
    </p:spTree>
    <p:extLst>
      <p:ext uri="{BB962C8B-B14F-4D97-AF65-F5344CB8AC3E}">
        <p14:creationId xmlns:p14="http://schemas.microsoft.com/office/powerpoint/2010/main" val="4008158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920B4CF-CA44-D832-15C9-C68A6AECC660}"/>
              </a:ext>
            </a:extLst>
          </p:cNvPr>
          <p:cNvSpPr>
            <a:spLocks noGrp="1"/>
          </p:cNvSpPr>
          <p:nvPr>
            <p:ph type="title" idx="4294967295"/>
          </p:nvPr>
        </p:nvSpPr>
        <p:spPr>
          <a:xfrm>
            <a:off x="1796018" y="534960"/>
            <a:ext cx="4138613" cy="911225"/>
          </a:xfrm>
        </p:spPr>
        <p:txBody>
          <a:bodyPr/>
          <a:lstStyle/>
          <a:p>
            <a:r>
              <a:rPr lang="sv-SE" b="1" dirty="0">
                <a:latin typeface="Arial" panose="020B0604020202020204" pitchFamily="34" charset="0"/>
                <a:cs typeface="Arial" panose="020B0604020202020204" pitchFamily="34" charset="0"/>
              </a:rPr>
              <a:t>Tips!</a:t>
            </a:r>
          </a:p>
        </p:txBody>
      </p:sp>
      <p:sp>
        <p:nvSpPr>
          <p:cNvPr id="4" name="Platshållare för innehåll 3">
            <a:extLst>
              <a:ext uri="{FF2B5EF4-FFF2-40B4-BE49-F238E27FC236}">
                <a16:creationId xmlns:a16="http://schemas.microsoft.com/office/drawing/2014/main" id="{D932C5CA-3353-5A83-6C27-E4E6D9C61944}"/>
              </a:ext>
            </a:extLst>
          </p:cNvPr>
          <p:cNvSpPr>
            <a:spLocks noGrp="1"/>
          </p:cNvSpPr>
          <p:nvPr>
            <p:ph idx="4294967295"/>
          </p:nvPr>
        </p:nvSpPr>
        <p:spPr>
          <a:xfrm>
            <a:off x="1796018" y="1693502"/>
            <a:ext cx="10609944" cy="4533942"/>
          </a:xfrm>
        </p:spPr>
        <p:txBody>
          <a:bodyPr vert="horz" lIns="91440" tIns="45720" rIns="91440" bIns="45720" rtlCol="0" anchor="t">
            <a:normAutofit fontScale="77500" lnSpcReduction="20000"/>
          </a:bodyPr>
          <a:lstStyle/>
          <a:p>
            <a:pPr marL="0" indent="0">
              <a:buNone/>
            </a:pPr>
            <a:r>
              <a:rPr lang="sv-SE" sz="3000" b="1" dirty="0">
                <a:latin typeface="Arial"/>
                <a:cs typeface="Arial"/>
              </a:rPr>
              <a:t>Flera kunskapsmoduler från verktygslådan som kan </a:t>
            </a:r>
            <a:br>
              <a:rPr lang="sv-SE" sz="3000" b="1" dirty="0">
                <a:latin typeface="Arial"/>
                <a:cs typeface="Arial"/>
              </a:rPr>
            </a:br>
            <a:r>
              <a:rPr lang="sv-SE" sz="3000" b="1" dirty="0">
                <a:latin typeface="Arial"/>
                <a:cs typeface="Arial"/>
              </a:rPr>
              <a:t>vara till stöd i arbetet med att utveckla verksamheten.  </a:t>
            </a:r>
            <a:br>
              <a:rPr lang="sv-SE" sz="2800" dirty="0">
                <a:cs typeface="Arial"/>
              </a:rPr>
            </a:br>
            <a:endParaRPr lang="sv-SE" sz="2800" dirty="0">
              <a:cs typeface="Arial"/>
            </a:endParaRPr>
          </a:p>
          <a:p>
            <a:r>
              <a:rPr lang="sv-SE" sz="30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Leandrivet ledarskap </a:t>
            </a:r>
            <a:endParaRPr lang="sv-SE" sz="3000" dirty="0">
              <a:latin typeface="Arial" panose="020B0604020202020204" pitchFamily="34" charset="0"/>
              <a:cs typeface="Arial" panose="020B0604020202020204" pitchFamily="34" charset="0"/>
            </a:endParaRPr>
          </a:p>
          <a:p>
            <a:r>
              <a:rPr lang="sv-SE" sz="32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Möten och stortavla </a:t>
            </a:r>
            <a:endParaRPr lang="sv-SE" sz="3200" dirty="0">
              <a:latin typeface="Arial" panose="020B0604020202020204" pitchFamily="34" charset="0"/>
              <a:cs typeface="Arial" panose="020B0604020202020204" pitchFamily="34" charset="0"/>
            </a:endParaRPr>
          </a:p>
          <a:p>
            <a:r>
              <a:rPr lang="sv-SE" sz="3200" dirty="0">
                <a:latin typeface="Arial" panose="020B0604020202020204" pitchFamily="34" charset="0"/>
                <a:ea typeface="+mn-lt"/>
                <a:cs typeface="Arial" panose="020B0604020202020204" pitchFamily="34" charset="0"/>
                <a:hlinkClick r:id="rId5">
                  <a:extLst>
                    <a:ext uri="{A12FA001-AC4F-418D-AE19-62706E023703}">
                      <ahyp:hlinkClr xmlns:ahyp="http://schemas.microsoft.com/office/drawing/2018/hyperlinkcolor" val="tx"/>
                    </a:ext>
                  </a:extLst>
                </a:hlinkClick>
              </a:rPr>
              <a:t>Vision - ledstjärna</a:t>
            </a:r>
            <a:endParaRPr lang="sv-SE" sz="3200" dirty="0">
              <a:latin typeface="Arial" panose="020B0604020202020204" pitchFamily="34" charset="0"/>
              <a:ea typeface="+mn-lt"/>
              <a:cs typeface="Arial" panose="020B0604020202020204" pitchFamily="34" charset="0"/>
            </a:endParaRPr>
          </a:p>
          <a:p>
            <a:r>
              <a:rPr lang="sv-SE" sz="3200" dirty="0">
                <a:latin typeface="Arial" panose="020B0604020202020204" pitchFamily="34" charset="0"/>
                <a:ea typeface="+mn-lt"/>
                <a:cs typeface="Arial" panose="020B0604020202020204" pitchFamily="34" charset="0"/>
                <a:hlinkClick r:id="rId6">
                  <a:extLst>
                    <a:ext uri="{A12FA001-AC4F-418D-AE19-62706E023703}">
                      <ahyp:hlinkClr xmlns:ahyp="http://schemas.microsoft.com/office/drawing/2018/hyperlinkcolor" val="tx"/>
                    </a:ext>
                  </a:extLst>
                </a:hlinkClick>
              </a:rPr>
              <a:t>Värderingar – hur vara mot varandra</a:t>
            </a:r>
            <a:endParaRPr lang="sv-SE" sz="3200" dirty="0">
              <a:latin typeface="Arial" panose="020B0604020202020204" pitchFamily="34" charset="0"/>
              <a:ea typeface="+mn-lt"/>
              <a:cs typeface="Arial" panose="020B0604020202020204" pitchFamily="34" charset="0"/>
            </a:endParaRPr>
          </a:p>
          <a:p>
            <a:r>
              <a:rPr lang="sv-SE" sz="3200" dirty="0">
                <a:latin typeface="Arial" panose="020B0604020202020204" pitchFamily="34" charset="0"/>
                <a:ea typeface="+mn-lt"/>
                <a:cs typeface="Arial" panose="020B0604020202020204" pitchFamily="34" charset="0"/>
                <a:hlinkClick r:id="rId7">
                  <a:extLst>
                    <a:ext uri="{A12FA001-AC4F-418D-AE19-62706E023703}">
                      <ahyp:hlinkClr xmlns:ahyp="http://schemas.microsoft.com/office/drawing/2018/hyperlinkcolor" val="tx"/>
                    </a:ext>
                  </a:extLst>
                </a:hlinkClick>
              </a:rPr>
              <a:t>Lean och </a:t>
            </a:r>
            <a:r>
              <a:rPr lang="sv-SE" sz="3200" dirty="0" err="1">
                <a:latin typeface="Arial" panose="020B0604020202020204" pitchFamily="34" charset="0"/>
                <a:ea typeface="+mn-lt"/>
                <a:cs typeface="Arial" panose="020B0604020202020204" pitchFamily="34" charset="0"/>
                <a:hlinkClick r:id="rId7">
                  <a:extLst>
                    <a:ext uri="{A12FA001-AC4F-418D-AE19-62706E023703}">
                      <ahyp:hlinkClr xmlns:ahyp="http://schemas.microsoft.com/office/drawing/2018/hyperlinkcolor" val="tx"/>
                    </a:ext>
                  </a:extLst>
                </a:hlinkClick>
              </a:rPr>
              <a:t>leanprinciper</a:t>
            </a:r>
            <a:endParaRPr lang="sv-SE" sz="3200" dirty="0">
              <a:latin typeface="Arial" panose="020B0604020202020204" pitchFamily="34" charset="0"/>
              <a:ea typeface="+mn-lt"/>
              <a:cs typeface="Arial" panose="020B0604020202020204" pitchFamily="34" charset="0"/>
            </a:endParaRPr>
          </a:p>
          <a:p>
            <a:r>
              <a:rPr lang="sv-SE" sz="30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PUFF/PDCA &amp; grundorsaksanalys - verktyg för strukturerad problemlösning</a:t>
            </a:r>
            <a:endParaRPr lang="sv-SE" sz="3000" dirty="0">
              <a:latin typeface="Arial" panose="020B0604020202020204" pitchFamily="34" charset="0"/>
              <a:cs typeface="Arial" panose="020B0604020202020204" pitchFamily="34" charset="0"/>
            </a:endParaRPr>
          </a:p>
          <a:p>
            <a:endParaRPr lang="sv-SE" sz="3000" dirty="0">
              <a:latin typeface="Arial" panose="020B0604020202020204" pitchFamily="34" charset="0"/>
              <a:cs typeface="Arial" panose="020B0604020202020204" pitchFamily="34" charset="0"/>
            </a:endParaRPr>
          </a:p>
          <a:p>
            <a:pPr marL="0" marR="0" lvl="0" indent="0" algn="l" defTabSz="914353"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sv-SE" sz="2100" b="0" i="0" u="none" strike="noStrike" kern="1200" cap="none" spc="0" normalizeH="0" baseline="0" noProof="0" dirty="0">
                <a:ln>
                  <a:noFill/>
                </a:ln>
                <a:solidFill>
                  <a:prstClr val="black"/>
                </a:solidFill>
                <a:effectLst/>
                <a:uLnTx/>
                <a:uFillTx/>
                <a:latin typeface="Aptos" panose="02110004020202020204"/>
                <a:ea typeface="+mn-ea"/>
                <a:cs typeface="Arial"/>
              </a:rPr>
            </a:br>
            <a:endParaRPr kumimoji="0" lang="sv-SE" sz="2100" b="0" i="0" u="none" strike="noStrike" kern="1200" cap="none" spc="0" normalizeH="0" baseline="0" noProof="0" dirty="0">
              <a:ln>
                <a:noFill/>
              </a:ln>
              <a:solidFill>
                <a:prstClr val="black"/>
              </a:solidFill>
              <a:effectLst/>
              <a:uLnTx/>
              <a:uFillTx/>
              <a:latin typeface="Aptos" panose="02110004020202020204"/>
              <a:ea typeface="+mn-ea"/>
              <a:cs typeface="Arial"/>
            </a:endParaRPr>
          </a:p>
          <a:p>
            <a:pPr marL="0" marR="0" lvl="0" indent="0" algn="l" defTabSz="914353"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10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53"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0" i="0" u="none" strike="noStrike" kern="1200" cap="none" spc="0" normalizeH="0" baseline="0" noProof="0" dirty="0">
              <a:ln>
                <a:noFill/>
              </a:ln>
              <a:solidFill>
                <a:prstClr val="black"/>
              </a:solidFill>
              <a:effectLst/>
              <a:uLnTx/>
              <a:uFillTx/>
              <a:latin typeface="Aptos" panose="02110004020202020204"/>
              <a:ea typeface="+mn-ea"/>
              <a:cs typeface="Arial"/>
            </a:endParaRPr>
          </a:p>
          <a:p>
            <a:pPr marL="228588" marR="0" lvl="0" indent="-228588" algn="l" defTabSz="91435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Aptos" panose="02110004020202020204"/>
              <a:ea typeface="+mn-ea"/>
              <a:cs typeface="Arial"/>
            </a:endParaRPr>
          </a:p>
          <a:p>
            <a:endParaRPr lang="sv-SE" sz="3000" dirty="0">
              <a:latin typeface="Arial" panose="020B0604020202020204" pitchFamily="34" charset="0"/>
              <a:cs typeface="Arial" panose="020B0604020202020204" pitchFamily="34" charset="0"/>
            </a:endParaRPr>
          </a:p>
          <a:p>
            <a:endParaRPr lang="en-US" dirty="0">
              <a:cs typeface="Arial"/>
            </a:endParaRPr>
          </a:p>
          <a:p>
            <a:pPr marL="0" indent="0">
              <a:buNone/>
            </a:pPr>
            <a:endParaRPr lang="sv-SE" dirty="0">
              <a:cs typeface="Arial"/>
            </a:endParaRPr>
          </a:p>
          <a:p>
            <a:pPr marL="0" indent="0">
              <a:buNone/>
            </a:pPr>
            <a:endParaRPr lang="sv-SE" dirty="0">
              <a:cs typeface="Arial"/>
            </a:endParaRPr>
          </a:p>
          <a:p>
            <a:endParaRPr lang="sv-SE" dirty="0">
              <a:cs typeface="Arial"/>
            </a:endParaRPr>
          </a:p>
          <a:p>
            <a:pPr marL="0" indent="0">
              <a:buNone/>
            </a:pPr>
            <a:endParaRPr lang="sv-SE" sz="2800" dirty="0">
              <a:cs typeface="Arial"/>
            </a:endParaRPr>
          </a:p>
          <a:p>
            <a:pPr marL="0" indent="0">
              <a:buNone/>
            </a:pPr>
            <a:endParaRPr lang="sv-SE" sz="2800" dirty="0">
              <a:cs typeface="Arial"/>
            </a:endParaRPr>
          </a:p>
          <a:p>
            <a:endParaRPr lang="sv-SE" sz="2800" dirty="0">
              <a:cs typeface="Arial"/>
            </a:endParaRPr>
          </a:p>
          <a:p>
            <a:endParaRPr lang="sv-SE" sz="2800" dirty="0">
              <a:cs typeface="Arial"/>
            </a:endParaRPr>
          </a:p>
          <a:p>
            <a:pPr marL="0" indent="0">
              <a:buNone/>
            </a:pPr>
            <a:endParaRPr lang="sv-SE" sz="2800" dirty="0">
              <a:cs typeface="Arial"/>
            </a:endParaRPr>
          </a:p>
          <a:p>
            <a:endParaRPr lang="sv-SE" dirty="0">
              <a:cs typeface="Arial"/>
            </a:endParaRPr>
          </a:p>
        </p:txBody>
      </p:sp>
      <p:pic>
        <p:nvPicPr>
          <p:cNvPr id="6" name="Bildobjekt 5">
            <a:extLst>
              <a:ext uri="{FF2B5EF4-FFF2-40B4-BE49-F238E27FC236}">
                <a16:creationId xmlns:a16="http://schemas.microsoft.com/office/drawing/2014/main" id="{8E15A74A-1A48-1960-6DF7-03D37B637912}"/>
              </a:ext>
            </a:extLst>
          </p:cNvPr>
          <p:cNvPicPr>
            <a:picLocks noChangeAspect="1"/>
          </p:cNvPicPr>
          <p:nvPr/>
        </p:nvPicPr>
        <p:blipFill>
          <a:blip r:embed="rId9"/>
          <a:srcRect l="40148" t="62141" r="31991"/>
          <a:stretch>
            <a:fillRect/>
          </a:stretch>
        </p:blipFill>
        <p:spPr>
          <a:xfrm>
            <a:off x="280652" y="534960"/>
            <a:ext cx="1240973" cy="1603436"/>
          </a:xfrm>
          <a:prstGeom prst="rect">
            <a:avLst/>
          </a:prstGeom>
        </p:spPr>
      </p:pic>
    </p:spTree>
    <p:extLst>
      <p:ext uri="{BB962C8B-B14F-4D97-AF65-F5344CB8AC3E}">
        <p14:creationId xmlns:p14="http://schemas.microsoft.com/office/powerpoint/2010/main" val="1444149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ACDA3-F207-AEF2-AF29-872D9DC34BF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F2D9922-EFDC-2095-F33F-38BFE935DDBA}"/>
              </a:ext>
            </a:extLst>
          </p:cNvPr>
          <p:cNvSpPr>
            <a:spLocks noGrp="1"/>
          </p:cNvSpPr>
          <p:nvPr>
            <p:ph type="title"/>
          </p:nvPr>
        </p:nvSpPr>
        <p:spPr>
          <a:xfrm>
            <a:off x="294372" y="1747054"/>
            <a:ext cx="6768580" cy="1123634"/>
          </a:xfrm>
        </p:spPr>
        <p:txBody>
          <a:bodyPr>
            <a:normAutofit fontScale="90000"/>
          </a:bodyPr>
          <a:lstStyle/>
          <a:p>
            <a:r>
              <a:rPr lang="sv-SE" b="1" dirty="0">
                <a:latin typeface="Arial"/>
                <a:cs typeface="Arial"/>
              </a:rPr>
              <a:t> </a:t>
            </a:r>
            <a:br>
              <a:rPr lang="sv-SE" b="1" dirty="0">
                <a:latin typeface="Arial"/>
              </a:rPr>
            </a:br>
            <a:r>
              <a:rPr lang="sv-SE" sz="3100" dirty="0">
                <a:latin typeface="Arial"/>
                <a:cs typeface="Arial"/>
              </a:rPr>
              <a:t>Ska vi bli bättre tillsammans så behöver vi kunna prata om det vi ser. </a:t>
            </a:r>
            <a:br>
              <a:rPr lang="sv-SE" sz="3100" dirty="0">
                <a:latin typeface="Arial"/>
                <a:cs typeface="Arial"/>
              </a:rPr>
            </a:br>
            <a:r>
              <a:rPr lang="sv-SE" sz="3100" dirty="0">
                <a:latin typeface="Arial"/>
                <a:cs typeface="Arial"/>
              </a:rPr>
              <a:t>Både är bra och det som kan förbättras!</a:t>
            </a:r>
            <a:br>
              <a:rPr lang="sv-SE" sz="3100" dirty="0">
                <a:latin typeface="Arial"/>
                <a:ea typeface="Calibri Light"/>
                <a:cs typeface="Calibri Light"/>
              </a:rPr>
            </a:br>
            <a:br>
              <a:rPr lang="sv-SE" sz="3100" dirty="0">
                <a:latin typeface="Arial"/>
              </a:rPr>
            </a:br>
            <a:r>
              <a:rPr lang="sv-SE" sz="3100" dirty="0">
                <a:latin typeface="Arial"/>
                <a:cs typeface="Arial"/>
              </a:rPr>
              <a:t>Vi behöver ha en bra feedback - kultur.</a:t>
            </a:r>
            <a:br>
              <a:rPr lang="sv-SE" sz="3100" dirty="0">
                <a:latin typeface="Arial"/>
              </a:rPr>
            </a:br>
            <a:r>
              <a:rPr lang="sv-SE" sz="3100" dirty="0">
                <a:latin typeface="Arial"/>
                <a:cs typeface="Arial"/>
              </a:rPr>
              <a:t>Känna oss trygga i att både kunna </a:t>
            </a:r>
            <a:br>
              <a:rPr lang="sv-SE" sz="3100" dirty="0">
                <a:latin typeface="Arial"/>
                <a:cs typeface="Arial"/>
              </a:rPr>
            </a:br>
            <a:r>
              <a:rPr lang="sv-SE" sz="3100" dirty="0">
                <a:latin typeface="Arial"/>
                <a:cs typeface="Arial"/>
              </a:rPr>
              <a:t>ge och ta feedback och förstå </a:t>
            </a:r>
            <a:br>
              <a:rPr lang="sv-SE" sz="3100" dirty="0">
                <a:latin typeface="Arial"/>
                <a:cs typeface="Arial"/>
              </a:rPr>
            </a:br>
            <a:r>
              <a:rPr lang="sv-SE" sz="3100" dirty="0">
                <a:latin typeface="Arial"/>
                <a:cs typeface="Arial"/>
              </a:rPr>
              <a:t>syftet med att lära oss på vägen!</a:t>
            </a:r>
            <a:br>
              <a:rPr lang="sv-SE" sz="3100" dirty="0">
                <a:latin typeface="Arial"/>
                <a:cs typeface="Arial"/>
              </a:rPr>
            </a:br>
            <a:endParaRPr lang="sv-SE" sz="3100" dirty="0">
              <a:latin typeface="Arial"/>
              <a:cs typeface="Arial"/>
            </a:endParaRPr>
          </a:p>
        </p:txBody>
      </p:sp>
      <p:sp>
        <p:nvSpPr>
          <p:cNvPr id="38" name="textruta 37">
            <a:extLst>
              <a:ext uri="{FF2B5EF4-FFF2-40B4-BE49-F238E27FC236}">
                <a16:creationId xmlns:a16="http://schemas.microsoft.com/office/drawing/2014/main" id="{DC3DF747-F05D-891D-6E37-2E8554C3A798}"/>
              </a:ext>
            </a:extLst>
          </p:cNvPr>
          <p:cNvSpPr txBox="1"/>
          <p:nvPr/>
        </p:nvSpPr>
        <p:spPr>
          <a:xfrm rot="19572332">
            <a:off x="5019388" y="2016484"/>
            <a:ext cx="65293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 L</a:t>
            </a:r>
            <a:r>
              <a:rPr kumimoji="0" lang="sv-SE"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ärande, förbättringar </a:t>
            </a:r>
            <a:r>
              <a:rPr kumimoji="0" lang="sv-SE"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itchFamily="2" charset="2"/>
              </a:rPr>
              <a:t> </a:t>
            </a:r>
            <a:endParaRPr kumimoji="0" lang="sv-SE"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Bildobjekt 5">
            <a:extLst>
              <a:ext uri="{FF2B5EF4-FFF2-40B4-BE49-F238E27FC236}">
                <a16:creationId xmlns:a16="http://schemas.microsoft.com/office/drawing/2014/main" id="{2C081136-3F9B-9DA3-19F8-93A8A79C4A34}"/>
              </a:ext>
            </a:extLst>
          </p:cNvPr>
          <p:cNvPicPr>
            <a:picLocks noChangeAspect="1"/>
          </p:cNvPicPr>
          <p:nvPr/>
        </p:nvPicPr>
        <p:blipFill>
          <a:blip r:embed="rId3"/>
          <a:stretch>
            <a:fillRect/>
          </a:stretch>
        </p:blipFill>
        <p:spPr>
          <a:xfrm rot="20591756">
            <a:off x="7016110" y="2292408"/>
            <a:ext cx="5222132" cy="4397584"/>
          </a:xfrm>
          <a:prstGeom prst="rect">
            <a:avLst/>
          </a:prstGeom>
        </p:spPr>
      </p:pic>
    </p:spTree>
    <p:extLst>
      <p:ext uri="{BB962C8B-B14F-4D97-AF65-F5344CB8AC3E}">
        <p14:creationId xmlns:p14="http://schemas.microsoft.com/office/powerpoint/2010/main" val="589537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B94360D-5516-51C6-4585-FDBBB788CFD3}"/>
              </a:ext>
            </a:extLst>
          </p:cNvPr>
          <p:cNvSpPr txBox="1"/>
          <p:nvPr/>
        </p:nvSpPr>
        <p:spPr>
          <a:xfrm>
            <a:off x="851033" y="1183917"/>
            <a:ext cx="9685020" cy="427809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Feedback</a:t>
            </a:r>
            <a:r>
              <a:rPr kumimoji="0" lang="sv-SE" sz="4000" b="0" i="0" u="none" strike="noStrike" kern="1200" cap="none" spc="0" normalizeH="0" baseline="0" noProof="0" dirty="0">
                <a:ln>
                  <a:noFill/>
                </a:ln>
                <a:solidFill>
                  <a:prstClr val="black"/>
                </a:solidFill>
                <a:effectLst/>
                <a:uLnTx/>
                <a:uFillTx/>
                <a:latin typeface="Arial"/>
                <a:ea typeface="+mn-ea"/>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Ge feedback (hjälpa andra)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prstClr val="black"/>
                </a:solidFill>
                <a:effectLst/>
                <a:uLnTx/>
                <a:uFillTx/>
                <a:latin typeface="Arial"/>
                <a:ea typeface="Calibri"/>
                <a:cs typeface="Calibri"/>
              </a:rPr>
              <a:t>Få feedback (få hjälp av andra)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prstClr val="black"/>
                </a:solidFill>
                <a:effectLst/>
                <a:uLnTx/>
                <a:uFillTx/>
                <a:latin typeface="Arial"/>
                <a:ea typeface="Calibri"/>
                <a:cs typeface="Calibri"/>
              </a:rPr>
              <a:t>Fråga efter feedback </a:t>
            </a:r>
            <a:br>
              <a:rPr kumimoji="0" lang="sv-SE" sz="2800" b="0" i="0" u="none" strike="noStrike" kern="1200" cap="none" spc="0" normalizeH="0" baseline="0" noProof="0" dirty="0">
                <a:ln>
                  <a:noFill/>
                </a:ln>
                <a:solidFill>
                  <a:prstClr val="black"/>
                </a:solidFill>
                <a:effectLst/>
                <a:uLnTx/>
                <a:uFillTx/>
                <a:latin typeface="Arial"/>
                <a:ea typeface="Calibri"/>
                <a:cs typeface="Calibri"/>
              </a:rPr>
            </a:br>
            <a:r>
              <a:rPr kumimoji="0" lang="sv-SE" sz="2800" b="0" i="0" u="none" strike="noStrike" kern="1200" cap="none" spc="0" normalizeH="0" baseline="0" noProof="0" dirty="0">
                <a:ln>
                  <a:noFill/>
                </a:ln>
                <a:solidFill>
                  <a:prstClr val="black"/>
                </a:solidFill>
                <a:effectLst/>
                <a:uLnTx/>
                <a:uFillTx/>
                <a:latin typeface="Arial"/>
                <a:ea typeface="Calibri"/>
                <a:cs typeface="Calibri"/>
              </a:rPr>
              <a:t>(</a:t>
            </a:r>
            <a:r>
              <a:rPr kumimoji="0" lang="sv-SE" sz="2800" b="1" i="0" u="none" strike="noStrike" kern="1200" cap="none" spc="0" normalizeH="0" baseline="0" noProof="0" dirty="0">
                <a:ln>
                  <a:noFill/>
                </a:ln>
                <a:solidFill>
                  <a:prstClr val="black"/>
                </a:solidFill>
                <a:effectLst/>
                <a:uLnTx/>
                <a:uFillTx/>
                <a:latin typeface="Arial"/>
                <a:ea typeface="Calibri"/>
                <a:cs typeface="Calibri"/>
              </a:rPr>
              <a:t>få hjälp med sitt självledarskap</a:t>
            </a:r>
            <a:r>
              <a:rPr kumimoji="0" lang="sv-SE" sz="2800" b="0" i="0" u="none" strike="noStrike" kern="1200" cap="none" spc="0" normalizeH="0" baseline="0" noProof="0" dirty="0">
                <a:ln>
                  <a:noFill/>
                </a:ln>
                <a:solidFill>
                  <a:prstClr val="black"/>
                </a:solidFill>
                <a:effectLst/>
                <a:uLnTx/>
                <a:uFillTx/>
                <a:latin typeface="Arial"/>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Bildobjekt 4" descr="En bild som visar Grafik, kreativitet, konst&#10;&#10;AI-genererat innehåll kan vara felaktigt.">
            <a:extLst>
              <a:ext uri="{FF2B5EF4-FFF2-40B4-BE49-F238E27FC236}">
                <a16:creationId xmlns:a16="http://schemas.microsoft.com/office/drawing/2014/main" id="{242B94CD-CF8C-7DFA-A976-E4A48DB24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1548389"/>
            <a:ext cx="3361739" cy="3370703"/>
          </a:xfrm>
          <a:prstGeom prst="rect">
            <a:avLst/>
          </a:prstGeom>
        </p:spPr>
      </p:pic>
    </p:spTree>
    <p:extLst>
      <p:ext uri="{BB962C8B-B14F-4D97-AF65-F5344CB8AC3E}">
        <p14:creationId xmlns:p14="http://schemas.microsoft.com/office/powerpoint/2010/main" val="187149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DCE87-0593-3872-69FC-2FD9CDCDC91E}"/>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179385DD-FC3F-CB0D-B118-8B75011EBAED}"/>
              </a:ext>
            </a:extLst>
          </p:cNvPr>
          <p:cNvSpPr txBox="1"/>
          <p:nvPr/>
        </p:nvSpPr>
        <p:spPr>
          <a:xfrm>
            <a:off x="2120434" y="939833"/>
            <a:ext cx="7951131" cy="954367"/>
          </a:xfrm>
          <a:prstGeom prst="rect">
            <a:avLst/>
          </a:prstGeom>
        </p:spPr>
        <p:txBody>
          <a:bodyPr rot="0" spcFirstLastPara="0" vertOverflow="overflow" horzOverflow="overflow" vert="horz" lIns="0" tIns="0" rIns="0" bIns="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ct val="0"/>
              </a:spcBef>
              <a:spcAft>
                <a:spcPts val="422"/>
              </a:spcAft>
              <a:buClrTx/>
              <a:buSzTx/>
              <a:buFontTx/>
              <a:buNone/>
              <a:tabLst/>
              <a:defRPr/>
            </a:pPr>
            <a:endParaRPr kumimoji="0" lang="sv-SE" sz="3600" b="1" i="0" u="none" strike="noStrike" kern="1200" cap="none" spc="0" normalizeH="0" baseline="0" noProof="0">
              <a:ln>
                <a:noFill/>
              </a:ln>
              <a:solidFill>
                <a:srgbClr val="44546A"/>
              </a:solidFill>
              <a:effectLst/>
              <a:uLnTx/>
              <a:uFillTx/>
              <a:latin typeface="Century Gothic" panose="020B0502020202020204" pitchFamily="34" charset="0"/>
              <a:ea typeface="+mn-ea"/>
              <a:cs typeface="+mn-cs"/>
            </a:endParaRPr>
          </a:p>
        </p:txBody>
      </p:sp>
      <p:sp>
        <p:nvSpPr>
          <p:cNvPr id="12" name="Content Placeholder 2">
            <a:extLst>
              <a:ext uri="{FF2B5EF4-FFF2-40B4-BE49-F238E27FC236}">
                <a16:creationId xmlns:a16="http://schemas.microsoft.com/office/drawing/2014/main" id="{13224E11-A6D2-9408-AEF0-CB115C81EF4C}"/>
              </a:ext>
            </a:extLst>
          </p:cNvPr>
          <p:cNvSpPr>
            <a:spLocks noGrp="1"/>
          </p:cNvSpPr>
          <p:nvPr>
            <p:ph idx="4294967295"/>
          </p:nvPr>
        </p:nvSpPr>
        <p:spPr>
          <a:xfrm>
            <a:off x="1110397" y="1600202"/>
            <a:ext cx="8270875" cy="4160838"/>
          </a:xfrm>
        </p:spPr>
        <p:txBody>
          <a:bodyPr vert="horz" lIns="0" tIns="0" rIns="0" bIns="0" rtlCol="0" anchor="t">
            <a:normAutofit/>
          </a:bodyPr>
          <a:lstStyle/>
          <a:p>
            <a:pPr marL="0" indent="0">
              <a:buNone/>
            </a:pPr>
            <a:endParaRPr lang="en-US" b="0">
              <a:solidFill>
                <a:schemeClr val="tx2"/>
              </a:solidFill>
            </a:endParaRPr>
          </a:p>
          <a:p>
            <a:pPr marL="0" indent="0">
              <a:buNone/>
            </a:pPr>
            <a:endParaRPr lang="sv-SE" b="0" i="0">
              <a:solidFill>
                <a:srgbClr val="333333"/>
              </a:solidFill>
              <a:effectLst/>
              <a:latin typeface="Georgia" panose="02040502050405020303" pitchFamily="18" charset="0"/>
            </a:endParaRPr>
          </a:p>
          <a:p>
            <a:pPr marL="0" indent="0">
              <a:buNone/>
            </a:pPr>
            <a:endParaRPr lang="sv-SE">
              <a:solidFill>
                <a:srgbClr val="333333"/>
              </a:solidFill>
              <a:latin typeface="Georgia" panose="02040502050405020303" pitchFamily="18" charset="0"/>
              <a:ea typeface="Tahoma"/>
              <a:cs typeface="Tahoma"/>
            </a:endParaRPr>
          </a:p>
          <a:p>
            <a:pPr marL="0" indent="0">
              <a:buNone/>
            </a:pPr>
            <a:endParaRPr lang="en-US">
              <a:ea typeface="Tahoma"/>
              <a:cs typeface="Tahoma"/>
            </a:endParaRPr>
          </a:p>
          <a:p>
            <a:pPr marL="0" indent="0">
              <a:buNone/>
            </a:pPr>
            <a:endParaRPr lang="en-US">
              <a:ea typeface="Tahoma"/>
              <a:cs typeface="Tahoma"/>
            </a:endParaRPr>
          </a:p>
        </p:txBody>
      </p:sp>
      <p:sp>
        <p:nvSpPr>
          <p:cNvPr id="10" name="Pil: höger 9">
            <a:extLst>
              <a:ext uri="{FF2B5EF4-FFF2-40B4-BE49-F238E27FC236}">
                <a16:creationId xmlns:a16="http://schemas.microsoft.com/office/drawing/2014/main" id="{B020BE39-C10A-864D-8114-9B74740589C7}"/>
              </a:ext>
            </a:extLst>
          </p:cNvPr>
          <p:cNvSpPr/>
          <p:nvPr/>
        </p:nvSpPr>
        <p:spPr>
          <a:xfrm>
            <a:off x="566106" y="4589563"/>
            <a:ext cx="11059788" cy="2131912"/>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a:ea typeface="+mn-ea"/>
                <a:cs typeface="Arial"/>
              </a:rPr>
              <a:t>Strategier</a:t>
            </a:r>
            <a:r>
              <a:rPr kumimoji="0" lang="en-US" sz="3200" b="1" i="0" u="none" strike="noStrike" kern="1200" cap="none" spc="0" normalizeH="0" baseline="0" noProof="0" dirty="0">
                <a:ln>
                  <a:noFill/>
                </a:ln>
                <a:solidFill>
                  <a:prstClr val="white"/>
                </a:solidFill>
                <a:effectLst/>
                <a:uLnTx/>
                <a:uFillTx/>
                <a:latin typeface="Arial"/>
                <a:ea typeface="+mn-ea"/>
                <a:cs typeface="Arial"/>
              </a:rPr>
              <a:t> för </a:t>
            </a:r>
            <a:r>
              <a:rPr kumimoji="0" lang="en-US" sz="3200" b="1" i="0" u="none" strike="noStrike" kern="1200" cap="none" spc="0" normalizeH="0" baseline="0" noProof="0" dirty="0" err="1">
                <a:ln>
                  <a:noFill/>
                </a:ln>
                <a:solidFill>
                  <a:prstClr val="white"/>
                </a:solidFill>
                <a:effectLst/>
                <a:uLnTx/>
                <a:uFillTx/>
                <a:latin typeface="Arial"/>
                <a:ea typeface="+mn-ea"/>
                <a:cs typeface="Arial"/>
              </a:rPr>
              <a:t>självledarskap</a:t>
            </a:r>
            <a:r>
              <a:rPr kumimoji="0" lang="en-US" sz="3200" b="1" i="0" u="none" strike="noStrike" kern="1200" cap="none" spc="0" normalizeH="0" baseline="0" noProof="0" dirty="0">
                <a:ln>
                  <a:noFill/>
                </a:ln>
                <a:solidFill>
                  <a:prstClr val="white"/>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Arial"/>
              </a:rPr>
              <a:t>Feedback</a:t>
            </a:r>
            <a:r>
              <a:rPr kumimoji="0" lang="en-US" sz="2400" b="0" i="0" u="none" strike="noStrike" kern="1200" cap="none" spc="0" normalizeH="0" baseline="0" noProof="0" dirty="0">
                <a:ln>
                  <a:noFill/>
                </a:ln>
                <a:solidFill>
                  <a:prstClr val="white"/>
                </a:solidFill>
                <a:effectLst/>
                <a:uLnTx/>
                <a:uFillTx/>
                <a:latin typeface="Arial"/>
                <a:ea typeface="+mn-ea"/>
                <a:cs typeface="Arial"/>
              </a:rPr>
              <a:t>, </a:t>
            </a:r>
            <a:r>
              <a:rPr kumimoji="0" lang="en-US" sz="2400" b="0" i="0" u="none" strike="noStrike" kern="1200" cap="none" spc="0" normalizeH="0" baseline="0" noProof="0" dirty="0" err="1">
                <a:ln>
                  <a:noFill/>
                </a:ln>
                <a:solidFill>
                  <a:prstClr val="white"/>
                </a:solidFill>
                <a:effectLst/>
                <a:uLnTx/>
                <a:uFillTx/>
                <a:latin typeface="Arial"/>
                <a:ea typeface="+mn-ea"/>
                <a:cs typeface="Arial"/>
              </a:rPr>
              <a:t>självprat</a:t>
            </a:r>
            <a:r>
              <a:rPr kumimoji="0" lang="en-US" sz="2400" b="0" i="0" u="none" strike="noStrike" kern="1200" cap="none" spc="0" normalizeH="0" baseline="0" noProof="0" dirty="0">
                <a:ln>
                  <a:noFill/>
                </a:ln>
                <a:solidFill>
                  <a:prstClr val="white"/>
                </a:solidFill>
                <a:effectLst/>
                <a:uLnTx/>
                <a:uFillTx/>
                <a:latin typeface="Arial"/>
                <a:ea typeface="+mn-ea"/>
                <a:cs typeface="Arial"/>
              </a:rPr>
              <a:t>, </a:t>
            </a:r>
            <a:r>
              <a:rPr kumimoji="0" lang="en-US" sz="2400" b="0" i="0" u="none" strike="noStrike" kern="1200" cap="none" spc="0" normalizeH="0" baseline="0" noProof="0" dirty="0" err="1">
                <a:ln>
                  <a:noFill/>
                </a:ln>
                <a:solidFill>
                  <a:prstClr val="white"/>
                </a:solidFill>
                <a:effectLst/>
                <a:uLnTx/>
                <a:uFillTx/>
                <a:latin typeface="Arial"/>
                <a:ea typeface="+mn-ea"/>
                <a:cs typeface="Arial"/>
              </a:rPr>
              <a:t>självobservation</a:t>
            </a:r>
            <a:endParaRPr kumimoji="0" lang="en-US" sz="2400" b="0" i="0" u="none" strike="noStrike" kern="1200" cap="none" spc="0" normalizeH="0" baseline="0" noProof="0" dirty="0">
              <a:ln>
                <a:noFill/>
              </a:ln>
              <a:solidFill>
                <a:prstClr val="white"/>
              </a:solidFill>
              <a:effectLst/>
              <a:uLnTx/>
              <a:uFillTx/>
              <a:latin typeface="Arial"/>
              <a:ea typeface="+mn-ea"/>
              <a:cs typeface="Arial"/>
            </a:endParaRPr>
          </a:p>
        </p:txBody>
      </p:sp>
      <p:sp>
        <p:nvSpPr>
          <p:cNvPr id="6" name="Slide Number Placeholder 5">
            <a:extLst>
              <a:ext uri="{FF2B5EF4-FFF2-40B4-BE49-F238E27FC236}">
                <a16:creationId xmlns:a16="http://schemas.microsoft.com/office/drawing/2014/main" id="{392D8595-284D-16FF-DDEA-D9ECC2CCC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31629A-4462-435F-A7BD-B91EA56A5123}" type="slidenum">
              <a:rPr kumimoji="0" lang="sv-SE" sz="1200" b="0" i="0" u="none" strike="noStrike" kern="1200" cap="none" spc="0" normalizeH="0" baseline="0" noProof="0" smtClean="0">
                <a:ln>
                  <a:noFill/>
                </a:ln>
                <a:solidFill>
                  <a:prstClr val="black">
                    <a:lumMod val="75000"/>
                    <a:lumOff val="2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9" name="Rubrik 8">
            <a:extLst>
              <a:ext uri="{FF2B5EF4-FFF2-40B4-BE49-F238E27FC236}">
                <a16:creationId xmlns:a16="http://schemas.microsoft.com/office/drawing/2014/main" id="{E6F71EC2-9A6A-D282-D6A1-560660A4421A}"/>
              </a:ext>
            </a:extLst>
          </p:cNvPr>
          <p:cNvSpPr>
            <a:spLocks noGrp="1"/>
          </p:cNvSpPr>
          <p:nvPr>
            <p:ph type="title"/>
          </p:nvPr>
        </p:nvSpPr>
        <p:spPr>
          <a:xfrm>
            <a:off x="566106" y="352210"/>
            <a:ext cx="11059788" cy="4476884"/>
          </a:xfrm>
        </p:spPr>
        <p:txBody>
          <a:bodyPr>
            <a:normAutofit fontScale="90000"/>
          </a:bodyPr>
          <a:lstStyle/>
          <a:p>
            <a:r>
              <a:rPr lang="sv-SE" sz="4000" b="1" dirty="0">
                <a:latin typeface="Arial"/>
                <a:ea typeface="Calibri"/>
                <a:cs typeface="Calibri"/>
              </a:rPr>
              <a:t>Feedback – viktigt verktyg för självledarskap</a:t>
            </a:r>
            <a:br>
              <a:rPr lang="sv-SE" sz="3200" dirty="0">
                <a:latin typeface="Arial"/>
                <a:cs typeface="Calibri" panose="020F0502020204030204" pitchFamily="34" charset="0"/>
              </a:rPr>
            </a:br>
            <a:br>
              <a:rPr lang="sv-SE" sz="3200" dirty="0">
                <a:latin typeface="Arial"/>
                <a:cs typeface="Calibri" panose="020F0502020204030204" pitchFamily="34" charset="0"/>
              </a:rPr>
            </a:br>
            <a:r>
              <a:rPr lang="sv-SE" sz="2800" dirty="0">
                <a:latin typeface="Arial"/>
                <a:ea typeface="Calibri"/>
                <a:cs typeface="Calibri"/>
              </a:rPr>
              <a:t>Att arbeta med feedback är en viktig strategi för att stärka sitt självledarskap. </a:t>
            </a:r>
            <a:br>
              <a:rPr lang="sv-SE" sz="2800" dirty="0">
                <a:latin typeface="Arial"/>
                <a:ea typeface="Calibri"/>
                <a:cs typeface="Calibri"/>
              </a:rPr>
            </a:br>
            <a:br>
              <a:rPr lang="sv-SE" sz="2800" dirty="0">
                <a:latin typeface="Arial"/>
                <a:ea typeface="Calibri"/>
                <a:cs typeface="Calibri"/>
              </a:rPr>
            </a:br>
            <a:r>
              <a:rPr lang="sv-SE" sz="2800" baseline="0" dirty="0">
                <a:latin typeface="Arial"/>
                <a:ea typeface="Calibri"/>
                <a:cs typeface="Calibri"/>
              </a:rPr>
              <a:t>Självledarskap som handlar om förmågan att ta personligt ansvar för sina egna handlingar, beteenden och utveckling. </a:t>
            </a:r>
            <a:br>
              <a:rPr lang="sv-SE" sz="2800" baseline="0" dirty="0">
                <a:latin typeface="Arial"/>
                <a:ea typeface="Calibri"/>
                <a:cs typeface="Calibri"/>
              </a:rPr>
            </a:br>
            <a:br>
              <a:rPr lang="sv-SE" sz="2800" baseline="0" dirty="0">
                <a:latin typeface="Arial"/>
                <a:ea typeface="Calibri"/>
                <a:cs typeface="Calibri"/>
              </a:rPr>
            </a:br>
            <a:r>
              <a:rPr lang="sv-SE" sz="2800" b="1" baseline="0" dirty="0">
                <a:latin typeface="Arial"/>
                <a:ea typeface="Calibri"/>
                <a:cs typeface="Calibri"/>
              </a:rPr>
              <a:t>Ett stärkt självledarskap hos individer i en grupp främjar arbetet med ständiga förbättringar</a:t>
            </a:r>
            <a:r>
              <a:rPr lang="sv-SE" sz="2800" b="1" dirty="0">
                <a:solidFill>
                  <a:srgbClr val="000000"/>
                </a:solidFill>
                <a:latin typeface="Arial"/>
                <a:ea typeface="Calibri"/>
                <a:cs typeface="Calibri"/>
              </a:rPr>
              <a:t> och ökar gruppens förmåga att</a:t>
            </a:r>
            <a:r>
              <a:rPr lang="sv-SE" sz="2800" b="1" baseline="0" dirty="0">
                <a:solidFill>
                  <a:srgbClr val="000000"/>
                </a:solidFill>
                <a:latin typeface="Arial"/>
                <a:ea typeface="Calibri"/>
                <a:cs typeface="Calibri"/>
              </a:rPr>
              <a:t> </a:t>
            </a:r>
            <a:r>
              <a:rPr lang="sv-SE" sz="2800" b="1" dirty="0">
                <a:solidFill>
                  <a:srgbClr val="000000"/>
                </a:solidFill>
                <a:latin typeface="Arial"/>
                <a:ea typeface="Calibri"/>
                <a:cs typeface="Calibri"/>
              </a:rPr>
              <a:t>lösa problem</a:t>
            </a:r>
            <a:r>
              <a:rPr lang="sv-SE" sz="2800" dirty="0">
                <a:solidFill>
                  <a:srgbClr val="000000"/>
                </a:solidFill>
                <a:latin typeface="Arial"/>
                <a:ea typeface="Calibri"/>
                <a:cs typeface="Calibri"/>
              </a:rPr>
              <a:t>.</a:t>
            </a:r>
            <a:endParaRPr lang="sv-SE" sz="2800" dirty="0">
              <a:solidFill>
                <a:srgbClr val="FFFFFF"/>
              </a:solidFill>
              <a:latin typeface="Arial"/>
              <a:ea typeface="Calibri"/>
              <a:cs typeface="Calibri"/>
            </a:endParaRPr>
          </a:p>
        </p:txBody>
      </p:sp>
    </p:spTree>
    <p:extLst>
      <p:ext uri="{BB962C8B-B14F-4D97-AF65-F5344CB8AC3E}">
        <p14:creationId xmlns:p14="http://schemas.microsoft.com/office/powerpoint/2010/main" val="33941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B94360D-5516-51C6-4585-FDBBB788CFD3}"/>
              </a:ext>
            </a:extLst>
          </p:cNvPr>
          <p:cNvSpPr txBox="1"/>
          <p:nvPr/>
        </p:nvSpPr>
        <p:spPr>
          <a:xfrm>
            <a:off x="613519" y="428178"/>
            <a:ext cx="8503920" cy="507831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black"/>
                </a:solidFill>
                <a:effectLst/>
                <a:uLnTx/>
                <a:uFillTx/>
                <a:latin typeface="Arial"/>
                <a:ea typeface="+mn-ea"/>
                <a:cs typeface="Arial"/>
              </a:rPr>
              <a:t>Feedback</a:t>
            </a:r>
            <a:r>
              <a:rPr kumimoji="0" lang="sv-SE" sz="4000" b="0" i="0" u="none" strike="noStrike" kern="1200" cap="none" spc="0" normalizeH="0" baseline="0" noProof="0" dirty="0">
                <a:ln>
                  <a:noFill/>
                </a:ln>
                <a:solidFill>
                  <a:prstClr val="black"/>
                </a:solidFill>
                <a:effectLst/>
                <a:uLnTx/>
                <a:uFillTx/>
                <a:latin typeface="Arial"/>
                <a:ea typeface="+mn-ea"/>
                <a:cs typeface="Arial"/>
              </a:rPr>
              <a:t> kan vara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Positiv</a:t>
            </a:r>
            <a:br>
              <a:rPr kumimoji="0" lang="sv-SE" sz="2800" b="0" i="0" u="none" strike="noStrike" kern="1200" cap="none" spc="0" normalizeH="0" baseline="0" noProof="0" dirty="0">
                <a:ln>
                  <a:noFill/>
                </a:ln>
                <a:solidFill>
                  <a:prstClr val="black"/>
                </a:solidFill>
                <a:effectLst/>
                <a:uLnTx/>
                <a:uFillTx/>
                <a:latin typeface="Arial"/>
                <a:ea typeface="+mn-ea"/>
                <a:cs typeface="Arial"/>
              </a:rPr>
            </a:br>
            <a:endParaRPr kumimoji="0" lang="sv-SE" sz="2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Eller konstruktiv / negativ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När man lämnar feedback till någon </a:t>
            </a:r>
            <a:br>
              <a:rPr kumimoji="0" lang="sv-SE" sz="2800" b="0" i="0" u="none" strike="noStrike" kern="1200" cap="none" spc="0" normalizeH="0" baseline="0" noProof="0" dirty="0">
                <a:ln>
                  <a:noFill/>
                </a:ln>
                <a:solidFill>
                  <a:prstClr val="black"/>
                </a:solidFill>
                <a:effectLst/>
                <a:uLnTx/>
                <a:uFillTx/>
                <a:latin typeface="Arial"/>
                <a:ea typeface="+mn-ea"/>
                <a:cs typeface="Arial"/>
              </a:rPr>
            </a:br>
            <a:r>
              <a:rPr kumimoji="0" lang="sv-SE" sz="2800" b="0" i="0" u="none" strike="noStrike" kern="1200" cap="none" spc="0" normalizeH="0" baseline="0" noProof="0" dirty="0">
                <a:ln>
                  <a:noFill/>
                </a:ln>
                <a:solidFill>
                  <a:prstClr val="black"/>
                </a:solidFill>
                <a:effectLst/>
                <a:uLnTx/>
                <a:uFillTx/>
                <a:latin typeface="Arial"/>
                <a:ea typeface="+mn-ea"/>
                <a:cs typeface="Arial"/>
              </a:rPr>
              <a:t>så kan man inte veta hur den tas emot.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Arial"/>
              </a:rPr>
              <a:t>Det är viktigt att påminnas om att mottagaren alltid står för tolkningen!</a:t>
            </a:r>
          </a:p>
        </p:txBody>
      </p:sp>
      <p:pic>
        <p:nvPicPr>
          <p:cNvPr id="5" name="Bildobjekt 4" descr="En bild som visar Grafik, kreativitet, konst&#10;&#10;AI-genererat innehåll kan vara felaktigt.">
            <a:extLst>
              <a:ext uri="{FF2B5EF4-FFF2-40B4-BE49-F238E27FC236}">
                <a16:creationId xmlns:a16="http://schemas.microsoft.com/office/drawing/2014/main" id="{A109CA69-2DC5-FA19-1AEA-A02B9D6F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426" y="428178"/>
            <a:ext cx="3392911" cy="3401958"/>
          </a:xfrm>
          <a:prstGeom prst="rect">
            <a:avLst/>
          </a:prstGeom>
        </p:spPr>
      </p:pic>
    </p:spTree>
    <p:extLst>
      <p:ext uri="{BB962C8B-B14F-4D97-AF65-F5344CB8AC3E}">
        <p14:creationId xmlns:p14="http://schemas.microsoft.com/office/powerpoint/2010/main" val="2554874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42" y="830594"/>
            <a:ext cx="10515600" cy="1325563"/>
          </a:xfrm>
        </p:spPr>
        <p:txBody>
          <a:bodyPr>
            <a:normAutofit/>
          </a:bodyPr>
          <a:lstStyle/>
          <a:p>
            <a:r>
              <a:rPr lang="sv-SE" altLang="sv-SE" sz="4000" b="1" dirty="0">
                <a:latin typeface="Arial"/>
                <a:cs typeface="Arial"/>
              </a:rPr>
              <a:t>Konsten att ge feedback</a:t>
            </a:r>
            <a:endParaRPr lang="sv-SE" sz="4000" b="1" dirty="0">
              <a:latin typeface="Arial"/>
              <a:cs typeface="Arial"/>
            </a:endParaRPr>
          </a:p>
        </p:txBody>
      </p:sp>
      <p:sp>
        <p:nvSpPr>
          <p:cNvPr id="3" name="Content Placeholder 2"/>
          <p:cNvSpPr>
            <a:spLocks noGrp="1"/>
          </p:cNvSpPr>
          <p:nvPr>
            <p:ph idx="1"/>
          </p:nvPr>
        </p:nvSpPr>
        <p:spPr>
          <a:xfrm>
            <a:off x="576942" y="2271449"/>
            <a:ext cx="8229600" cy="3786324"/>
          </a:xfrm>
        </p:spPr>
        <p:txBody>
          <a:bodyPr vert="horz" lIns="91440" tIns="45720" rIns="91440" bIns="45720" rtlCol="0" anchor="t">
            <a:normAutofit/>
          </a:bodyPr>
          <a:lstStyle/>
          <a:p>
            <a:r>
              <a:rPr lang="sv-SE" altLang="sv-SE" dirty="0">
                <a:latin typeface="Arial"/>
                <a:cs typeface="Arial"/>
              </a:rPr>
              <a:t>att ge feedback är </a:t>
            </a:r>
            <a:r>
              <a:rPr lang="sv-SE" altLang="sv-SE" b="1" i="1" dirty="0">
                <a:latin typeface="Arial"/>
                <a:cs typeface="Arial"/>
              </a:rPr>
              <a:t>alltid</a:t>
            </a:r>
            <a:r>
              <a:rPr lang="sv-SE" altLang="sv-SE" dirty="0">
                <a:latin typeface="Arial"/>
                <a:cs typeface="Arial"/>
              </a:rPr>
              <a:t> att hjälpa </a:t>
            </a:r>
          </a:p>
          <a:p>
            <a:endParaRPr lang="sv-SE" altLang="sv-SE" dirty="0">
              <a:latin typeface="Arial"/>
              <a:cs typeface="Arial"/>
            </a:endParaRPr>
          </a:p>
          <a:p>
            <a:r>
              <a:rPr lang="sv-SE" altLang="sv-SE" dirty="0">
                <a:latin typeface="Arial"/>
                <a:cs typeface="Arial"/>
              </a:rPr>
              <a:t>att tala med jag-budskap, rak och tydlig</a:t>
            </a:r>
          </a:p>
          <a:p>
            <a:endParaRPr lang="sv-SE" altLang="sv-SE" dirty="0">
              <a:latin typeface="Arial"/>
              <a:cs typeface="Arial"/>
            </a:endParaRPr>
          </a:p>
          <a:p>
            <a:r>
              <a:rPr lang="sv-SE" altLang="sv-SE" dirty="0">
                <a:latin typeface="Arial"/>
                <a:cs typeface="Arial"/>
              </a:rPr>
              <a:t>Positiv i grupp, konstruktiv/negativ i enrum</a:t>
            </a:r>
          </a:p>
          <a:p>
            <a:endParaRPr lang="sv-SE" altLang="sv-SE" dirty="0">
              <a:latin typeface="Arial"/>
              <a:cs typeface="Arial"/>
            </a:endParaRPr>
          </a:p>
          <a:p>
            <a:r>
              <a:rPr lang="sv-SE" altLang="sv-SE" b="1" dirty="0">
                <a:latin typeface="Arial"/>
                <a:cs typeface="Arial"/>
              </a:rPr>
              <a:t>Välj rätt tillfälle!</a:t>
            </a:r>
            <a:endParaRPr lang="en-US" altLang="sv-SE" b="1" dirty="0">
              <a:latin typeface="Arial"/>
              <a:cs typeface="Arial"/>
            </a:endParaRPr>
          </a:p>
          <a:p>
            <a:endParaRPr lang="sv-SE" sz="3200" dirty="0"/>
          </a:p>
        </p:txBody>
      </p:sp>
      <p:pic>
        <p:nvPicPr>
          <p:cNvPr id="6" name="Bildobjekt 5" descr="En bild som visar Grafik, kreativitet, konst&#10;&#10;AI-genererat innehåll kan vara felaktigt.">
            <a:extLst>
              <a:ext uri="{FF2B5EF4-FFF2-40B4-BE49-F238E27FC236}">
                <a16:creationId xmlns:a16="http://schemas.microsoft.com/office/drawing/2014/main" id="{3DDB6352-98AD-4851-BF4E-F5A3BF132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9126" y="2502032"/>
            <a:ext cx="3275932" cy="3284668"/>
          </a:xfrm>
          <a:prstGeom prst="rect">
            <a:avLst/>
          </a:prstGeom>
        </p:spPr>
      </p:pic>
    </p:spTree>
    <p:extLst>
      <p:ext uri="{BB962C8B-B14F-4D97-AF65-F5344CB8AC3E}">
        <p14:creationId xmlns:p14="http://schemas.microsoft.com/office/powerpoint/2010/main" val="2026501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71" y="810809"/>
            <a:ext cx="8229600" cy="1143000"/>
          </a:xfrm>
        </p:spPr>
        <p:txBody>
          <a:bodyPr>
            <a:normAutofit/>
          </a:bodyPr>
          <a:lstStyle/>
          <a:p>
            <a:r>
              <a:rPr lang="sv-SE" altLang="sv-SE" sz="4000" b="1" dirty="0">
                <a:latin typeface="Arial"/>
                <a:cs typeface="Arial"/>
              </a:rPr>
              <a:t>Konsten att ta emot feedback</a:t>
            </a:r>
            <a:endParaRPr lang="sv-SE" sz="4000" b="1" dirty="0">
              <a:latin typeface="Arial"/>
              <a:cs typeface="Arial"/>
            </a:endParaRPr>
          </a:p>
        </p:txBody>
      </p:sp>
      <p:sp>
        <p:nvSpPr>
          <p:cNvPr id="3" name="Content Placeholder 2"/>
          <p:cNvSpPr>
            <a:spLocks noGrp="1"/>
          </p:cNvSpPr>
          <p:nvPr>
            <p:ph idx="1"/>
          </p:nvPr>
        </p:nvSpPr>
        <p:spPr>
          <a:xfrm>
            <a:off x="1012371" y="2260867"/>
            <a:ext cx="8229600" cy="3786324"/>
          </a:xfrm>
        </p:spPr>
        <p:txBody>
          <a:bodyPr vert="horz" lIns="91440" tIns="45720" rIns="91440" bIns="45720" rtlCol="0" anchor="t">
            <a:normAutofit lnSpcReduction="10000"/>
          </a:bodyPr>
          <a:lstStyle/>
          <a:p>
            <a:r>
              <a:rPr lang="sv-SE" altLang="sv-SE" sz="3200" dirty="0">
                <a:latin typeface="Arial"/>
                <a:cs typeface="Arial"/>
              </a:rPr>
              <a:t>Lyssna</a:t>
            </a:r>
          </a:p>
          <a:p>
            <a:endParaRPr lang="sv-SE" altLang="sv-SE" sz="3200" dirty="0">
              <a:latin typeface="Arial"/>
              <a:cs typeface="Arial"/>
            </a:endParaRPr>
          </a:p>
          <a:p>
            <a:r>
              <a:rPr lang="sv-SE" altLang="sv-SE" sz="3200" dirty="0">
                <a:latin typeface="Arial"/>
                <a:cs typeface="Arial"/>
              </a:rPr>
              <a:t>Försök att förstå</a:t>
            </a:r>
          </a:p>
          <a:p>
            <a:endParaRPr lang="sv-SE" altLang="sv-SE" sz="3200" dirty="0">
              <a:latin typeface="Arial"/>
              <a:cs typeface="Arial"/>
            </a:endParaRPr>
          </a:p>
          <a:p>
            <a:r>
              <a:rPr lang="sv-SE" altLang="sv-SE" sz="3200" dirty="0">
                <a:latin typeface="Arial"/>
                <a:cs typeface="Arial"/>
              </a:rPr>
              <a:t>Ställ frågor, bekräfta</a:t>
            </a:r>
          </a:p>
          <a:p>
            <a:endParaRPr lang="sv-SE" altLang="sv-SE" sz="3200" dirty="0">
              <a:latin typeface="Arial"/>
              <a:cs typeface="Arial"/>
            </a:endParaRPr>
          </a:p>
          <a:p>
            <a:r>
              <a:rPr lang="sv-SE" altLang="sv-SE" sz="3200" dirty="0">
                <a:latin typeface="Arial"/>
                <a:cs typeface="Arial"/>
              </a:rPr>
              <a:t>Förkasta eller förändra</a:t>
            </a:r>
          </a:p>
          <a:p>
            <a:pPr marL="0" indent="0">
              <a:buNone/>
            </a:pPr>
            <a:endParaRPr lang="en-US" altLang="sv-SE" sz="3200" dirty="0"/>
          </a:p>
          <a:p>
            <a:endParaRPr lang="sv-SE" sz="3200" dirty="0"/>
          </a:p>
        </p:txBody>
      </p:sp>
      <p:pic>
        <p:nvPicPr>
          <p:cNvPr id="5" name="Bildobjekt 4" descr="En bild som visar Grafik, kreativitet, konst&#10;&#10;AI-genererat innehåll kan vara felaktigt.">
            <a:extLst>
              <a:ext uri="{FF2B5EF4-FFF2-40B4-BE49-F238E27FC236}">
                <a16:creationId xmlns:a16="http://schemas.microsoft.com/office/drawing/2014/main" id="{5FF9BA81-677A-2618-DCF8-AC82278A9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227" y="2693698"/>
            <a:ext cx="3225487" cy="3234088"/>
          </a:xfrm>
          <a:prstGeom prst="rect">
            <a:avLst/>
          </a:prstGeom>
        </p:spPr>
      </p:pic>
    </p:spTree>
    <p:extLst>
      <p:ext uri="{BB962C8B-B14F-4D97-AF65-F5344CB8AC3E}">
        <p14:creationId xmlns:p14="http://schemas.microsoft.com/office/powerpoint/2010/main" val="448943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6" y="1077834"/>
            <a:ext cx="8672383" cy="1143000"/>
          </a:xfrm>
        </p:spPr>
        <p:txBody>
          <a:bodyPr>
            <a:noAutofit/>
          </a:bodyPr>
          <a:lstStyle/>
          <a:p>
            <a:r>
              <a:rPr lang="sv-SE" altLang="sv-SE" sz="4000" b="1" dirty="0">
                <a:latin typeface="Arial"/>
                <a:cs typeface="Arial"/>
              </a:rPr>
              <a:t>Konsten att fråga efter feedback</a:t>
            </a:r>
            <a:endParaRPr lang="sv-SE" sz="4000" b="1" dirty="0">
              <a:latin typeface="Arial"/>
              <a:cs typeface="Arial"/>
            </a:endParaRPr>
          </a:p>
        </p:txBody>
      </p:sp>
      <p:sp>
        <p:nvSpPr>
          <p:cNvPr id="3" name="Content Placeholder 2"/>
          <p:cNvSpPr>
            <a:spLocks noGrp="1"/>
          </p:cNvSpPr>
          <p:nvPr>
            <p:ph idx="1"/>
          </p:nvPr>
        </p:nvSpPr>
        <p:spPr>
          <a:xfrm>
            <a:off x="544285" y="2558894"/>
            <a:ext cx="7154091" cy="3786324"/>
          </a:xfrm>
        </p:spPr>
        <p:txBody>
          <a:bodyPr vert="horz" lIns="91440" tIns="45720" rIns="91440" bIns="45720" rtlCol="0" anchor="t">
            <a:normAutofit lnSpcReduction="10000"/>
          </a:bodyPr>
          <a:lstStyle/>
          <a:p>
            <a:endParaRPr lang="sv-SE" altLang="sv-SE" sz="3200" dirty="0">
              <a:ea typeface="Calibri"/>
              <a:cs typeface="Calibri"/>
            </a:endParaRPr>
          </a:p>
          <a:p>
            <a:pPr marL="0" indent="0">
              <a:buNone/>
            </a:pPr>
            <a:r>
              <a:rPr lang="sv-SE" altLang="sv-SE" dirty="0">
                <a:latin typeface="Arial"/>
                <a:cs typeface="Arial"/>
              </a:rPr>
              <a:t>Hjälp att upptäcka beteenden hos sig själv som man:</a:t>
            </a:r>
          </a:p>
          <a:p>
            <a:r>
              <a:rPr lang="sv-SE" altLang="sv-SE" dirty="0">
                <a:latin typeface="Arial"/>
                <a:cs typeface="Arial"/>
              </a:rPr>
              <a:t>inte ser </a:t>
            </a:r>
          </a:p>
          <a:p>
            <a:r>
              <a:rPr lang="sv-SE" altLang="sv-SE" dirty="0">
                <a:latin typeface="Arial"/>
                <a:cs typeface="Arial"/>
              </a:rPr>
              <a:t>inte vill se</a:t>
            </a:r>
          </a:p>
          <a:p>
            <a:r>
              <a:rPr lang="sv-SE" altLang="sv-SE" dirty="0">
                <a:latin typeface="Arial"/>
                <a:cs typeface="Arial"/>
              </a:rPr>
              <a:t>inte inser effekten av</a:t>
            </a:r>
            <a:endParaRPr lang="sv-SE" altLang="sv-SE" dirty="0">
              <a:latin typeface="Arial"/>
              <a:ea typeface="Calibri"/>
              <a:cs typeface="Calibri"/>
            </a:endParaRPr>
          </a:p>
          <a:p>
            <a:endParaRPr lang="sv-SE" altLang="sv-SE" dirty="0">
              <a:latin typeface="Arial"/>
              <a:ea typeface="Calibri"/>
              <a:cs typeface="Calibri"/>
            </a:endParaRPr>
          </a:p>
          <a:p>
            <a:pPr marL="0" indent="0">
              <a:buNone/>
            </a:pPr>
            <a:r>
              <a:rPr lang="sv-SE" b="1" dirty="0">
                <a:latin typeface="Arial"/>
                <a:ea typeface="Calibri"/>
                <a:cs typeface="Calibri"/>
              </a:rPr>
              <a:t>Våga be om den! </a:t>
            </a:r>
            <a:endParaRPr lang="sv-SE" altLang="sv-SE" b="1" dirty="0">
              <a:latin typeface="Calibri" panose="020F0502020204030204"/>
              <a:ea typeface="Calibri"/>
              <a:cs typeface="Calibri"/>
            </a:endParaRPr>
          </a:p>
          <a:p>
            <a:endParaRPr lang="sv-SE" altLang="sv-SE" sz="3200" dirty="0">
              <a:ea typeface="Calibri"/>
              <a:cs typeface="Calibri"/>
            </a:endParaRPr>
          </a:p>
          <a:p>
            <a:endParaRPr lang="sv-SE" altLang="sv-SE" sz="3200" dirty="0">
              <a:ea typeface="Calibri"/>
              <a:cs typeface="Calibri"/>
            </a:endParaRPr>
          </a:p>
          <a:p>
            <a:pPr marL="0" indent="0">
              <a:buNone/>
            </a:pPr>
            <a:endParaRPr lang="en-US" altLang="sv-SE" sz="3200" dirty="0">
              <a:ea typeface="Calibri" panose="020F0502020204030204"/>
              <a:cs typeface="Calibri" panose="020F0502020204030204"/>
            </a:endParaRPr>
          </a:p>
          <a:p>
            <a:endParaRPr lang="sv-SE" sz="3200" dirty="0">
              <a:ea typeface="Calibri" panose="020F0502020204030204"/>
              <a:cs typeface="Calibri" panose="020F0502020204030204"/>
            </a:endParaRPr>
          </a:p>
        </p:txBody>
      </p:sp>
      <p:pic>
        <p:nvPicPr>
          <p:cNvPr id="8" name="Bildobjekt 7" descr="En bild som visar Grafik, cirkel, kreativitet&#10;&#10;AI-genererat innehåll kan vara felaktigt.">
            <a:extLst>
              <a:ext uri="{FF2B5EF4-FFF2-40B4-BE49-F238E27FC236}">
                <a16:creationId xmlns:a16="http://schemas.microsoft.com/office/drawing/2014/main" id="{B98D3955-4CD5-133D-77A9-7DA3C8A46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425" y="3438402"/>
            <a:ext cx="4000328" cy="2397530"/>
          </a:xfrm>
          <a:prstGeom prst="rect">
            <a:avLst/>
          </a:prstGeom>
        </p:spPr>
      </p:pic>
    </p:spTree>
    <p:extLst>
      <p:ext uri="{BB962C8B-B14F-4D97-AF65-F5344CB8AC3E}">
        <p14:creationId xmlns:p14="http://schemas.microsoft.com/office/powerpoint/2010/main" val="1406285581"/>
      </p:ext>
    </p:extLst>
  </p:cSld>
  <p:clrMapOvr>
    <a:masterClrMapping/>
  </p:clrMapOvr>
</p:sld>
</file>

<file path=ppt/theme/theme1.xml><?xml version="1.0" encoding="utf-8"?>
<a:theme xmlns:a="http://schemas.openxmlformats.org/drawingml/2006/main" name="SLU mallsidor">
  <a:themeElements>
    <a:clrScheme name="SLU">
      <a:dk1>
        <a:srgbClr val="000000"/>
      </a:dk1>
      <a:lt1>
        <a:srgbClr val="FFFFFF"/>
      </a:lt1>
      <a:dk2>
        <a:srgbClr val="535659"/>
      </a:dk2>
      <a:lt2>
        <a:srgbClr val="D9D9D6"/>
      </a:lt2>
      <a:accent1>
        <a:srgbClr val="154734"/>
      </a:accent1>
      <a:accent2>
        <a:srgbClr val="509E2F"/>
      </a:accent2>
      <a:accent3>
        <a:srgbClr val="79863B"/>
      </a:accent3>
      <a:accent4>
        <a:srgbClr val="007681"/>
      </a:accent4>
      <a:accent5>
        <a:srgbClr val="672145"/>
      </a:accent5>
      <a:accent6>
        <a:srgbClr val="CE0037"/>
      </a:accent6>
      <a:hlink>
        <a:srgbClr val="000000"/>
      </a:hlink>
      <a:folHlink>
        <a:srgbClr val="502B3A"/>
      </a:folHlink>
    </a:clrScheme>
    <a:fontScheme name="SL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ts val="3000"/>
          </a:lnSpc>
          <a:defRPr sz="2400" smtClean="0"/>
        </a:defPPr>
      </a:lstStyle>
    </a:txDef>
  </a:objectDefaults>
  <a:extraClrSchemeLst/>
  <a:extLst>
    <a:ext uri="{05A4C25C-085E-4340-85A3-A5531E510DB2}">
      <thm15:themeFamily xmlns:thm15="http://schemas.microsoft.com/office/thememl/2012/main" name="SLU-pptmall_16x9-240424" id="{200191CC-59B3-B845-8616-2A010D9CE11C}" vid="{01EA3C52-BBB1-974F-9B22-05533E0C8A94}"/>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TotalTime>
  <Words>2906</Words>
  <Application>Microsoft Office PowerPoint</Application>
  <PresentationFormat>Bredbild</PresentationFormat>
  <Paragraphs>279</Paragraphs>
  <Slides>22</Slides>
  <Notes>19</Notes>
  <HiddenSlides>1</HiddenSlides>
  <MMClips>0</MMClips>
  <ScaleCrop>false</ScaleCrop>
  <HeadingPairs>
    <vt:vector size="6" baseType="variant">
      <vt:variant>
        <vt:lpstr>Använt teckensnitt</vt:lpstr>
      </vt:variant>
      <vt:variant>
        <vt:i4>9</vt:i4>
      </vt:variant>
      <vt:variant>
        <vt:lpstr>Tema</vt:lpstr>
      </vt:variant>
      <vt:variant>
        <vt:i4>3</vt:i4>
      </vt:variant>
      <vt:variant>
        <vt:lpstr>Bildrubriker</vt:lpstr>
      </vt:variant>
      <vt:variant>
        <vt:i4>22</vt:i4>
      </vt:variant>
    </vt:vector>
  </HeadingPairs>
  <TitlesOfParts>
    <vt:vector size="34" baseType="lpstr">
      <vt:lpstr>Aptos</vt:lpstr>
      <vt:lpstr>Aptos Display</vt:lpstr>
      <vt:lpstr>Arail</vt:lpstr>
      <vt:lpstr>Arial</vt:lpstr>
      <vt:lpstr>Calibri</vt:lpstr>
      <vt:lpstr>Calibri Light</vt:lpstr>
      <vt:lpstr>Century Gothic</vt:lpstr>
      <vt:lpstr>Georgia</vt:lpstr>
      <vt:lpstr>Tahoma</vt:lpstr>
      <vt:lpstr>SLU mallsidor</vt:lpstr>
      <vt:lpstr>1_Office-tema</vt:lpstr>
      <vt:lpstr>2_Office-tema</vt:lpstr>
      <vt:lpstr> Feedback - återkoppling</vt:lpstr>
      <vt:lpstr>PowerPoint-presentation</vt:lpstr>
      <vt:lpstr>  Ska vi bli bättre tillsammans så behöver vi kunna prata om det vi ser.  Både är bra och det som kan förbättras!  Vi behöver ha en bra feedback - kultur. Känna oss trygga i att både kunna  ge och ta feedback och förstå  syftet med att lära oss på vägen! </vt:lpstr>
      <vt:lpstr>PowerPoint-presentation</vt:lpstr>
      <vt:lpstr>Feedback – viktigt verktyg för självledarskap  Att arbeta med feedback är en viktig strategi för att stärka sitt självledarskap.   Självledarskap som handlar om förmågan att ta personligt ansvar för sina egna handlingar, beteenden och utveckling.   Ett stärkt självledarskap hos individer i en grupp främjar arbetet med ständiga förbättringar och ökar gruppens förmåga att lösa problem.</vt:lpstr>
      <vt:lpstr>PowerPoint-presentation</vt:lpstr>
      <vt:lpstr>Konsten att ge feedback</vt:lpstr>
      <vt:lpstr>Konsten att ta emot feedback</vt:lpstr>
      <vt:lpstr>Konsten att fråga efter feedback</vt:lpstr>
      <vt:lpstr>PowerPoint-presentation</vt:lpstr>
      <vt:lpstr>PowerPoint-presentation</vt:lpstr>
      <vt:lpstr>PowerPoint-presentation</vt:lpstr>
      <vt:lpstr>Feedbacktrappan – ett verktyg  för att ge och ta emot feedback</vt:lpstr>
      <vt:lpstr>Modell inom beteeendepsykologin</vt:lpstr>
      <vt:lpstr>PowerPoint-presentation</vt:lpstr>
      <vt:lpstr>PowerPoint-presentation</vt:lpstr>
      <vt:lpstr>PowerPoint-presentation</vt:lpstr>
      <vt:lpstr>PowerPoint-presentation</vt:lpstr>
      <vt:lpstr>Reflektionsövning   Vad har vi för struktur i gruppen för att  ge varandra feedback – återkoppling? </vt:lpstr>
      <vt:lpstr>PowerPoint-presentation</vt:lpstr>
      <vt:lpstr>Tips! </vt:lpstr>
      <vt:lpstr>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Åsa-Lina Nordlund</dc:creator>
  <cp:lastModifiedBy>Åsa-Lina Nordlund</cp:lastModifiedBy>
  <cp:revision>1</cp:revision>
  <dcterms:created xsi:type="dcterms:W3CDTF">2026-05-08T08:07:36Z</dcterms:created>
  <dcterms:modified xsi:type="dcterms:W3CDTF">2026-05-08T09:49:31Z</dcterms:modified>
</cp:coreProperties>
</file>