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703" r:id="rId5"/>
    <p:sldMasterId id="2147483764" r:id="rId6"/>
    <p:sldMasterId id="2147483908" r:id="rId7"/>
    <p:sldMasterId id="2147483660" r:id="rId8"/>
  </p:sldMasterIdLst>
  <p:notesMasterIdLst>
    <p:notesMasterId r:id="rId22"/>
  </p:notesMasterIdLst>
  <p:sldIdLst>
    <p:sldId id="12484" r:id="rId9"/>
    <p:sldId id="12899" r:id="rId10"/>
    <p:sldId id="1665" r:id="rId11"/>
    <p:sldId id="12488" r:id="rId12"/>
    <p:sldId id="12902" r:id="rId13"/>
    <p:sldId id="269" r:id="rId14"/>
    <p:sldId id="12905" r:id="rId15"/>
    <p:sldId id="1702" r:id="rId16"/>
    <p:sldId id="12897" r:id="rId17"/>
    <p:sldId id="1701" r:id="rId18"/>
    <p:sldId id="12894" r:id="rId19"/>
    <p:sldId id="12702" r:id="rId20"/>
    <p:sldId id="944" r:id="rId21"/>
  </p:sldIdLst>
  <p:sldSz cx="13004800" cy="9753600"/>
  <p:notesSz cx="6888163" cy="10021888"/>
  <p:defaultTextStyle>
    <a:defPPr>
      <a:defRPr lang="sv-S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defaultTextStyle>
  <p:extLst>
    <p:ext uri="{521415D9-36F7-43E2-AB2F-B90AF26B5E84}">
      <p14:sectionLst xmlns:p14="http://schemas.microsoft.com/office/powerpoint/2010/main">
        <p14:section name="Kunskapsmodul Slöserijakt" id="{EFB5843B-E0BF-4990-9BAA-DC366225CDAD}">
          <p14:sldIdLst>
            <p14:sldId id="12484"/>
          </p14:sldIdLst>
        </p14:section>
        <p14:section name="Generellt och varför" id="{40E0E4EC-C128-437F-8032-233701B58C5A}">
          <p14:sldIdLst>
            <p14:sldId id="12899"/>
            <p14:sldId id="1665"/>
            <p14:sldId id="12488"/>
            <p14:sldId id="12902"/>
            <p14:sldId id="269"/>
            <p14:sldId id="12905"/>
          </p14:sldIdLst>
        </p14:section>
        <p14:section name="Övning - Slöserijakt" id="{C01FB465-4696-4FE0-B47D-6D4DD787776C}">
          <p14:sldIdLst>
            <p14:sldId id="1702"/>
            <p14:sldId id="12897"/>
            <p14:sldId id="1701"/>
            <p14:sldId id="12894"/>
          </p14:sldIdLst>
        </p14:section>
        <p14:section name="Tips" id="{7A241A16-4AC0-40B2-B606-1A0EE8235C0E}">
          <p14:sldIdLst>
            <p14:sldId id="12702"/>
            <p14:sldId id="944"/>
          </p14:sldIdLst>
        </p14:section>
      </p14:sectionLst>
    </p:ext>
    <p:ext uri="{EFAFB233-063F-42B5-8137-9DF3F51BA10A}">
      <p15:sldGuideLst xmlns:p15="http://schemas.microsoft.com/office/powerpoint/2012/main">
        <p15:guide id="1" orient="horz" pos="2263">
          <p15:clr>
            <a:srgbClr val="A4A3A4"/>
          </p15:clr>
        </p15:guide>
        <p15:guide id="2" orient="horz" pos="5749">
          <p15:clr>
            <a:srgbClr val="A4A3A4"/>
          </p15:clr>
        </p15:guide>
        <p15:guide id="3" orient="horz" pos="1255">
          <p15:clr>
            <a:srgbClr val="A4A3A4"/>
          </p15:clr>
        </p15:guide>
        <p15:guide id="4" pos="412">
          <p15:clr>
            <a:srgbClr val="A4A3A4"/>
          </p15:clr>
        </p15:guide>
        <p15:guide id="5" pos="7780">
          <p15:clr>
            <a:srgbClr val="A4A3A4"/>
          </p15:clr>
        </p15:guide>
        <p15:guide id="6" pos="4124">
          <p15:clr>
            <a:srgbClr val="A4A3A4"/>
          </p15:clr>
        </p15:guide>
        <p15:guide id="7" pos="4332">
          <p15:clr>
            <a:srgbClr val="A4A3A4"/>
          </p15:clr>
        </p15:guide>
        <p15:guide id="8" pos="795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BDEA2A-6341-A7B6-10CD-8BB5D8F31FD3}" name="Folke Brinckmann" initials="FB" userId="S::folke_viljalysa.se#ext#@svelantbruksuniversitet.onmicrosoft.com::3dcd0d7b-1872-433b-a1ae-f6f02ed43b5a" providerId="AD"/>
  <p188:author id="{4D63E73C-3C1D-6785-FC12-7CFA88A215A6}" name="Åsa-Lina Nordlund" initials="ÅN" userId="S::asa-lina_nordlundsutveckling.se#ext#@svelantbruksuniversitet.onmicrosoft.com::7c3a76b4-89e8-4ba3-9a60-8ea320a1e890" providerId="AD"/>
  <p188:author id="{DCFE7F76-D6CC-C68B-D88A-CCB8A17E3718}" name="Sara Johnson" initials="SJ" userId="S::sara.johnson@hushallningssallskapet.se::51f89924-055d-44ab-8e20-2fc548136883" providerId="AD"/>
  <p188:author id="{C389D091-1EE8-7EAC-05B1-8662671B5D09}" name="Katarina Steen" initials="KS" userId="S::katarina.steen_vxa.se#ext#@svelantbruksuniversitet.onmicrosoft.com::9fc3855b-ece0-42ae-86f3-62743addf2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041CA-6230-FBE7-3717-445C9573BDF3}" v="4" dt="2026-04-15T12:09:00.293"/>
    <p1510:client id="{64D06103-5641-B558-47FF-1AC042C73768}" v="188" dt="2026-04-15T10:57:42.021"/>
    <p1510:client id="{B0CA66B4-6AA6-8206-FFE0-E7679EF3CA54}" v="9" dt="2026-04-15T11:01:05.986"/>
    <p1510:client id="{E1D515D3-4230-0699-61C3-D6D7C841269C}" v="27" dt="2026-04-15T11:04:39.45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263"/>
        <p:guide orient="horz" pos="5749"/>
        <p:guide orient="horz" pos="1255"/>
        <p:guide pos="412"/>
        <p:guide pos="7780"/>
        <p:guide pos="4124"/>
        <p:guide pos="4332"/>
        <p:guide pos="795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1"/>
            <a:ext cx="2984870" cy="501094"/>
          </a:xfrm>
          <a:prstGeom prst="rect">
            <a:avLst/>
          </a:prstGeom>
        </p:spPr>
        <p:txBody>
          <a:bodyPr vert="horz" lIns="96617" tIns="48308" rIns="96617" bIns="48308" rtlCol="0"/>
          <a:lstStyle>
            <a:lvl1pPr algn="l">
              <a:defRPr sz="1300"/>
            </a:lvl1pPr>
          </a:lstStyle>
          <a:p>
            <a:endParaRPr lang="sv-SE"/>
          </a:p>
        </p:txBody>
      </p:sp>
      <p:sp>
        <p:nvSpPr>
          <p:cNvPr id="3" name="Platshållare för datum 2"/>
          <p:cNvSpPr>
            <a:spLocks noGrp="1"/>
          </p:cNvSpPr>
          <p:nvPr>
            <p:ph type="dt" idx="1"/>
          </p:nvPr>
        </p:nvSpPr>
        <p:spPr>
          <a:xfrm>
            <a:off x="3901699" y="1"/>
            <a:ext cx="2984870" cy="501094"/>
          </a:xfrm>
          <a:prstGeom prst="rect">
            <a:avLst/>
          </a:prstGeom>
        </p:spPr>
        <p:txBody>
          <a:bodyPr vert="horz" lIns="96617" tIns="48308" rIns="96617" bIns="48308" rtlCol="0"/>
          <a:lstStyle>
            <a:lvl1pPr algn="r">
              <a:defRPr sz="1300"/>
            </a:lvl1pPr>
          </a:lstStyle>
          <a:p>
            <a:fld id="{47814EDF-B608-49D7-AE03-0965BD185EED}" type="datetimeFigureOut">
              <a:rPr lang="sv-SE" smtClean="0"/>
              <a:t>2026-04-21</a:t>
            </a:fld>
            <a:endParaRPr lang="sv-SE"/>
          </a:p>
        </p:txBody>
      </p:sp>
      <p:sp>
        <p:nvSpPr>
          <p:cNvPr id="4" name="Platshållare för bildobjekt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6617" tIns="48308" rIns="96617" bIns="48308" rtlCol="0" anchor="ctr"/>
          <a:lstStyle/>
          <a:p>
            <a:endParaRPr lang="sv-SE"/>
          </a:p>
        </p:txBody>
      </p:sp>
      <p:sp>
        <p:nvSpPr>
          <p:cNvPr id="5" name="Platshållare för anteckningar 4"/>
          <p:cNvSpPr>
            <a:spLocks noGrp="1"/>
          </p:cNvSpPr>
          <p:nvPr>
            <p:ph type="body" sz="quarter" idx="3"/>
          </p:nvPr>
        </p:nvSpPr>
        <p:spPr>
          <a:xfrm>
            <a:off x="688817" y="4760398"/>
            <a:ext cx="5510530" cy="4509850"/>
          </a:xfrm>
          <a:prstGeom prst="rect">
            <a:avLst/>
          </a:prstGeom>
        </p:spPr>
        <p:txBody>
          <a:bodyPr vert="horz" lIns="96617" tIns="48308" rIns="96617" bIns="48308"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519054"/>
            <a:ext cx="2984870" cy="501094"/>
          </a:xfrm>
          <a:prstGeom prst="rect">
            <a:avLst/>
          </a:prstGeom>
        </p:spPr>
        <p:txBody>
          <a:bodyPr vert="horz" lIns="96617" tIns="48308" rIns="96617" bIns="48308" rtlCol="0" anchor="b"/>
          <a:lstStyle>
            <a:lvl1pPr algn="l">
              <a:defRPr sz="1300"/>
            </a:lvl1pPr>
          </a:lstStyle>
          <a:p>
            <a:endParaRPr lang="sv-SE"/>
          </a:p>
        </p:txBody>
      </p:sp>
      <p:sp>
        <p:nvSpPr>
          <p:cNvPr id="7" name="Platshållare för bildnummer 6"/>
          <p:cNvSpPr>
            <a:spLocks noGrp="1"/>
          </p:cNvSpPr>
          <p:nvPr>
            <p:ph type="sldNum" sz="quarter" idx="5"/>
          </p:nvPr>
        </p:nvSpPr>
        <p:spPr>
          <a:xfrm>
            <a:off x="3901699" y="9519054"/>
            <a:ext cx="2984870" cy="501094"/>
          </a:xfrm>
          <a:prstGeom prst="rect">
            <a:avLst/>
          </a:prstGeom>
        </p:spPr>
        <p:txBody>
          <a:bodyPr vert="horz" lIns="96617" tIns="48308" rIns="96617" bIns="48308" rtlCol="0" anchor="b"/>
          <a:lstStyle>
            <a:lvl1pPr algn="r">
              <a:defRPr sz="1300"/>
            </a:lvl1pPr>
          </a:lstStyle>
          <a:p>
            <a:fld id="{52F7BF8A-7715-400F-BBF4-F9341909D0F1}" type="slidenum">
              <a:rPr lang="sv-SE" smtClean="0"/>
              <a:t>‹#›</a:t>
            </a:fld>
            <a:endParaRPr lang="sv-SE"/>
          </a:p>
        </p:txBody>
      </p:sp>
    </p:spTree>
    <p:extLst>
      <p:ext uri="{BB962C8B-B14F-4D97-AF65-F5344CB8AC3E}">
        <p14:creationId xmlns:p14="http://schemas.microsoft.com/office/powerpoint/2010/main" val="2783964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antbruketskunskapsbank.se/foretagsledning/lean/samtliga/insats-nytta-diagram-handlingsplan-prioritera-strukturer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antbruketskunskapsbank.se/foretagsledning/lean/samtliga/vardeflodesanalys-verktyg-att-satta-fart-pa-forbattringsarbete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F83BE-9841-A7FD-7BF5-38BC9983656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15C8FE-6962-12F5-99E1-D0AA3B77C88B}"/>
              </a:ext>
            </a:extLst>
          </p:cNvPr>
          <p:cNvSpPr>
            <a:spLocks noGrp="1" noRot="1" noChangeAspect="1"/>
          </p:cNvSpPr>
          <p:nvPr>
            <p:ph type="sldImg"/>
          </p:nvPr>
        </p:nvSpPr>
        <p:spPr>
          <a:xfrm>
            <a:off x="938213" y="750888"/>
            <a:ext cx="5011737" cy="3759200"/>
          </a:xfrm>
        </p:spPr>
      </p:sp>
      <p:sp>
        <p:nvSpPr>
          <p:cNvPr id="3" name="Platshållare för anteckningar 2">
            <a:extLst>
              <a:ext uri="{FF2B5EF4-FFF2-40B4-BE49-F238E27FC236}">
                <a16:creationId xmlns:a16="http://schemas.microsoft.com/office/drawing/2014/main" id="{275D50F5-50EB-ED1B-783B-4A495E32D5B7}"/>
              </a:ext>
            </a:extLst>
          </p:cNvPr>
          <p:cNvSpPr>
            <a:spLocks noGrp="1"/>
          </p:cNvSpPr>
          <p:nvPr>
            <p:ph type="body" idx="1"/>
          </p:nvPr>
        </p:nvSpPr>
        <p:spPr/>
        <p:txBody>
          <a:bodyPr/>
          <a:lstStyle/>
          <a:p>
            <a:r>
              <a:rPr lang="sv-SE"/>
              <a:t>Varför - Slöserijakt  </a:t>
            </a:r>
            <a:endParaRPr lang="sv-SE" sz="1800">
              <a:ea typeface="Calibri"/>
              <a:cs typeface="Calibri"/>
            </a:endParaRPr>
          </a:p>
          <a:p>
            <a:pPr>
              <a:lnSpc>
                <a:spcPts val="1457"/>
              </a:lnSpc>
              <a:spcAft>
                <a:spcPts val="800"/>
              </a:spcAft>
            </a:pPr>
            <a:r>
              <a:rPr lang="sv-SE"/>
              <a:t>”Slöserijakt” kan man köra för att förstå vad </a:t>
            </a:r>
            <a:r>
              <a:rPr lang="sv-SE" err="1"/>
              <a:t>Lean</a:t>
            </a:r>
            <a:r>
              <a:rPr lang="sv-SE"/>
              <a:t> och förbättringsarbete betyder i praktiken.  ”Slöserijakt” kan också användas för att ”få fart” på förbättringsarbetet. Genom “Slöserijakt” så kan medarbetarna få en påminnelse om att Lean/förbättringsarbete handlar om att hitta och eliminera "slöserier" och därigenom få till förbättringsarbetet.  Allt som inte är av värde för oss och våra intressenter är ett "slöseri". I arbetet med ständiga förbättringar ingår att vara nyfikna och hela tiden reflektera kring olika "slöserier" vi har i verksamheten och i samverkan arbeta bort dem. </a:t>
            </a:r>
            <a:endParaRPr lang="sv-SE">
              <a:ea typeface="Calibri"/>
              <a:cs typeface="Calibri"/>
            </a:endParaRPr>
          </a:p>
          <a:p>
            <a:r>
              <a:rPr lang="sv-SE" b="1" err="1"/>
              <a:t>Leanprinciper</a:t>
            </a:r>
            <a:r>
              <a:rPr lang="sv-SE" b="1"/>
              <a:t> – Slöserijakt:</a:t>
            </a:r>
          </a:p>
          <a:p>
            <a:pPr marL="285750" indent="-285750">
              <a:buFont typeface="Symbol"/>
              <a:buChar char="•"/>
            </a:pPr>
            <a:r>
              <a:rPr lang="sv-SE"/>
              <a:t>Skapa </a:t>
            </a:r>
            <a:r>
              <a:rPr lang="sv-SE" b="1"/>
              <a:t>kontinuerliga processflöden </a:t>
            </a:r>
            <a:r>
              <a:rPr lang="sv-SE"/>
              <a:t>för att föra upp problemen till ytan</a:t>
            </a:r>
            <a:r>
              <a:rPr lang="sv-SE" b="1"/>
              <a:t>.</a:t>
            </a:r>
            <a:endParaRPr lang="sv-SE"/>
          </a:p>
          <a:p>
            <a:pPr marL="285750" indent="-285750">
              <a:buFont typeface="Symbol"/>
              <a:buChar char="•"/>
            </a:pPr>
            <a:r>
              <a:rPr lang="sv-SE"/>
              <a:t>Bli en </a:t>
            </a:r>
            <a:r>
              <a:rPr lang="sv-SE" b="1"/>
              <a:t>lärande organisation</a:t>
            </a:r>
            <a:r>
              <a:rPr lang="sv-SE"/>
              <a:t> genom att oförtröttligt reflektera och ständigt förbättra.</a:t>
            </a:r>
            <a:r>
              <a:rPr lang="sv-SE" b="1"/>
              <a:t> </a:t>
            </a:r>
            <a:endParaRPr lang="sv-SE"/>
          </a:p>
          <a:p>
            <a:pPr marL="285750" indent="-285750">
              <a:buFont typeface="Symbol"/>
              <a:buChar char="•"/>
            </a:pPr>
            <a:r>
              <a:rPr lang="sv-SE"/>
              <a:t>Basera beslut på </a:t>
            </a:r>
            <a:r>
              <a:rPr lang="sv-SE" b="1"/>
              <a:t>långsiktigt tänkande</a:t>
            </a:r>
            <a:r>
              <a:rPr lang="sv-SE"/>
              <a:t>.</a:t>
            </a:r>
          </a:p>
          <a:p>
            <a:endParaRPr lang="sv-SE">
              <a:ea typeface="Calibri"/>
              <a:cs typeface="Calibri"/>
            </a:endParaRPr>
          </a:p>
        </p:txBody>
      </p:sp>
      <p:sp>
        <p:nvSpPr>
          <p:cNvPr id="4" name="Platshållare för bildnummer 3">
            <a:extLst>
              <a:ext uri="{FF2B5EF4-FFF2-40B4-BE49-F238E27FC236}">
                <a16:creationId xmlns:a16="http://schemas.microsoft.com/office/drawing/2014/main" id="{A1914C91-A486-FDC9-3B90-830F9CAA79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7BF8A-7715-400F-BBF4-F9341909D0F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43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Mall </a:t>
            </a:r>
            <a:r>
              <a:rPr lang="en-US" err="1">
                <a:ea typeface="Calibri"/>
                <a:cs typeface="Calibri"/>
              </a:rPr>
              <a:t>att</a:t>
            </a:r>
            <a:r>
              <a:rPr lang="en-US">
                <a:ea typeface="Calibri"/>
                <a:cs typeface="Calibri"/>
              </a:rPr>
              <a:t> </a:t>
            </a:r>
            <a:r>
              <a:rPr lang="en-US" err="1">
                <a:ea typeface="Calibri"/>
                <a:cs typeface="Calibri"/>
              </a:rPr>
              <a:t>kunna</a:t>
            </a:r>
            <a:r>
              <a:rPr lang="en-US">
                <a:ea typeface="Calibri"/>
                <a:cs typeface="Calibri"/>
              </a:rPr>
              <a:t> </a:t>
            </a:r>
            <a:r>
              <a:rPr lang="en-US" err="1">
                <a:ea typeface="Calibri"/>
                <a:cs typeface="Calibri"/>
              </a:rPr>
              <a:t>använda</a:t>
            </a:r>
            <a:r>
              <a:rPr lang="en-US">
                <a:ea typeface="Calibri"/>
                <a:cs typeface="Calibri"/>
              </a:rPr>
              <a:t> vid </a:t>
            </a:r>
            <a:r>
              <a:rPr lang="en-US" err="1">
                <a:ea typeface="Calibri"/>
                <a:cs typeface="Calibri"/>
              </a:rPr>
              <a:t>Slöserijakt</a:t>
            </a:r>
            <a:r>
              <a:rPr lang="en-US">
                <a:ea typeface="Calibri"/>
                <a:cs typeface="Calibri"/>
              </a:rPr>
              <a:t> </a:t>
            </a:r>
          </a:p>
          <a:p>
            <a:r>
              <a:rPr lang="en-US" err="1">
                <a:ea typeface="Calibri"/>
                <a:cs typeface="Calibri"/>
              </a:rPr>
              <a:t>Skriv</a:t>
            </a:r>
            <a:r>
              <a:rPr lang="en-US">
                <a:ea typeface="Calibri"/>
                <a:cs typeface="Calibri"/>
              </a:rPr>
              <a:t> </a:t>
            </a:r>
            <a:r>
              <a:rPr lang="en-US" err="1">
                <a:ea typeface="Calibri"/>
                <a:cs typeface="Calibri"/>
              </a:rPr>
              <a:t>ut</a:t>
            </a:r>
            <a:r>
              <a:rPr lang="en-US">
                <a:ea typeface="Calibri"/>
                <a:cs typeface="Calibri"/>
              </a:rPr>
              <a:t> och ta med I </a:t>
            </a:r>
            <a:r>
              <a:rPr lang="en-US" err="1">
                <a:ea typeface="Calibri"/>
                <a:cs typeface="Calibri"/>
              </a:rPr>
              <a:t>förväg</a:t>
            </a:r>
            <a:r>
              <a:rPr lang="en-US">
                <a:ea typeface="Calibri"/>
                <a:cs typeface="Calibri"/>
              </a:rPr>
              <a:t> och dela </a:t>
            </a:r>
            <a:r>
              <a:rPr lang="en-US" err="1">
                <a:ea typeface="Calibri"/>
                <a:cs typeface="Calibri"/>
              </a:rPr>
              <a:t>ut</a:t>
            </a:r>
            <a:r>
              <a:rPr lang="en-US">
                <a:ea typeface="Calibri"/>
                <a:cs typeface="Calibri"/>
              </a:rPr>
              <a:t> – 1 st per </a:t>
            </a:r>
            <a:r>
              <a:rPr lang="en-US" err="1">
                <a:ea typeface="Calibri"/>
                <a:cs typeface="Calibri"/>
              </a:rPr>
              <a:t>grupp</a:t>
            </a:r>
            <a:r>
              <a:rPr lang="en-US">
                <a:ea typeface="Calibri"/>
                <a:cs typeface="Calibri"/>
              </a:rPr>
              <a:t>. </a:t>
            </a:r>
          </a:p>
          <a:p>
            <a:r>
              <a:rPr lang="en-US">
                <a:ea typeface="Calibri"/>
                <a:cs typeface="Calibri"/>
              </a:rPr>
              <a:t>Bra </a:t>
            </a:r>
            <a:r>
              <a:rPr lang="en-US" err="1">
                <a:ea typeface="Calibri"/>
                <a:cs typeface="Calibri"/>
              </a:rPr>
              <a:t>att</a:t>
            </a:r>
            <a:r>
              <a:rPr lang="en-US">
                <a:ea typeface="Calibri"/>
                <a:cs typeface="Calibri"/>
              </a:rPr>
              <a:t> </a:t>
            </a:r>
            <a:r>
              <a:rPr lang="en-US" err="1">
                <a:ea typeface="Calibri"/>
                <a:cs typeface="Calibri"/>
              </a:rPr>
              <a:t>även</a:t>
            </a:r>
            <a:r>
              <a:rPr lang="en-US">
                <a:ea typeface="Calibri"/>
                <a:cs typeface="Calibri"/>
              </a:rPr>
              <a:t> ta med </a:t>
            </a:r>
            <a:r>
              <a:rPr lang="en-US" err="1">
                <a:ea typeface="Calibri"/>
                <a:cs typeface="Calibri"/>
              </a:rPr>
              <a:t>postit-lappar</a:t>
            </a:r>
            <a:r>
              <a:rPr lang="en-US">
                <a:ea typeface="Calibri"/>
                <a:cs typeface="Calibri"/>
              </a:rPr>
              <a:t> och dela </a:t>
            </a:r>
            <a:r>
              <a:rPr lang="en-US" err="1">
                <a:ea typeface="Calibri"/>
                <a:cs typeface="Calibri"/>
              </a:rPr>
              <a:t>ut</a:t>
            </a:r>
            <a:r>
              <a:rPr lang="en-US">
                <a:ea typeface="Calibri"/>
                <a:cs typeface="Calibri"/>
              </a:rPr>
              <a:t> </a:t>
            </a:r>
            <a:r>
              <a:rPr lang="en-US" err="1">
                <a:ea typeface="Calibri"/>
                <a:cs typeface="Calibri"/>
              </a:rPr>
              <a:t>så</a:t>
            </a:r>
            <a:r>
              <a:rPr lang="en-US">
                <a:ea typeface="Calibri"/>
                <a:cs typeface="Calibri"/>
              </a:rPr>
              <a:t> de </a:t>
            </a:r>
            <a:r>
              <a:rPr lang="en-US" err="1">
                <a:ea typeface="Calibri"/>
                <a:cs typeface="Calibri"/>
              </a:rPr>
              <a:t>kan</a:t>
            </a:r>
            <a:r>
              <a:rPr lang="en-US">
                <a:ea typeface="Calibri"/>
                <a:cs typeface="Calibri"/>
              </a:rPr>
              <a:t> </a:t>
            </a:r>
            <a:r>
              <a:rPr lang="en-US" err="1">
                <a:ea typeface="Calibri"/>
                <a:cs typeface="Calibri"/>
              </a:rPr>
              <a:t>skriva</a:t>
            </a:r>
            <a:r>
              <a:rPr lang="en-US">
                <a:ea typeface="Calibri"/>
                <a:cs typeface="Calibri"/>
              </a:rPr>
              <a:t> </a:t>
            </a:r>
            <a:r>
              <a:rPr lang="en-US" err="1">
                <a:ea typeface="Calibri"/>
                <a:cs typeface="Calibri"/>
              </a:rPr>
              <a:t>förbättrigsförslag</a:t>
            </a:r>
            <a:r>
              <a:rPr lang="en-US">
                <a:ea typeface="Calibri"/>
                <a:cs typeface="Calibri"/>
              </a:rPr>
              <a:t> 1 st pern </a:t>
            </a:r>
            <a:r>
              <a:rPr lang="en-US" err="1">
                <a:ea typeface="Calibri"/>
                <a:cs typeface="Calibri"/>
              </a:rPr>
              <a:t>lapp</a:t>
            </a:r>
            <a:r>
              <a:rPr lang="en-US">
                <a:ea typeface="Calibri"/>
                <a:cs typeface="Calibri"/>
              </a:rPr>
              <a:t> paralellt. </a:t>
            </a:r>
          </a:p>
          <a:p>
            <a:r>
              <a:rPr lang="en-US" err="1">
                <a:ea typeface="Calibri"/>
                <a:cs typeface="Calibri"/>
              </a:rPr>
              <a:t>Efte</a:t>
            </a:r>
            <a:r>
              <a:rPr lang="en-US">
                <a:ea typeface="Calibri"/>
                <a:cs typeface="Calibri"/>
              </a:rPr>
              <a:t> </a:t>
            </a:r>
            <a:r>
              <a:rPr lang="en-US" err="1">
                <a:ea typeface="Calibri"/>
                <a:cs typeface="Calibri"/>
              </a:rPr>
              <a:t>övning</a:t>
            </a:r>
            <a:r>
              <a:rPr lang="en-US">
                <a:ea typeface="Calibri"/>
                <a:cs typeface="Calibri"/>
              </a:rPr>
              <a:t> </a:t>
            </a:r>
            <a:r>
              <a:rPr lang="en-US" err="1">
                <a:ea typeface="Calibri"/>
                <a:cs typeface="Calibri"/>
              </a:rPr>
              <a:t>möjlighet</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träna</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prioritera</a:t>
            </a:r>
            <a:r>
              <a:rPr lang="en-US">
                <a:ea typeface="Calibri"/>
                <a:cs typeface="Calibri"/>
              </a:rPr>
              <a:t> och </a:t>
            </a:r>
            <a:r>
              <a:rPr lang="en-US" err="1">
                <a:ea typeface="Calibri"/>
                <a:cs typeface="Calibri"/>
              </a:rPr>
              <a:t>sätta</a:t>
            </a:r>
            <a:r>
              <a:rPr lang="en-US">
                <a:ea typeface="Calibri"/>
                <a:cs typeface="Calibri"/>
              </a:rPr>
              <a:t> </a:t>
            </a:r>
            <a:r>
              <a:rPr lang="en-US" err="1">
                <a:ea typeface="Calibri"/>
                <a:cs typeface="Calibri"/>
              </a:rPr>
              <a:t>upp</a:t>
            </a:r>
            <a:r>
              <a:rPr lang="en-US">
                <a:ea typeface="Calibri"/>
                <a:cs typeface="Calibri"/>
              </a:rPr>
              <a:t> </a:t>
            </a:r>
            <a:r>
              <a:rPr lang="en-US" err="1">
                <a:ea typeface="Calibri"/>
                <a:cs typeface="Calibri"/>
              </a:rPr>
              <a:t>postitlapparna</a:t>
            </a:r>
            <a:r>
              <a:rPr lang="en-US">
                <a:ea typeface="Calibri"/>
                <a:cs typeface="Calibri"/>
              </a:rPr>
              <a:t> I </a:t>
            </a:r>
            <a:r>
              <a:rPr lang="en-US" err="1">
                <a:ea typeface="Calibri"/>
                <a:cs typeface="Calibri"/>
              </a:rPr>
              <a:t>ett</a:t>
            </a:r>
            <a:r>
              <a:rPr lang="en-US">
                <a:ea typeface="Calibri"/>
                <a:cs typeface="Calibri"/>
              </a:rPr>
              <a:t> </a:t>
            </a:r>
            <a:r>
              <a:rPr lang="en-US" err="1">
                <a:ea typeface="Calibri"/>
                <a:cs typeface="Calibri"/>
              </a:rPr>
              <a:t>nytta</a:t>
            </a:r>
            <a:r>
              <a:rPr lang="en-US">
                <a:ea typeface="Calibri"/>
                <a:cs typeface="Calibri"/>
              </a:rPr>
              <a:t>/</a:t>
            </a:r>
            <a:r>
              <a:rPr lang="en-US" err="1">
                <a:ea typeface="Calibri"/>
                <a:cs typeface="Calibri"/>
              </a:rPr>
              <a:t>insats</a:t>
            </a:r>
            <a:r>
              <a:rPr lang="en-US">
                <a:ea typeface="Calibri"/>
                <a:cs typeface="Calibri"/>
              </a:rPr>
              <a:t> diagram.</a:t>
            </a:r>
          </a:p>
        </p:txBody>
      </p:sp>
      <p:sp>
        <p:nvSpPr>
          <p:cNvPr id="4" name="Slide Number Placeholder 3"/>
          <p:cNvSpPr>
            <a:spLocks noGrp="1"/>
          </p:cNvSpPr>
          <p:nvPr>
            <p:ph type="sldNum" sz="quarter" idx="5"/>
          </p:nvPr>
        </p:nvSpPr>
        <p:spPr/>
        <p:txBody>
          <a:bodyPr/>
          <a:lstStyle/>
          <a:p>
            <a:fld id="{52F7BF8A-7715-400F-BBF4-F9341909D0F1}" type="slidenum">
              <a:rPr lang="sv-SE" smtClean="0"/>
              <a:t>10</a:t>
            </a:fld>
            <a:endParaRPr lang="sv-SE"/>
          </a:p>
        </p:txBody>
      </p:sp>
    </p:spTree>
    <p:extLst>
      <p:ext uri="{BB962C8B-B14F-4D97-AF65-F5344CB8AC3E}">
        <p14:creationId xmlns:p14="http://schemas.microsoft.com/office/powerpoint/2010/main" val="3934824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371600" y="1143000"/>
            <a:ext cx="4114800" cy="3086100"/>
          </a:xfrm>
        </p:spPr>
      </p:sp>
      <p:sp>
        <p:nvSpPr>
          <p:cNvPr id="3" name="Platshållare för anteckningar 2"/>
          <p:cNvSpPr>
            <a:spLocks noGrp="1"/>
          </p:cNvSpPr>
          <p:nvPr>
            <p:ph type="body" idx="1"/>
          </p:nvPr>
        </p:nvSpPr>
        <p:spPr/>
        <p:txBody>
          <a:bodyPr>
            <a:normAutofit/>
          </a:bodyPr>
          <a:lstStyle/>
          <a:p>
            <a:r>
              <a:rPr lang="sv-SE"/>
              <a:t>Eter slöserijakten</a:t>
            </a:r>
            <a:endParaRPr lang="sv-SE">
              <a:solidFill>
                <a:srgbClr val="444444"/>
              </a:solidFill>
            </a:endParaRPr>
          </a:p>
          <a:p>
            <a:r>
              <a:rPr lang="sv-SE"/>
              <a:t>Summering av de olika förbättringsförslagen (ett förslag per postit lapp) sätts detta upp i ett gemensamt Insatsnytta diagram och för över tukk hanslingsplan/att göra lista. Se egen modul </a:t>
            </a:r>
            <a:r>
              <a:rPr lang="sv-SE">
                <a:hlinkClick r:id="rId3"/>
              </a:rPr>
              <a:t>Insats - nytta diagram och handlingsplan - prioritera och strukturera förbättringsarbetet | Kunskapsbanken</a:t>
            </a:r>
            <a:br>
              <a:rPr lang="sv-SE">
                <a:cs typeface="+mn-lt"/>
              </a:rPr>
            </a:br>
            <a:endParaRPr lang="sv-SE">
              <a:solidFill>
                <a:srgbClr val="444444"/>
              </a:solidFill>
            </a:endParaRPr>
          </a:p>
          <a:p>
            <a:r>
              <a:rPr lang="sv-SE"/>
              <a:t>Prioritera och börja lägga fokus på dem som ger stor nytta och låg insats (Rutan - Genomför!)</a:t>
            </a:r>
            <a:endParaRPr lang="sv-SE">
              <a:solidFill>
                <a:srgbClr val="444444"/>
              </a:solidFill>
            </a:endParaRPr>
          </a:p>
          <a:p>
            <a:r>
              <a:rPr lang="sv-SE"/>
              <a:t>Hjälper oss att hålla fart i förbättringsarbetet, ger motivation att kunna bocka av snabbt, med mål att de framåt tycker detta arbetssätt är enkelt och inspirerande att jobba vidare med själva . </a:t>
            </a:r>
            <a:endParaRPr lang="sv-SE">
              <a:solidFill>
                <a:srgbClr val="444444"/>
              </a:solidFill>
              <a:ea typeface="Calibri"/>
              <a:cs typeface="Calibri"/>
            </a:endParaRPr>
          </a:p>
          <a:p>
            <a:r>
              <a:rPr lang="sv-SE"/>
              <a:t>Få in som en rutin för att jobba med ständiga förbättringar hela tiden. Hjälp att stärka teamet och verksamheten ytterligare! Bra att ha Slöseribilden och nytto/insats diagramet synligt och att det finns en punkt "Förbättringsarbetet" på mötesagendan. Hjälpo att bli en lärande organisation, där man hela tiden reflekterar och är nyfikna på det som skapar värde och jobbar bort alla slöserier, det som inte är värdeskapande. </a:t>
            </a:r>
            <a:endParaRPr lang="sv-SE">
              <a:solidFill>
                <a:srgbClr val="444444"/>
              </a:solidFill>
            </a:endParaRPr>
          </a:p>
          <a:p>
            <a:endParaRPr lang="sv-SE">
              <a:ea typeface="Calibri"/>
              <a:cs typeface="Calibri"/>
            </a:endParaRPr>
          </a:p>
          <a:p>
            <a:r>
              <a:rPr lang="sv-SE"/>
              <a:t>Verktyg för att prioritera bland förbättringsförslag </a:t>
            </a:r>
          </a:p>
          <a:p>
            <a:r>
              <a:rPr lang="sv-SE"/>
              <a:t>Förklaring de 4 fälten i matrisen:</a:t>
            </a:r>
          </a:p>
          <a:p>
            <a:pPr marL="228600" indent="-228600">
              <a:buAutoNum type="arabicPeriod"/>
            </a:pPr>
            <a:r>
              <a:rPr lang="sv-SE" baseline="0"/>
              <a:t>Stor nytta, liten insats. </a:t>
            </a:r>
            <a:r>
              <a:rPr lang="sv-SE" b="1" baseline="0"/>
              <a:t>Genomför!!</a:t>
            </a:r>
            <a:endParaRPr lang="sv-SE" b="1" baseline="0">
              <a:ea typeface="Calibri"/>
              <a:cs typeface="Calibri"/>
            </a:endParaRPr>
          </a:p>
          <a:p>
            <a:pPr marL="228600" indent="-228600">
              <a:buAutoNum type="arabicPeriod"/>
            </a:pPr>
            <a:r>
              <a:rPr lang="sv-SE"/>
              <a:t>Hög insats, hög nytta. Stora förbättringar, t ex nytt stall, ytterligare en gård osv. Viktiga på sikt. </a:t>
            </a:r>
            <a:r>
              <a:rPr lang="sv-SE" b="1"/>
              <a:t>Överväg? </a:t>
            </a:r>
            <a:endParaRPr lang="sv-SE" b="1">
              <a:ea typeface="Calibri"/>
              <a:cs typeface="Calibri"/>
            </a:endParaRPr>
          </a:p>
          <a:p>
            <a:pPr marL="228600" indent="-228600">
              <a:buAutoNum type="arabicPeriod"/>
            </a:pPr>
            <a:r>
              <a:rPr lang="sv-SE"/>
              <a:t>Liten insats, liten nytta. Inte hög prioriterade, men kan genomföras t ex för att uppmuntra förbättringsförslag.  </a:t>
            </a:r>
            <a:r>
              <a:rPr lang="sv-SE" b="1"/>
              <a:t>Möjligt</a:t>
            </a:r>
            <a:endParaRPr lang="sv-SE" b="1">
              <a:ea typeface="Calibri"/>
              <a:cs typeface="Calibri"/>
            </a:endParaRPr>
          </a:p>
          <a:p>
            <a:pPr marL="228600" indent="-228600">
              <a:buAutoNum type="arabicPeriod"/>
            </a:pPr>
            <a:r>
              <a:rPr lang="sv-SE"/>
              <a:t>Hög insats, liten nytta. </a:t>
            </a:r>
            <a:r>
              <a:rPr lang="sv-SE" b="1"/>
              <a:t>Gör det inte.</a:t>
            </a:r>
            <a:endParaRPr lang="sv-SE" b="1">
              <a:ea typeface="Calibri"/>
              <a:cs typeface="Calibri"/>
            </a:endParaRPr>
          </a:p>
          <a:p>
            <a:endParaRPr lang="sv-SE"/>
          </a:p>
          <a:p>
            <a:endParaRPr lang="sv-SE"/>
          </a:p>
          <a:p>
            <a:endParaRPr lang="sv-SE">
              <a:ea typeface="Calibri"/>
              <a:cs typeface="Calibri"/>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B5E66-F195-4DA0-A8FE-9220770A9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82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b="1"/>
              <a:t>Lean för en säkrare arbetsmiljö i lantbruket</a:t>
            </a:r>
          </a:p>
          <a:p>
            <a:pPr marL="0" indent="0">
              <a:buNone/>
            </a:pPr>
            <a:endParaRPr lang="sv-SE"/>
          </a:p>
          <a:p>
            <a:pPr marL="0" indent="0">
              <a:buNone/>
            </a:pPr>
            <a:r>
              <a:rPr lang="sv-SE"/>
              <a:t>Se och förstå vinsterna att jobba med Lean, ledarskap och arbetsmiljö.  </a:t>
            </a:r>
            <a:br>
              <a:rPr lang="sv-SE"/>
            </a:br>
            <a:r>
              <a:rPr lang="sv-SE"/>
              <a:t>Röster från verkligheten ute på gård, kopplar samman teori och praktik på ett pedagogiskt sätt. </a:t>
            </a:r>
          </a:p>
          <a:p>
            <a:endParaRPr lang="sv-SE"/>
          </a:p>
        </p:txBody>
      </p:sp>
      <p:sp>
        <p:nvSpPr>
          <p:cNvPr id="4" name="Platshållare för bildnummer 3"/>
          <p:cNvSpPr>
            <a:spLocks noGrp="1"/>
          </p:cNvSpPr>
          <p:nvPr>
            <p:ph type="sldNum" sz="quarter" idx="5"/>
          </p:nvPr>
        </p:nvSpPr>
        <p:spPr/>
        <p:txBody>
          <a:bodyPr/>
          <a:lstStyle/>
          <a:p>
            <a:fld id="{52F7BF8A-7715-400F-BBF4-F9341909D0F1}" type="slidenum">
              <a:rPr lang="sv-SE" smtClean="0"/>
              <a:t>12</a:t>
            </a:fld>
            <a:endParaRPr lang="sv-SE"/>
          </a:p>
        </p:txBody>
      </p:sp>
    </p:spTree>
    <p:extLst>
      <p:ext uri="{BB962C8B-B14F-4D97-AF65-F5344CB8AC3E}">
        <p14:creationId xmlns:p14="http://schemas.microsoft.com/office/powerpoint/2010/main" val="2694184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Slöserijakt handlar om att avsätta tid för att tjäna tid. </a:t>
            </a:r>
          </a:p>
          <a:p>
            <a:r>
              <a:rPr lang="sv-SE" sz="1200">
                <a:solidFill>
                  <a:srgbClr val="000000"/>
                </a:solidFill>
                <a:latin typeface="Calibri"/>
                <a:ea typeface="Calibri"/>
                <a:cs typeface="Calibri"/>
              </a:rPr>
              <a:t>Man behöver stanna upp och lyfta blicken och ”stoppa vid fel”.</a:t>
            </a:r>
          </a:p>
          <a:p>
            <a:r>
              <a:rPr lang="sv-SE"/>
              <a:t>Stöd för att tillsammans höja blicken och jobba bort verksamhetens olika </a:t>
            </a:r>
            <a:r>
              <a:rPr lang="sv-SE" err="1"/>
              <a:t>slöserier</a:t>
            </a:r>
            <a:r>
              <a:rPr lang="sv-SE"/>
              <a:t>/flaskhalsar. Reducera allt som inte skapar värde för verksamheten.</a:t>
            </a:r>
            <a:endParaRPr lang="sv-SE" sz="1200">
              <a:solidFill>
                <a:srgbClr val="000000"/>
              </a:solidFill>
              <a:latin typeface="Calibri"/>
              <a:ea typeface="Calibri"/>
              <a:cs typeface="Calibri"/>
            </a:endParaRPr>
          </a:p>
          <a:p>
            <a:endParaRPr lang="sv-SE"/>
          </a:p>
        </p:txBody>
      </p:sp>
      <p:sp>
        <p:nvSpPr>
          <p:cNvPr id="4" name="Platshållare för bildnummer 3"/>
          <p:cNvSpPr>
            <a:spLocks noGrp="1"/>
          </p:cNvSpPr>
          <p:nvPr>
            <p:ph type="sldNum" sz="quarter" idx="5"/>
          </p:nvPr>
        </p:nvSpPr>
        <p:spPr/>
        <p:txBody>
          <a:bodyPr/>
          <a:lstStyle/>
          <a:p>
            <a:fld id="{10C58E6D-8952-4E22-B194-89D39E19B0E3}" type="slidenum">
              <a:rPr lang="sv-SE" smtClean="0"/>
              <a:t>2</a:t>
            </a:fld>
            <a:endParaRPr lang="sv-SE"/>
          </a:p>
        </p:txBody>
      </p:sp>
    </p:spTree>
    <p:extLst>
      <p:ext uri="{BB962C8B-B14F-4D97-AF65-F5344CB8AC3E}">
        <p14:creationId xmlns:p14="http://schemas.microsoft.com/office/powerpoint/2010/main" val="2692116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Inledande reflektion </a:t>
            </a:r>
          </a:p>
          <a:p>
            <a:r>
              <a:rPr lang="sv-SE"/>
              <a:t>Fråga gruppen få dem att tänka i värde + slöserier (ett tips är att låta dem surra två och två och seda lyfta tillsammans i helgrupp, varvet runt)</a:t>
            </a:r>
            <a:endParaRPr lang="sv-SE">
              <a:ea typeface="Calibri"/>
              <a:cs typeface="Calibri"/>
            </a:endParaRPr>
          </a:p>
          <a:p>
            <a:r>
              <a:rPr lang="sv-SE"/>
              <a:t>. Tex. så betalar mejerier för</a:t>
            </a:r>
          </a:p>
          <a:p>
            <a:r>
              <a:rPr lang="sv-SE"/>
              <a:t>mängden fett + protein med avdrag för kg </a:t>
            </a:r>
            <a:r>
              <a:rPr lang="sv-SE" err="1"/>
              <a:t>mjök</a:t>
            </a:r>
            <a:r>
              <a:rPr lang="sv-SE"/>
              <a:t> + för celler, bakterier, klimatåtgärder, oberoende hämtning</a:t>
            </a:r>
          </a:p>
          <a:p>
            <a:endParaRPr lang="sv-SE"/>
          </a:p>
          <a:p>
            <a:r>
              <a:rPr lang="sv-SE"/>
              <a:t>Betalar inte för: tungarbetade stall, ineffektivt arbete.</a:t>
            </a:r>
          </a:p>
          <a:p>
            <a:endParaRPr lang="sv-SE"/>
          </a:p>
          <a:p>
            <a:r>
              <a:rPr lang="sv-SE"/>
              <a:t>Slakten. Kg kött, form, fett, rätt storlek, stor leverantör, klimatåtgärder</a:t>
            </a:r>
          </a:p>
          <a:p>
            <a:r>
              <a:rPr lang="sv-SE"/>
              <a:t>Inte för smak, foderstat, betesdrift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B5E66-F195-4DA0-A8FE-9220770A9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84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200" b="0" i="0">
                <a:solidFill>
                  <a:srgbClr val="000000"/>
                </a:solidFill>
                <a:effectLst/>
                <a:latin typeface="Calibri"/>
                <a:ea typeface="Calibri"/>
                <a:cs typeface="Calibri"/>
              </a:rPr>
              <a:t>Få ett så effektivt värdeflöde som möjligt! Så mycket värde som möjligt till kunden.</a:t>
            </a:r>
            <a:br>
              <a:rPr lang="sv-SE">
                <a:solidFill>
                  <a:srgbClr val="000000"/>
                </a:solidFill>
                <a:latin typeface="Calibri"/>
                <a:ea typeface="Calibri"/>
                <a:cs typeface="Calibri"/>
              </a:rPr>
            </a:br>
            <a:r>
              <a:rPr lang="sv-SE">
                <a:solidFill>
                  <a:srgbClr val="000000"/>
                </a:solidFill>
                <a:latin typeface="Calibri"/>
                <a:ea typeface="Calibri"/>
                <a:cs typeface="Calibri"/>
              </a:rPr>
              <a:t>Minimera kröken på röret , </a:t>
            </a:r>
            <a:r>
              <a:rPr lang="sv-SE" err="1">
                <a:solidFill>
                  <a:srgbClr val="000000"/>
                </a:solidFill>
                <a:latin typeface="Calibri"/>
                <a:ea typeface="Calibri"/>
                <a:cs typeface="Calibri"/>
              </a:rPr>
              <a:t>minnska</a:t>
            </a:r>
            <a:r>
              <a:rPr lang="sv-SE">
                <a:solidFill>
                  <a:srgbClr val="000000"/>
                </a:solidFill>
                <a:latin typeface="Calibri"/>
                <a:ea typeface="Calibri"/>
                <a:cs typeface="Calibri"/>
              </a:rPr>
              <a:t> flaskhalsarna och </a:t>
            </a:r>
            <a:r>
              <a:rPr lang="sv-SE" err="1">
                <a:solidFill>
                  <a:srgbClr val="000000"/>
                </a:solidFill>
                <a:latin typeface="Calibri"/>
                <a:ea typeface="Calibri"/>
                <a:cs typeface="Calibri"/>
              </a:rPr>
              <a:t>tidsstjuvara</a:t>
            </a:r>
            <a:r>
              <a:rPr lang="sv-SE">
                <a:solidFill>
                  <a:srgbClr val="000000"/>
                </a:solidFill>
                <a:latin typeface="Calibri"/>
                <a:ea typeface="Calibri"/>
                <a:cs typeface="Calibri"/>
              </a:rPr>
              <a:t> , de olika "</a:t>
            </a:r>
            <a:r>
              <a:rPr lang="sv-SE" err="1">
                <a:solidFill>
                  <a:srgbClr val="000000"/>
                </a:solidFill>
                <a:latin typeface="Calibri"/>
                <a:ea typeface="Calibri"/>
                <a:cs typeface="Calibri"/>
              </a:rPr>
              <a:t>slöserierna</a:t>
            </a:r>
            <a:r>
              <a:rPr lang="sv-SE">
                <a:solidFill>
                  <a:srgbClr val="000000"/>
                </a:solidFill>
                <a:latin typeface="Calibri"/>
                <a:ea typeface="Calibri"/>
                <a:cs typeface="Calibri"/>
              </a:rPr>
              <a:t>" som kan finnas. </a:t>
            </a:r>
            <a:endParaRPr lang="sv-SE" sz="1200" b="0" i="0">
              <a:solidFill>
                <a:srgbClr val="000000"/>
              </a:solidFill>
              <a:effectLst/>
              <a:latin typeface="Calibri"/>
              <a:ea typeface="Calibri"/>
              <a:cs typeface="Calibri"/>
            </a:endParaRPr>
          </a:p>
          <a:p>
            <a:r>
              <a:rPr lang="sv-SE">
                <a:latin typeface="Calibri"/>
                <a:ea typeface="Calibri"/>
                <a:cs typeface="Calibri"/>
              </a:rPr>
              <a:t>Ett bra kompletterande verktyg som finns i </a:t>
            </a:r>
            <a:r>
              <a:rPr lang="sv-SE" err="1">
                <a:latin typeface="Calibri"/>
                <a:ea typeface="Calibri"/>
                <a:cs typeface="Calibri"/>
              </a:rPr>
              <a:t>Lean</a:t>
            </a:r>
            <a:r>
              <a:rPr lang="sv-SE">
                <a:latin typeface="Calibri"/>
                <a:ea typeface="Calibri"/>
                <a:cs typeface="Calibri"/>
              </a:rPr>
              <a:t> - verktygslådan är "Värdeflödesanalysen! , vilken tipsas om på slutet av denna modul.</a:t>
            </a:r>
            <a:br>
              <a:rPr lang="sv-SE">
                <a:latin typeface="Calibri"/>
                <a:ea typeface="Calibri"/>
                <a:cs typeface="Calibri"/>
              </a:rPr>
            </a:br>
            <a:r>
              <a:rPr lang="sv-SE">
                <a:hlinkClick r:id="rId3"/>
              </a:rPr>
              <a:t>Värdeflödesanalys - verktyg för att sätta fart på förbättringsarbetet | Kunskapsbanken</a:t>
            </a:r>
            <a:endParaRPr lang="sv-SE">
              <a:latin typeface="Calibri"/>
              <a:ea typeface="Calibri"/>
              <a:cs typeface="Calibri"/>
            </a:endParaRPr>
          </a:p>
          <a:p>
            <a:endParaRPr lang="sv-SE">
              <a:latin typeface="Aptos" panose="02110004020202020204"/>
              <a:cs typeface="Arial"/>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2580A9-BBDB-4556-B205-44C315F15C4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10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FB4B-E456-0F7B-D433-86AD094FD57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C52021F-7687-87C9-5631-D32918A1E05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B443C98-934F-C294-C7BF-3C255B618A64}"/>
              </a:ext>
            </a:extLst>
          </p:cNvPr>
          <p:cNvSpPr>
            <a:spLocks noGrp="1"/>
          </p:cNvSpPr>
          <p:nvPr>
            <p:ph type="body" idx="1"/>
          </p:nvPr>
        </p:nvSpPr>
        <p:spPr/>
        <p:txBody>
          <a:bodyPr>
            <a:normAutofit fontScale="92500" lnSpcReduction="20000"/>
          </a:bodyPr>
          <a:lstStyle/>
          <a:p>
            <a:pPr defTabSz="886169">
              <a:defRPr/>
            </a:pPr>
            <a:r>
              <a:rPr lang="sv-SE" i="0" err="1"/>
              <a:t>Slöserier</a:t>
            </a:r>
            <a:r>
              <a:rPr lang="sv-SE" i="0"/>
              <a:t> = det som inte skapar värde = det som kunden inte betalar för. </a:t>
            </a:r>
            <a:r>
              <a:rPr lang="sv-SE"/>
              <a:t>(Koppla samman med föregående bild – </a:t>
            </a:r>
            <a:r>
              <a:rPr lang="sv-SE" err="1"/>
              <a:t>slöserier</a:t>
            </a:r>
            <a:r>
              <a:rPr lang="sv-SE"/>
              <a:t> skapar krök på röret, försämrar flödet. </a:t>
            </a:r>
            <a:br>
              <a:rPr lang="sv-SE">
                <a:solidFill>
                  <a:srgbClr val="000000"/>
                </a:solidFill>
                <a:latin typeface="Calibri"/>
                <a:ea typeface="Calibri"/>
                <a:cs typeface="Calibri"/>
              </a:rPr>
            </a:br>
            <a:r>
              <a:rPr lang="sv-SE" b="0" i="0" u="none" strike="noStrike" err="1">
                <a:solidFill>
                  <a:srgbClr val="000000"/>
                </a:solidFill>
                <a:effectLst/>
                <a:latin typeface="Calibri"/>
                <a:ea typeface="Calibri"/>
                <a:cs typeface="Calibri"/>
              </a:rPr>
              <a:t>Slöserier</a:t>
            </a:r>
            <a:r>
              <a:rPr lang="sv-SE" b="0" i="0" u="none" strike="noStrike">
                <a:solidFill>
                  <a:srgbClr val="000000"/>
                </a:solidFill>
                <a:effectLst/>
                <a:latin typeface="Calibri"/>
                <a:ea typeface="Calibri"/>
                <a:cs typeface="Calibri"/>
              </a:rPr>
              <a:t> skapar irritation, kostar energi och pengar. </a:t>
            </a:r>
            <a:r>
              <a:rPr lang="sv-SE" i="0"/>
              <a:t>Genom att hitta och eliminera </a:t>
            </a:r>
            <a:r>
              <a:rPr lang="sv-SE" i="0" err="1"/>
              <a:t>slöserier</a:t>
            </a:r>
            <a:r>
              <a:rPr lang="sv-SE" i="0"/>
              <a:t> så får man till förbättringsarbete på riktigt.</a:t>
            </a:r>
          </a:p>
          <a:p>
            <a:pPr defTabSz="886169">
              <a:defRPr/>
            </a:pPr>
            <a:r>
              <a:rPr lang="en-US" b="0" i="0" u="none" strike="noStrike">
                <a:solidFill>
                  <a:srgbClr val="000000"/>
                </a:solidFill>
                <a:effectLst/>
                <a:latin typeface="Calibri"/>
                <a:ea typeface="Calibri"/>
                <a:cs typeface="Calibri"/>
              </a:rPr>
              <a:t>Olika </a:t>
            </a:r>
            <a:r>
              <a:rPr lang="en-US" err="1">
                <a:solidFill>
                  <a:srgbClr val="000000"/>
                </a:solidFill>
                <a:latin typeface="Calibri"/>
                <a:ea typeface="Calibri"/>
                <a:cs typeface="Calibri"/>
              </a:rPr>
              <a:t>slöserier</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beror</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på</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olika</a:t>
            </a:r>
            <a:r>
              <a:rPr lang="en-US" b="0" i="0" u="none" strike="noStrike">
                <a:solidFill>
                  <a:srgbClr val="000000"/>
                </a:solidFill>
                <a:effectLst/>
                <a:latin typeface="Calibri"/>
                <a:ea typeface="Calibri"/>
                <a:cs typeface="Calibri"/>
              </a:rPr>
              <a:t> </a:t>
            </a:r>
            <a:r>
              <a:rPr lang="en-US">
                <a:solidFill>
                  <a:srgbClr val="000000"/>
                </a:solidFill>
                <a:latin typeface="Calibri"/>
                <a:ea typeface="Calibri"/>
                <a:cs typeface="Calibri"/>
              </a:rPr>
              <a:t>saker och </a:t>
            </a:r>
            <a:r>
              <a:rPr lang="en-US" err="1">
                <a:solidFill>
                  <a:srgbClr val="000000"/>
                </a:solidFill>
                <a:latin typeface="Calibri"/>
                <a:ea typeface="Calibri"/>
                <a:cs typeface="Calibri"/>
              </a:rPr>
              <a:t>många</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gånger</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bristande</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ledarskap</a:t>
            </a:r>
            <a:r>
              <a:rPr lang="en-US" b="0" i="0" u="none" strike="noStrike">
                <a:solidFill>
                  <a:srgbClr val="000000"/>
                </a:solidFill>
                <a:effectLst/>
                <a:latin typeface="Calibri"/>
                <a:ea typeface="Calibri"/>
                <a:cs typeface="Calibri"/>
              </a:rPr>
              <a:t>. </a:t>
            </a:r>
            <a:r>
              <a:rPr lang="en-US">
                <a:solidFill>
                  <a:srgbClr val="000000"/>
                </a:solidFill>
                <a:latin typeface="Calibri"/>
                <a:ea typeface="Calibri"/>
                <a:cs typeface="Calibri"/>
              </a:rPr>
              <a:t>"</a:t>
            </a:r>
            <a:r>
              <a:rPr lang="en-US" b="0" i="0" u="none" strike="noStrike" err="1">
                <a:solidFill>
                  <a:srgbClr val="000000"/>
                </a:solidFill>
                <a:effectLst/>
                <a:latin typeface="Calibri"/>
                <a:ea typeface="Calibri"/>
                <a:cs typeface="Calibri"/>
              </a:rPr>
              <a:t>Slöserier</a:t>
            </a:r>
            <a:r>
              <a:rPr lang="en-US">
                <a:solidFill>
                  <a:srgbClr val="000000"/>
                </a:solidFill>
                <a:latin typeface="Calibri"/>
                <a:ea typeface="Calibri"/>
                <a:cs typeface="Calibri"/>
              </a:rPr>
              <a:t>"</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är</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då</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olika</a:t>
            </a:r>
            <a:r>
              <a:rPr lang="en-US" b="0" i="0" u="none" strike="noStrike">
                <a:solidFill>
                  <a:srgbClr val="000000"/>
                </a:solidFill>
                <a:effectLst/>
                <a:latin typeface="Calibri"/>
                <a:ea typeface="Calibri"/>
                <a:cs typeface="Calibri"/>
              </a:rPr>
              <a:t> saker </a:t>
            </a:r>
            <a:r>
              <a:rPr lang="en-US" b="0" i="0" u="none" strike="noStrike" err="1">
                <a:solidFill>
                  <a:srgbClr val="000000"/>
                </a:solidFill>
                <a:effectLst/>
                <a:latin typeface="Calibri"/>
                <a:ea typeface="Calibri"/>
                <a:cs typeface="Calibri"/>
              </a:rPr>
              <a:t>som</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inte</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skapar</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något</a:t>
            </a:r>
            <a:r>
              <a:rPr lang="en-US" b="0" i="0" u="none" strike="noStrike">
                <a:solidFill>
                  <a:srgbClr val="000000"/>
                </a:solidFill>
                <a:effectLst/>
                <a:latin typeface="Calibri"/>
                <a:ea typeface="Calibri"/>
                <a:cs typeface="Calibri"/>
              </a:rPr>
              <a:t> </a:t>
            </a:r>
            <a:r>
              <a:rPr lang="en-US" b="0" i="0" u="none" strike="noStrike" err="1">
                <a:solidFill>
                  <a:srgbClr val="000000"/>
                </a:solidFill>
                <a:effectLst/>
                <a:latin typeface="Calibri"/>
                <a:ea typeface="Calibri"/>
                <a:cs typeface="Calibri"/>
              </a:rPr>
              <a:t>värde</a:t>
            </a:r>
            <a:r>
              <a:rPr lang="en-US" b="0" i="0" u="none" strike="noStrike">
                <a:solidFill>
                  <a:srgbClr val="000000"/>
                </a:solidFill>
                <a:effectLst/>
                <a:latin typeface="Calibri"/>
                <a:ea typeface="Calibri"/>
                <a:cs typeface="Calibri"/>
              </a:rPr>
              <a:t>. </a:t>
            </a:r>
            <a:endParaRPr lang="sv-SE">
              <a:latin typeface="Calibri"/>
              <a:ea typeface="Calibri"/>
              <a:cs typeface="Calibri"/>
            </a:endParaRPr>
          </a:p>
          <a:p>
            <a:pPr defTabSz="886169">
              <a:defRPr/>
            </a:pPr>
            <a:endParaRPr lang="sv-SE"/>
          </a:p>
          <a:p>
            <a:pPr defTabSz="886169">
              <a:defRPr/>
            </a:pPr>
            <a:r>
              <a:rPr lang="sv-SE"/>
              <a:t>På denna bild har vi olika kategorier av </a:t>
            </a:r>
            <a:r>
              <a:rPr lang="sv-SE" err="1"/>
              <a:t>slöserier</a:t>
            </a:r>
            <a:r>
              <a:rPr lang="sv-SE"/>
              <a:t>. </a:t>
            </a:r>
            <a:br>
              <a:rPr lang="sv-SE">
                <a:cs typeface="+mn-lt"/>
              </a:rPr>
            </a:br>
            <a:endParaRPr lang="sv-SE"/>
          </a:p>
          <a:p>
            <a:pPr defTabSz="886169">
              <a:defRPr/>
            </a:pPr>
            <a:r>
              <a:rPr lang="sv-SE"/>
              <a:t>Tips på </a:t>
            </a:r>
            <a:r>
              <a:rPr lang="sv-SE" err="1"/>
              <a:t>reflektiosövnning</a:t>
            </a:r>
            <a:r>
              <a:rPr lang="sv-SE"/>
              <a:t> (bra att göra i mindre små grupper förslagsvis 3 och 3, så alla får chans att vara delaktiga)</a:t>
            </a:r>
            <a:br>
              <a:rPr lang="sv-SE">
                <a:cs typeface="+mn-lt"/>
              </a:rPr>
            </a:br>
            <a:r>
              <a:rPr lang="sv-SE"/>
              <a:t>Försök få deltagarna att själva komma på olika </a:t>
            </a:r>
            <a:r>
              <a:rPr lang="sv-SE" err="1"/>
              <a:t>slöserier</a:t>
            </a:r>
            <a:r>
              <a:rPr lang="sv-SE"/>
              <a:t> per kategori kopplat till egen verksamhet – praktiska exempel.</a:t>
            </a:r>
            <a:endParaRPr lang="sv-SE">
              <a:ea typeface="Calibri"/>
              <a:cs typeface="Calibri"/>
            </a:endParaRPr>
          </a:p>
          <a:p>
            <a:pPr defTabSz="886169">
              <a:defRPr/>
            </a:pPr>
            <a:r>
              <a:rPr lang="sv-SE"/>
              <a:t> Hjälp dom ev. på traven om det behövs. </a:t>
            </a:r>
            <a:endParaRPr lang="sv-SE">
              <a:ea typeface="Calibri"/>
              <a:cs typeface="Calibri"/>
            </a:endParaRPr>
          </a:p>
          <a:p>
            <a:pPr defTabSz="886169">
              <a:defRPr/>
            </a:pPr>
            <a:endParaRPr lang="sv-SE"/>
          </a:p>
          <a:p>
            <a:pPr defTabSz="886169">
              <a:defRPr/>
            </a:pPr>
            <a:r>
              <a:rPr lang="sv-SE" b="1"/>
              <a:t>Överproduktion</a:t>
            </a:r>
          </a:p>
          <a:p>
            <a:pPr defTabSz="886169">
              <a:defRPr/>
            </a:pPr>
            <a:r>
              <a:rPr lang="sv-SE"/>
              <a:t>Mer än kunden vill ha t ex kvigor, ex smågrisar, ex på bilden för fet kviga som inte blir dräktig … </a:t>
            </a:r>
            <a:endParaRPr lang="sv-SE">
              <a:cs typeface="Calibri"/>
            </a:endParaRPr>
          </a:p>
          <a:p>
            <a:pPr defTabSz="886169">
              <a:defRPr/>
            </a:pPr>
            <a:r>
              <a:rPr lang="sv-SE" b="1"/>
              <a:t>Onödiga rörelser</a:t>
            </a:r>
          </a:p>
          <a:p>
            <a:pPr defTabSz="886169">
              <a:defRPr/>
            </a:pPr>
            <a:r>
              <a:rPr lang="sv-SE"/>
              <a:t>Man går för många steg, lyfter tungt. </a:t>
            </a:r>
          </a:p>
          <a:p>
            <a:pPr defTabSz="886169">
              <a:defRPr/>
            </a:pPr>
            <a:r>
              <a:rPr lang="sv-SE" b="1"/>
              <a:t>Kassation </a:t>
            </a:r>
          </a:p>
          <a:p>
            <a:pPr defTabSz="886169">
              <a:defRPr/>
            </a:pPr>
            <a:r>
              <a:rPr lang="sv-SE"/>
              <a:t>T ex kadaver, dåligt foder</a:t>
            </a:r>
          </a:p>
          <a:p>
            <a:pPr defTabSz="886169">
              <a:defRPr/>
            </a:pPr>
            <a:r>
              <a:rPr lang="sv-SE" b="1"/>
              <a:t>Lager </a:t>
            </a:r>
          </a:p>
          <a:p>
            <a:pPr defTabSz="886169">
              <a:defRPr/>
            </a:pPr>
            <a:r>
              <a:rPr lang="sv-SE"/>
              <a:t>Alla lager kostar. Ha levande lager, d v s fyll på när det tar slut i hyllan. </a:t>
            </a:r>
          </a:p>
          <a:p>
            <a:pPr defTabSz="886169">
              <a:defRPr/>
            </a:pPr>
            <a:r>
              <a:rPr lang="sv-SE" b="1"/>
              <a:t>Outnyttjad kreativitet</a:t>
            </a:r>
          </a:p>
          <a:p>
            <a:pPr defTabSz="886169">
              <a:defRPr/>
            </a:pPr>
            <a:r>
              <a:rPr lang="sv-SE"/>
              <a:t>Man tar ej vara på alla i teamets tankar, har ej struktur för att få fram det</a:t>
            </a:r>
          </a:p>
          <a:p>
            <a:pPr defTabSz="886169">
              <a:defRPr/>
            </a:pPr>
            <a:r>
              <a:rPr lang="sv-SE" b="1"/>
              <a:t>Otydlig kommunikation</a:t>
            </a:r>
          </a:p>
          <a:p>
            <a:pPr defTabSz="886169">
              <a:defRPr/>
            </a:pPr>
            <a:r>
              <a:rPr lang="sv-SE"/>
              <a:t>T ex. var man ska spruta. Inte förklara vad hela arbetsuppgiften innebär. </a:t>
            </a:r>
          </a:p>
          <a:p>
            <a:pPr defTabSz="886169">
              <a:defRPr/>
            </a:pPr>
            <a:r>
              <a:rPr lang="sv-SE" b="1"/>
              <a:t>Transporter </a:t>
            </a:r>
          </a:p>
          <a:p>
            <a:pPr defTabSz="886169">
              <a:defRPr/>
            </a:pPr>
            <a:r>
              <a:rPr lang="sv-SE"/>
              <a:t>Onödiga transportsträckor kring foderhantering på en mjölkgård. Man akut kör på ett ärende istället för att planera och samordna flera ärenden. </a:t>
            </a:r>
          </a:p>
          <a:p>
            <a:pPr defTabSz="886169">
              <a:defRPr/>
            </a:pPr>
            <a:r>
              <a:rPr lang="sv-SE" b="1"/>
              <a:t>Överarbete</a:t>
            </a:r>
          </a:p>
          <a:p>
            <a:pPr defTabSz="886169">
              <a:defRPr/>
            </a:pPr>
            <a:r>
              <a:rPr lang="sv-SE"/>
              <a:t>Leverera bättre än vad kunden vill betala för. T ex överambitiösa rådgivare. </a:t>
            </a:r>
          </a:p>
          <a:p>
            <a:pPr defTabSz="886169">
              <a:defRPr/>
            </a:pPr>
            <a:r>
              <a:rPr lang="sv-SE" b="1"/>
              <a:t>Väntan</a:t>
            </a:r>
          </a:p>
          <a:p>
            <a:pPr defTabSz="886169">
              <a:defRPr/>
            </a:pPr>
            <a:r>
              <a:rPr lang="sv-SE"/>
              <a:t>Väntan på ny instruktion, på en maskin, verktyg m </a:t>
            </a:r>
            <a:r>
              <a:rPr lang="sv-SE" err="1"/>
              <a:t>m</a:t>
            </a:r>
            <a:r>
              <a:rPr lang="sv-SE"/>
              <a:t>.  Vara flera arbetare än det behövs. </a:t>
            </a:r>
          </a:p>
          <a:p>
            <a:pPr defTabSz="886169">
              <a:defRPr/>
            </a:pPr>
            <a:r>
              <a:rPr lang="sv-SE" b="1"/>
              <a:t>Svinn </a:t>
            </a:r>
          </a:p>
          <a:p>
            <a:pPr defTabSz="886169">
              <a:defRPr/>
            </a:pPr>
            <a:r>
              <a:rPr lang="sv-SE"/>
              <a:t>Förluster i silo vid uttag/lagring, glömmer verktyg, stöld</a:t>
            </a:r>
          </a:p>
          <a:p>
            <a:endParaRPr lang="sv-SE">
              <a:latin typeface="Aptos" panose="02110004020202020204"/>
              <a:cs typeface="Arial"/>
            </a:endParaRPr>
          </a:p>
        </p:txBody>
      </p:sp>
      <p:sp>
        <p:nvSpPr>
          <p:cNvPr id="4" name="Platshållare för bildnummer 3">
            <a:extLst>
              <a:ext uri="{FF2B5EF4-FFF2-40B4-BE49-F238E27FC236}">
                <a16:creationId xmlns:a16="http://schemas.microsoft.com/office/drawing/2014/main" id="{B3C26F74-FE7F-447C-8089-15E1D0A3D5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2580A9-BBDB-4556-B205-44C315F15C4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690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Filmen</a:t>
            </a:r>
            <a:r>
              <a:rPr lang="sv-SE" baseline="0"/>
              <a:t> </a:t>
            </a:r>
            <a:r>
              <a:rPr lang="sv-SE"/>
              <a:t>Kaffekaizen finns</a:t>
            </a:r>
            <a:r>
              <a:rPr lang="sv-SE" baseline="0"/>
              <a:t> på </a:t>
            </a:r>
            <a:r>
              <a:rPr lang="sv-SE" baseline="0" err="1"/>
              <a:t>youtube</a:t>
            </a:r>
            <a:r>
              <a:rPr lang="sv-SE" baseline="0"/>
              <a:t>, obs spola fram till 1.13 och titta fram till 5.40 </a:t>
            </a:r>
            <a:r>
              <a:rPr lang="sv-SE"/>
              <a:t>- total tid ca 4 min </a:t>
            </a:r>
            <a:endParaRPr lang="sv-SE" baseline="0"/>
          </a:p>
          <a:p>
            <a:r>
              <a:rPr lang="sv-SE" baseline="0"/>
              <a:t>Titta drygt 4 min. Filmen är på danska. Någon kommer</a:t>
            </a:r>
            <a:r>
              <a:rPr lang="sv-SE"/>
              <a:t> , </a:t>
            </a:r>
            <a:r>
              <a:rPr lang="sv-SE" baseline="0"/>
              <a:t>kontrollera innan så ljudet fungerar och att du har internetuppkoppling </a:t>
            </a:r>
            <a:endParaRPr lang="sv-SE" baseline="0">
              <a:ea typeface="Calibri"/>
              <a:cs typeface="Calibri"/>
            </a:endParaRPr>
          </a:p>
          <a:p>
            <a:endParaRPr lang="sv-SE" baseline="0"/>
          </a:p>
          <a:p>
            <a:r>
              <a:rPr lang="sv-SE" baseline="0"/>
              <a:t>Be alla skriva ner vilka </a:t>
            </a:r>
            <a:r>
              <a:rPr lang="sv-SE" baseline="0" err="1"/>
              <a:t>slöserier</a:t>
            </a:r>
            <a:r>
              <a:rPr lang="sv-SE" baseline="0"/>
              <a:t> man ser på filmen </a:t>
            </a:r>
            <a:r>
              <a:rPr lang="sv-SE"/>
              <a:t>- gör detta som en övnig för att komma igång att se och bli nyfiken på de olika slöserierna som finns i en verksamhet. (Möjligt att kunna förbereda och skriva ut Gruppredovingsmallen - Övning slöserijakt - matris med kolumner för slöseri och förbättring)</a:t>
            </a:r>
            <a:endParaRPr lang="sv-SE" baseline="0">
              <a:ea typeface="Calibri"/>
              <a:cs typeface="Calibri"/>
            </a:endParaRPr>
          </a:p>
          <a:p>
            <a:r>
              <a:rPr lang="sv-SE" baseline="0"/>
              <a:t>Låt dem berätta efteråt vilka förbättringsförslag de ser. </a:t>
            </a:r>
            <a:br>
              <a:rPr lang="sv-SE" baseline="0">
                <a:cs typeface="+mn-lt"/>
              </a:rPr>
            </a:br>
            <a:r>
              <a:rPr lang="sv-SE" baseline="0"/>
              <a:t>Hur skulle man kunna koka kaffe smartare nästa gång</a:t>
            </a:r>
            <a:r>
              <a:rPr lang="sv-SE"/>
              <a:t>?</a:t>
            </a:r>
            <a:br>
              <a:rPr lang="sv-SE" baseline="0">
                <a:cs typeface="+mn-lt"/>
              </a:rPr>
            </a:br>
            <a:r>
              <a:rPr lang="sv-SE" baseline="0"/>
              <a:t>Skriv upp </a:t>
            </a:r>
            <a:r>
              <a:rPr lang="sv-SE"/>
              <a:t>summeringen av gruppens svar </a:t>
            </a:r>
            <a:r>
              <a:rPr lang="sv-SE" baseline="0"/>
              <a:t>på blädderblock.  </a:t>
            </a:r>
            <a:br>
              <a:rPr lang="sv-SE">
                <a:cs typeface="+mn-lt"/>
              </a:rPr>
            </a:br>
            <a:r>
              <a:rPr lang="sv-SE"/>
              <a:t>Försök att använda</a:t>
            </a:r>
            <a:r>
              <a:rPr lang="sv-SE" baseline="0"/>
              <a:t> slöseribergreppen i Lean när de skrivs upp</a:t>
            </a:r>
            <a:r>
              <a:rPr lang="sv-SE"/>
              <a:t> – de olika typerna av Slöserier från Slöseribilden - bra att ha bilde utskriven och med sig. Går att tejpa upp i mitten av blädderblocket och göra pilar och text kopplat till slöseri på bilden, blir då väldigt tydligt vad som hänfer ihop med vad!</a:t>
            </a:r>
            <a:br>
              <a:rPr lang="sv-SE"/>
            </a:br>
            <a:endParaRPr lang="sv-SE" baseline="0">
              <a:ea typeface="Calibri"/>
              <a:cs typeface="Calibri"/>
            </a:endParaRPr>
          </a:p>
          <a:p>
            <a:r>
              <a:rPr lang="sv-SE" baseline="0"/>
              <a:t>Man försöker se det man gör med ögon utifrån. Vem betalar för allt? Kan man göra på ett annat/bättre sätt?</a:t>
            </a:r>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FBDAE-E92A-4667-9F2C-E4F5F412897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439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Möjligt</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kunna</a:t>
            </a:r>
            <a:r>
              <a:rPr lang="en-US">
                <a:ea typeface="Calibri"/>
                <a:cs typeface="Calibri"/>
              </a:rPr>
              <a:t> </a:t>
            </a:r>
            <a:r>
              <a:rPr lang="en-US" err="1">
                <a:ea typeface="Calibri"/>
                <a:cs typeface="Calibri"/>
              </a:rPr>
              <a:t>använda</a:t>
            </a:r>
            <a:r>
              <a:rPr lang="en-US">
                <a:ea typeface="Calibri"/>
                <a:cs typeface="Calibri"/>
              </a:rPr>
              <a:t> </a:t>
            </a:r>
            <a:r>
              <a:rPr lang="en-US" err="1">
                <a:ea typeface="Calibri"/>
                <a:cs typeface="Calibri"/>
              </a:rPr>
              <a:t>denna</a:t>
            </a:r>
            <a:r>
              <a:rPr lang="en-US">
                <a:ea typeface="Calibri"/>
                <a:cs typeface="Calibri"/>
              </a:rPr>
              <a:t> mall till </a:t>
            </a:r>
            <a:r>
              <a:rPr lang="en-US" err="1">
                <a:ea typeface="Calibri"/>
                <a:cs typeface="Calibri"/>
              </a:rPr>
              <a:t>övingen</a:t>
            </a:r>
            <a:r>
              <a:rPr lang="en-US">
                <a:ea typeface="Calibri"/>
                <a:cs typeface="Calibri"/>
              </a:rPr>
              <a:t> - </a:t>
            </a:r>
            <a:r>
              <a:rPr lang="en-US" err="1">
                <a:ea typeface="Calibri"/>
                <a:cs typeface="Calibri"/>
              </a:rPr>
              <a:t>Kaffekaizen</a:t>
            </a:r>
            <a:r>
              <a:rPr lang="en-US">
                <a:ea typeface="Calibri"/>
                <a:cs typeface="Calibri"/>
              </a:rPr>
              <a:t> alt be </a:t>
            </a:r>
            <a:r>
              <a:rPr lang="en-US" err="1">
                <a:ea typeface="Calibri"/>
                <a:cs typeface="Calibri"/>
              </a:rPr>
              <a:t>varje</a:t>
            </a:r>
            <a:r>
              <a:rPr lang="en-US">
                <a:ea typeface="Calibri"/>
                <a:cs typeface="Calibri"/>
              </a:rPr>
              <a:t> </a:t>
            </a:r>
            <a:r>
              <a:rPr lang="en-US" err="1">
                <a:ea typeface="Calibri"/>
                <a:cs typeface="Calibri"/>
              </a:rPr>
              <a:t>klag</a:t>
            </a:r>
            <a:r>
              <a:rPr lang="en-US">
                <a:ea typeface="Calibri"/>
                <a:cs typeface="Calibri"/>
              </a:rPr>
              <a:t> </a:t>
            </a:r>
            <a:r>
              <a:rPr lang="en-US" err="1">
                <a:ea typeface="Calibri"/>
                <a:cs typeface="Calibri"/>
              </a:rPr>
              <a:t>skriva</a:t>
            </a:r>
            <a:r>
              <a:rPr lang="en-US">
                <a:ea typeface="Calibri"/>
                <a:cs typeface="Calibri"/>
              </a:rPr>
              <a:t> </a:t>
            </a:r>
            <a:r>
              <a:rPr lang="en-US" err="1">
                <a:ea typeface="Calibri"/>
                <a:cs typeface="Calibri"/>
              </a:rPr>
              <a:t>upp</a:t>
            </a:r>
            <a:r>
              <a:rPr lang="en-US">
                <a:ea typeface="Calibri"/>
                <a:cs typeface="Calibri"/>
              </a:rPr>
              <a:t> </a:t>
            </a:r>
            <a:r>
              <a:rPr lang="en-US" err="1">
                <a:ea typeface="Calibri"/>
                <a:cs typeface="Calibri"/>
              </a:rPr>
              <a:t>löpande</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ett</a:t>
            </a:r>
            <a:r>
              <a:rPr lang="en-US">
                <a:ea typeface="Calibri"/>
                <a:cs typeface="Calibri"/>
              </a:rPr>
              <a:t> block de </a:t>
            </a:r>
            <a:r>
              <a:rPr lang="en-US" err="1">
                <a:ea typeface="Calibri"/>
                <a:cs typeface="Calibri"/>
              </a:rPr>
              <a:t>olika</a:t>
            </a:r>
            <a:r>
              <a:rPr lang="en-US">
                <a:ea typeface="Calibri"/>
                <a:cs typeface="Calibri"/>
              </a:rPr>
              <a:t> </a:t>
            </a:r>
            <a:r>
              <a:rPr lang="en-US" err="1">
                <a:ea typeface="Calibri"/>
                <a:cs typeface="Calibri"/>
              </a:rPr>
              <a:t>slöserierna</a:t>
            </a:r>
            <a:r>
              <a:rPr lang="en-US">
                <a:ea typeface="Calibri"/>
                <a:cs typeface="Calibri"/>
              </a:rPr>
              <a:t> man ser. </a:t>
            </a:r>
          </a:p>
          <a:p>
            <a:r>
              <a:rPr lang="en-US">
                <a:ea typeface="Calibri"/>
                <a:cs typeface="Calibri"/>
              </a:rPr>
              <a:t>Bra </a:t>
            </a:r>
            <a:r>
              <a:rPr lang="en-US" err="1">
                <a:ea typeface="Calibri"/>
                <a:cs typeface="Calibri"/>
              </a:rPr>
              <a:t>att</a:t>
            </a:r>
            <a:r>
              <a:rPr lang="en-US">
                <a:ea typeface="Calibri"/>
                <a:cs typeface="Calibri"/>
              </a:rPr>
              <a:t> </a:t>
            </a:r>
            <a:r>
              <a:rPr lang="en-US" err="1">
                <a:ea typeface="Calibri"/>
                <a:cs typeface="Calibri"/>
              </a:rPr>
              <a:t>varje</a:t>
            </a:r>
            <a:r>
              <a:rPr lang="en-US">
                <a:ea typeface="Calibri"/>
                <a:cs typeface="Calibri"/>
              </a:rPr>
              <a:t> </a:t>
            </a:r>
            <a:r>
              <a:rPr lang="en-US" err="1">
                <a:ea typeface="Calibri"/>
                <a:cs typeface="Calibri"/>
              </a:rPr>
              <a:t>grupp</a:t>
            </a:r>
            <a:r>
              <a:rPr lang="en-US">
                <a:ea typeface="Calibri"/>
                <a:cs typeface="Calibri"/>
              </a:rPr>
              <a:t> </a:t>
            </a:r>
            <a:r>
              <a:rPr lang="en-US" err="1">
                <a:ea typeface="Calibri"/>
                <a:cs typeface="Calibri"/>
              </a:rPr>
              <a:t>får</a:t>
            </a:r>
            <a:r>
              <a:rPr lang="en-US">
                <a:ea typeface="Calibri"/>
                <a:cs typeface="Calibri"/>
              </a:rPr>
              <a:t> </a:t>
            </a:r>
            <a:r>
              <a:rPr lang="en-US" err="1">
                <a:ea typeface="Calibri"/>
                <a:cs typeface="Calibri"/>
              </a:rPr>
              <a:t>chans</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kort</a:t>
            </a:r>
            <a:r>
              <a:rPr lang="en-US">
                <a:ea typeface="Calibri"/>
                <a:cs typeface="Calibri"/>
              </a:rPr>
              <a:t> prata </a:t>
            </a:r>
            <a:r>
              <a:rPr lang="en-US" err="1">
                <a:ea typeface="Calibri"/>
                <a:cs typeface="Calibri"/>
              </a:rPr>
              <a:t>ihop</a:t>
            </a:r>
            <a:r>
              <a:rPr lang="en-US">
                <a:ea typeface="Calibri"/>
                <a:cs typeface="Calibri"/>
              </a:rPr>
              <a:t> sig och </a:t>
            </a:r>
            <a:r>
              <a:rPr lang="en-US" err="1">
                <a:ea typeface="Calibri"/>
                <a:cs typeface="Calibri"/>
              </a:rPr>
              <a:t>lära</a:t>
            </a:r>
            <a:r>
              <a:rPr lang="en-US">
                <a:ea typeface="Calibri"/>
                <a:cs typeface="Calibri"/>
              </a:rPr>
              <a:t> av </a:t>
            </a:r>
            <a:r>
              <a:rPr lang="en-US" err="1">
                <a:ea typeface="Calibri"/>
                <a:cs typeface="Calibri"/>
              </a:rPr>
              <a:t>varadnra</a:t>
            </a:r>
            <a:r>
              <a:rPr lang="en-US">
                <a:ea typeface="Calibri"/>
                <a:cs typeface="Calibri"/>
              </a:rPr>
              <a:t> och </a:t>
            </a:r>
            <a:r>
              <a:rPr lang="en-US" err="1">
                <a:ea typeface="Calibri"/>
                <a:cs typeface="Calibri"/>
              </a:rPr>
              <a:t>presentera</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gemensam</a:t>
            </a:r>
            <a:r>
              <a:rPr lang="en-US">
                <a:ea typeface="Calibri"/>
                <a:cs typeface="Calibri"/>
              </a:rPr>
              <a:t> </a:t>
            </a:r>
            <a:r>
              <a:rPr lang="en-US" err="1">
                <a:ea typeface="Calibri"/>
                <a:cs typeface="Calibri"/>
              </a:rPr>
              <a:t>bild</a:t>
            </a:r>
            <a:r>
              <a:rPr lang="en-US">
                <a:ea typeface="Calibri"/>
                <a:cs typeface="Calibri"/>
              </a:rPr>
              <a:t>. </a:t>
            </a:r>
          </a:p>
          <a:p>
            <a:r>
              <a:rPr lang="en-US">
                <a:ea typeface="Calibri"/>
                <a:cs typeface="Calibri"/>
              </a:rPr>
              <a:t>En bra </a:t>
            </a:r>
            <a:r>
              <a:rPr lang="en-US" err="1">
                <a:ea typeface="Calibri"/>
                <a:cs typeface="Calibri"/>
              </a:rPr>
              <a:t>introduktion</a:t>
            </a:r>
            <a:r>
              <a:rPr lang="en-US">
                <a:ea typeface="Calibri"/>
                <a:cs typeface="Calibri"/>
              </a:rPr>
              <a:t> för </a:t>
            </a:r>
            <a:r>
              <a:rPr lang="en-US" err="1">
                <a:ea typeface="Calibri"/>
                <a:cs typeface="Calibri"/>
              </a:rPr>
              <a:t>att</a:t>
            </a:r>
            <a:r>
              <a:rPr lang="en-US">
                <a:ea typeface="Calibri"/>
                <a:cs typeface="Calibri"/>
              </a:rPr>
              <a:t> sedan </a:t>
            </a:r>
            <a:r>
              <a:rPr lang="en-US" err="1">
                <a:ea typeface="Calibri"/>
                <a:cs typeface="Calibri"/>
              </a:rPr>
              <a:t>göra</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Slöserijakt</a:t>
            </a:r>
            <a:r>
              <a:rPr lang="en-US">
                <a:ea typeface="Calibri"/>
                <a:cs typeface="Calibri"/>
              </a:rPr>
              <a:t> I </a:t>
            </a:r>
            <a:r>
              <a:rPr lang="en-US" err="1">
                <a:ea typeface="Calibri"/>
                <a:cs typeface="Calibri"/>
              </a:rPr>
              <a:t>egen</a:t>
            </a:r>
            <a:r>
              <a:rPr lang="en-US">
                <a:ea typeface="Calibri"/>
                <a:cs typeface="Calibri"/>
              </a:rPr>
              <a:t> </a:t>
            </a:r>
            <a:r>
              <a:rPr lang="en-US" err="1">
                <a:ea typeface="Calibri"/>
                <a:cs typeface="Calibri"/>
              </a:rPr>
              <a:t>verksamhet</a:t>
            </a:r>
            <a:r>
              <a:rPr lang="en-US">
                <a:ea typeface="Calibri"/>
                <a:cs typeface="Calibri"/>
              </a:rPr>
              <a:t>.</a:t>
            </a:r>
          </a:p>
        </p:txBody>
      </p:sp>
      <p:sp>
        <p:nvSpPr>
          <p:cNvPr id="4" name="Slide Number Placeholder 3"/>
          <p:cNvSpPr>
            <a:spLocks noGrp="1"/>
          </p:cNvSpPr>
          <p:nvPr>
            <p:ph type="sldNum" sz="quarter" idx="5"/>
          </p:nvPr>
        </p:nvSpPr>
        <p:spPr/>
        <p:txBody>
          <a:bodyPr/>
          <a:lstStyle/>
          <a:p>
            <a:fld id="{52F7BF8A-7715-400F-BBF4-F9341909D0F1}" type="slidenum">
              <a:rPr lang="sv-SE" smtClean="0"/>
              <a:t>7</a:t>
            </a:fld>
            <a:endParaRPr lang="sv-SE"/>
          </a:p>
        </p:txBody>
      </p:sp>
    </p:spTree>
    <p:extLst>
      <p:ext uri="{BB962C8B-B14F-4D97-AF65-F5344CB8AC3E}">
        <p14:creationId xmlns:p14="http://schemas.microsoft.com/office/powerpoint/2010/main" val="380106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Se utförligare beskrivning i körschema. </a:t>
            </a:r>
          </a:p>
          <a:p>
            <a:endParaRPr lang="sv-SE"/>
          </a:p>
          <a:p>
            <a:r>
              <a:rPr lang="sv-SE"/>
              <a:t>Tips: Fotografera </a:t>
            </a:r>
            <a:r>
              <a:rPr lang="sv-SE" err="1"/>
              <a:t>slöserier</a:t>
            </a:r>
            <a:endParaRPr lang="sv-SE"/>
          </a:p>
        </p:txBody>
      </p:sp>
      <p:sp>
        <p:nvSpPr>
          <p:cNvPr id="4" name="Platshållare för bildnummer 3"/>
          <p:cNvSpPr>
            <a:spLocks noGrp="1"/>
          </p:cNvSpPr>
          <p:nvPr>
            <p:ph type="sldNum" sz="quarter" idx="10"/>
          </p:nvPr>
        </p:nvSpPr>
        <p:spPr/>
        <p:txBody>
          <a:bodyPr/>
          <a:lstStyle/>
          <a:p>
            <a:fld id="{A8AFBDAE-E92A-4667-9F2C-E4F5F412897E}" type="slidenum">
              <a:rPr lang="sv-SE" smtClean="0">
                <a:solidFill>
                  <a:prstClr val="black"/>
                </a:solidFill>
              </a:rPr>
              <a:pPr/>
              <a:t>8</a:t>
            </a:fld>
            <a:endParaRPr lang="sv-SE">
              <a:solidFill>
                <a:prstClr val="black"/>
              </a:solidFill>
            </a:endParaRPr>
          </a:p>
        </p:txBody>
      </p:sp>
    </p:spTree>
    <p:extLst>
      <p:ext uri="{BB962C8B-B14F-4D97-AF65-F5344CB8AC3E}">
        <p14:creationId xmlns:p14="http://schemas.microsoft.com/office/powerpoint/2010/main" val="1424489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43840" indent="-243840">
              <a:lnSpc>
                <a:spcPts val="3200"/>
              </a:lnSpc>
              <a:spcBef>
                <a:spcPts val="1067"/>
              </a:spcBef>
            </a:pPr>
            <a:r>
              <a:rPr lang="sv-SE"/>
              <a:t>För att få ännu större delaktighet och förståelse kring vad </a:t>
            </a:r>
            <a:r>
              <a:rPr lang="sv-SE" err="1"/>
              <a:t>slöserier</a:t>
            </a:r>
            <a:r>
              <a:rPr lang="sv-SE"/>
              <a:t> är och vad de kan betyda för oss så är en bra övning att ta egna bilder samtidigt som man gör slöserijakten.</a:t>
            </a:r>
            <a:endParaRPr lang="en-US"/>
          </a:p>
          <a:p>
            <a:pPr>
              <a:lnSpc>
                <a:spcPts val="3200"/>
              </a:lnSpc>
              <a:spcBef>
                <a:spcPts val="1067"/>
              </a:spcBef>
            </a:pPr>
            <a:endParaRPr lang="sv-SE"/>
          </a:p>
          <a:p>
            <a:pPr marL="243840" indent="-243840">
              <a:lnSpc>
                <a:spcPts val="3200"/>
              </a:lnSpc>
              <a:spcBef>
                <a:spcPts val="1067"/>
              </a:spcBef>
            </a:pPr>
            <a:r>
              <a:rPr lang="sv-SE"/>
              <a:t>Ta kort på praktiska exempel från egen verksamhet = ännu större igenkännande och förståelse för nytta för oss. </a:t>
            </a:r>
            <a:endParaRPr lang="en-US"/>
          </a:p>
          <a:p>
            <a:pPr marL="243840" indent="-243840">
              <a:lnSpc>
                <a:spcPts val="3200"/>
              </a:lnSpc>
              <a:spcBef>
                <a:spcPts val="1067"/>
              </a:spcBef>
            </a:pPr>
            <a:r>
              <a:rPr lang="sv-SE">
                <a:ea typeface="Calibri"/>
                <a:cs typeface="Calibri"/>
              </a:rPr>
              <a:t>10 olika bilder för de 10 olika slöseriena i bilden – summerar verksmahetens vanligaste slöserier (dessa slöserier är generella i en verksmahet oavsett vad man är i för bransch. </a:t>
            </a:r>
          </a:p>
          <a:p>
            <a:pPr marL="243840" indent="-243840">
              <a:lnSpc>
                <a:spcPts val="3200"/>
              </a:lnSpc>
              <a:spcBef>
                <a:spcPts val="1067"/>
              </a:spcBef>
            </a:pPr>
            <a:endParaRPr lang="sv-SE"/>
          </a:p>
          <a:p>
            <a:pPr marL="243840" indent="-243840">
              <a:lnSpc>
                <a:spcPts val="3200"/>
              </a:lnSpc>
              <a:spcBef>
                <a:spcPts val="1067"/>
              </a:spcBef>
            </a:pPr>
            <a:r>
              <a:rPr lang="sv-SE"/>
              <a:t>Sätt upp bilden så man kan se och resonera kring den löpande.</a:t>
            </a:r>
            <a:endParaRPr lang="en-US"/>
          </a:p>
          <a:p>
            <a:pPr marL="243840" indent="-243840">
              <a:lnSpc>
                <a:spcPts val="3200"/>
              </a:lnSpc>
              <a:spcBef>
                <a:spcPts val="1067"/>
              </a:spcBef>
            </a:pPr>
            <a:r>
              <a:rPr lang="sv-SE"/>
              <a:t> Hjälp för att skapa engagemang och delaktighet alla medarbetare </a:t>
            </a:r>
            <a:endParaRPr lang="sv-SE">
              <a:ea typeface="Calibri"/>
              <a:cs typeface="Calibri"/>
            </a:endParaRPr>
          </a:p>
        </p:txBody>
      </p:sp>
      <p:sp>
        <p:nvSpPr>
          <p:cNvPr id="4" name="Platshållare för bildnummer 3"/>
          <p:cNvSpPr>
            <a:spLocks noGrp="1"/>
          </p:cNvSpPr>
          <p:nvPr>
            <p:ph type="sldNum" sz="quarter" idx="5"/>
          </p:nvPr>
        </p:nvSpPr>
        <p:spPr/>
        <p:txBody>
          <a:bodyPr/>
          <a:lstStyle/>
          <a:p>
            <a:fld id="{52F7BF8A-7715-400F-BBF4-F9341909D0F1}" type="slidenum">
              <a:rPr lang="sv-SE" smtClean="0"/>
              <a:t>9</a:t>
            </a:fld>
            <a:endParaRPr lang="sv-SE"/>
          </a:p>
        </p:txBody>
      </p:sp>
    </p:spTree>
    <p:extLst>
      <p:ext uri="{BB962C8B-B14F-4D97-AF65-F5344CB8AC3E}">
        <p14:creationId xmlns:p14="http://schemas.microsoft.com/office/powerpoint/2010/main" val="3701873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pic>
        <p:nvPicPr>
          <p:cNvPr id="5123"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4" y="0"/>
            <a:ext cx="13033248"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ctrTitle"/>
          </p:nvPr>
        </p:nvSpPr>
        <p:spPr>
          <a:xfrm>
            <a:off x="975600" y="3240000"/>
            <a:ext cx="11054080" cy="2386980"/>
          </a:xfrm>
        </p:spPr>
        <p:txBody>
          <a:bodyPr anchor="b" anchorCtr="0">
            <a:normAutofit/>
          </a:bodyPr>
          <a:lstStyle>
            <a:lvl1pPr algn="ctr">
              <a:defRPr sz="7200">
                <a:solidFill>
                  <a:schemeClr val="bg1"/>
                </a:solidFill>
              </a:defRPr>
            </a:lvl1pPr>
          </a:lstStyle>
          <a:p>
            <a:r>
              <a:rPr lang="sv-SE"/>
              <a:t>Klicka här för att ändra format</a:t>
            </a:r>
          </a:p>
        </p:txBody>
      </p:sp>
      <p:pic>
        <p:nvPicPr>
          <p:cNvPr id="4" name="Bildobjek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4500" y="253996"/>
            <a:ext cx="1651000" cy="1160280"/>
          </a:xfrm>
          <a:prstGeom prst="rect">
            <a:avLst/>
          </a:prstGeom>
        </p:spPr>
      </p:pic>
    </p:spTree>
    <p:extLst>
      <p:ext uri="{BB962C8B-B14F-4D97-AF65-F5344CB8AC3E}">
        <p14:creationId xmlns:p14="http://schemas.microsoft.com/office/powerpoint/2010/main" val="3831832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1044000" y="1980000"/>
            <a:ext cx="11308275" cy="1357322"/>
          </a:xfrm>
        </p:spPr>
        <p:txBody>
          <a:bodyPr/>
          <a:lstStyle/>
          <a:p>
            <a:r>
              <a:rPr lang="sv-SE"/>
              <a:t>Klicka här för att ändra format</a:t>
            </a:r>
          </a:p>
        </p:txBody>
      </p:sp>
      <p:sp>
        <p:nvSpPr>
          <p:cNvPr id="6" name="Platshållare för text 7"/>
          <p:cNvSpPr>
            <a:spLocks noGrp="1"/>
          </p:cNvSpPr>
          <p:nvPr>
            <p:ph type="body" sz="quarter" idx="13"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31970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68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75360" y="2733660"/>
            <a:ext cx="11054080" cy="2386980"/>
          </a:xfrm>
        </p:spPr>
        <p:txBody>
          <a:bodyPr anchor="b" anchorCtr="0">
            <a:normAutofit/>
          </a:bodyPr>
          <a:lstStyle>
            <a:lvl1pPr algn="ctr">
              <a:defRPr sz="7200">
                <a:solidFill>
                  <a:schemeClr val="tx1"/>
                </a:solidFill>
              </a:defRPr>
            </a:lvl1pPr>
          </a:lstStyle>
          <a:p>
            <a:r>
              <a:rPr lang="sv-SE"/>
              <a:t>Klicka här för att ändra format</a:t>
            </a:r>
          </a:p>
        </p:txBody>
      </p:sp>
      <p:sp>
        <p:nvSpPr>
          <p:cNvPr id="3" name="Underrubrik 2"/>
          <p:cNvSpPr>
            <a:spLocks noGrp="1"/>
          </p:cNvSpPr>
          <p:nvPr>
            <p:ph type="subTitle" idx="1"/>
          </p:nvPr>
        </p:nvSpPr>
        <p:spPr>
          <a:xfrm>
            <a:off x="1950720" y="5660390"/>
            <a:ext cx="9103360" cy="2492587"/>
          </a:xfrm>
        </p:spPr>
        <p:txBody>
          <a:bodyPr/>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sv-SE"/>
              <a:t>Klicka här för att ändra format på underrubrik i bakgrunden</a:t>
            </a:r>
          </a:p>
        </p:txBody>
      </p:sp>
      <p:sp>
        <p:nvSpPr>
          <p:cNvPr id="7" name="Platshållare för text 7"/>
          <p:cNvSpPr>
            <a:spLocks noGrp="1"/>
          </p:cNvSpPr>
          <p:nvPr>
            <p:ph type="body" sz="quarter" idx="13"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3216743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text 7"/>
          <p:cNvSpPr>
            <a:spLocks noGrp="1"/>
          </p:cNvSpPr>
          <p:nvPr>
            <p:ph type="body" sz="quarter" idx="13"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423156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6" name="Platshållare för text 7"/>
          <p:cNvSpPr>
            <a:spLocks noGrp="1"/>
          </p:cNvSpPr>
          <p:nvPr>
            <p:ph type="body" sz="quarter" idx="13"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3047523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044000" y="1980000"/>
            <a:ext cx="11308275" cy="1357322"/>
          </a:xfrm>
        </p:spPr>
        <p:txBody>
          <a:bodyPr/>
          <a:lstStyle/>
          <a:p>
            <a:r>
              <a:rPr lang="sv-SE"/>
              <a:t>Klicka här för att ändra format</a:t>
            </a:r>
          </a:p>
        </p:txBody>
      </p:sp>
      <p:sp>
        <p:nvSpPr>
          <p:cNvPr id="3" name="Platshållare för innehåll 2"/>
          <p:cNvSpPr>
            <a:spLocks noGrp="1"/>
          </p:cNvSpPr>
          <p:nvPr>
            <p:ph idx="1"/>
          </p:nvPr>
        </p:nvSpPr>
        <p:spPr>
          <a:xfrm>
            <a:off x="1044000" y="3600000"/>
            <a:ext cx="5480198" cy="55265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innehåll 2"/>
          <p:cNvSpPr>
            <a:spLocks noGrp="1"/>
          </p:cNvSpPr>
          <p:nvPr>
            <p:ph idx="13"/>
          </p:nvPr>
        </p:nvSpPr>
        <p:spPr>
          <a:xfrm>
            <a:off x="6872077" y="3600000"/>
            <a:ext cx="5480198" cy="55265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7"/>
          <p:cNvSpPr>
            <a:spLocks noGrp="1"/>
          </p:cNvSpPr>
          <p:nvPr>
            <p:ph type="body" sz="quarter" idx="14"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54339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och fyra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044000" y="1980000"/>
            <a:ext cx="11308275" cy="1357322"/>
          </a:xfrm>
        </p:spPr>
        <p:txBody>
          <a:bodyPr/>
          <a:lstStyle/>
          <a:p>
            <a:r>
              <a:rPr lang="sv-SE"/>
              <a:t>Klicka här för att ändra format</a:t>
            </a:r>
          </a:p>
        </p:txBody>
      </p:sp>
      <p:sp>
        <p:nvSpPr>
          <p:cNvPr id="3" name="Platshållare för innehåll 2"/>
          <p:cNvSpPr>
            <a:spLocks noGrp="1"/>
          </p:cNvSpPr>
          <p:nvPr>
            <p:ph idx="1"/>
          </p:nvPr>
        </p:nvSpPr>
        <p:spPr>
          <a:xfrm>
            <a:off x="1044000" y="3600000"/>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innehåll 2"/>
          <p:cNvSpPr>
            <a:spLocks noGrp="1"/>
          </p:cNvSpPr>
          <p:nvPr>
            <p:ph idx="13"/>
          </p:nvPr>
        </p:nvSpPr>
        <p:spPr>
          <a:xfrm>
            <a:off x="6873075" y="3600000"/>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innehåll 2"/>
          <p:cNvSpPr>
            <a:spLocks noGrp="1"/>
          </p:cNvSpPr>
          <p:nvPr>
            <p:ph idx="14"/>
          </p:nvPr>
        </p:nvSpPr>
        <p:spPr>
          <a:xfrm>
            <a:off x="1044000" y="6570538"/>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p:cNvSpPr>
            <a:spLocks noGrp="1"/>
          </p:cNvSpPr>
          <p:nvPr>
            <p:ph idx="15"/>
          </p:nvPr>
        </p:nvSpPr>
        <p:spPr>
          <a:xfrm>
            <a:off x="6873075" y="6570538"/>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7"/>
          <p:cNvSpPr>
            <a:spLocks noGrp="1"/>
          </p:cNvSpPr>
          <p:nvPr>
            <p:ph type="body" sz="quarter" idx="16"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1577778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och tre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044000" y="1980000"/>
            <a:ext cx="11308275" cy="1357322"/>
          </a:xfrm>
        </p:spPr>
        <p:txBody>
          <a:bodyPr/>
          <a:lstStyle/>
          <a:p>
            <a:r>
              <a:rPr lang="sv-SE"/>
              <a:t>Klicka här för att ändra format</a:t>
            </a:r>
          </a:p>
        </p:txBody>
      </p:sp>
      <p:sp>
        <p:nvSpPr>
          <p:cNvPr id="12" name="Platshållare för innehåll 2"/>
          <p:cNvSpPr>
            <a:spLocks noGrp="1"/>
          </p:cNvSpPr>
          <p:nvPr>
            <p:ph idx="13"/>
          </p:nvPr>
        </p:nvSpPr>
        <p:spPr>
          <a:xfrm>
            <a:off x="6873075" y="3600000"/>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2"/>
          <p:cNvSpPr>
            <a:spLocks noGrp="1"/>
          </p:cNvSpPr>
          <p:nvPr>
            <p:ph idx="15"/>
          </p:nvPr>
        </p:nvSpPr>
        <p:spPr>
          <a:xfrm>
            <a:off x="6873075" y="6570538"/>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innehåll 2"/>
          <p:cNvSpPr>
            <a:spLocks noGrp="1"/>
          </p:cNvSpPr>
          <p:nvPr>
            <p:ph idx="1"/>
          </p:nvPr>
        </p:nvSpPr>
        <p:spPr>
          <a:xfrm>
            <a:off x="1044000" y="3600000"/>
            <a:ext cx="5479200" cy="55265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7"/>
          <p:cNvSpPr>
            <a:spLocks noGrp="1"/>
          </p:cNvSpPr>
          <p:nvPr>
            <p:ph type="body" sz="quarter" idx="16"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817147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6" name="Platshållare för text 7"/>
          <p:cNvSpPr>
            <a:spLocks noGrp="1"/>
          </p:cNvSpPr>
          <p:nvPr>
            <p:ph type="body" sz="quarter" idx="13"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2794454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417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ilmsida">
    <p:spTree>
      <p:nvGrpSpPr>
        <p:cNvPr id="1" name=""/>
        <p:cNvGrpSpPr/>
        <p:nvPr/>
      </p:nvGrpSpPr>
      <p:grpSpPr>
        <a:xfrm>
          <a:off x="0" y="0"/>
          <a:ext cx="0" cy="0"/>
          <a:chOff x="0" y="0"/>
          <a:chExt cx="0" cy="0"/>
        </a:xfrm>
      </p:grpSpPr>
      <p:sp>
        <p:nvSpPr>
          <p:cNvPr id="2" name="Rubrik 1"/>
          <p:cNvSpPr>
            <a:spLocks noGrp="1"/>
          </p:cNvSpPr>
          <p:nvPr>
            <p:ph type="title"/>
          </p:nvPr>
        </p:nvSpPr>
        <p:spPr>
          <a:xfrm>
            <a:off x="1044000" y="1733527"/>
            <a:ext cx="10915200" cy="2409847"/>
          </a:xfrm>
        </p:spPr>
        <p:txBody>
          <a:bodyPr>
            <a:normAutofit/>
          </a:bodyPr>
          <a:lstStyle>
            <a:lvl1pPr algn="ctr">
              <a:defRPr sz="6600"/>
            </a:lvl1pPr>
          </a:lstStyle>
          <a:p>
            <a:r>
              <a:rPr lang="sv-SE"/>
              <a:t>Klicka här för att ändra format</a:t>
            </a:r>
          </a:p>
        </p:txBody>
      </p:sp>
      <p:sp>
        <p:nvSpPr>
          <p:cNvPr id="8" name="Platshållare för media 7"/>
          <p:cNvSpPr>
            <a:spLocks noGrp="1"/>
          </p:cNvSpPr>
          <p:nvPr>
            <p:ph type="media" sz="quarter" idx="13"/>
          </p:nvPr>
        </p:nvSpPr>
        <p:spPr>
          <a:xfrm>
            <a:off x="1044000" y="4500000"/>
            <a:ext cx="10915200" cy="4626538"/>
          </a:xfrm>
        </p:spPr>
        <p:txBody>
          <a:bodyPr anchor="ctr"/>
          <a:lstStyle>
            <a:lvl1pPr algn="ctr">
              <a:buNone/>
              <a:defRPr/>
            </a:lvl1pPr>
          </a:lstStyle>
          <a:p>
            <a:endParaRPr lang="sv-SE"/>
          </a:p>
        </p:txBody>
      </p:sp>
    </p:spTree>
    <p:extLst>
      <p:ext uri="{BB962C8B-B14F-4D97-AF65-F5344CB8AC3E}">
        <p14:creationId xmlns:p14="http://schemas.microsoft.com/office/powerpoint/2010/main" val="3254954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77BB6D-D40A-FEB7-C4C6-07B17392B1A6}"/>
              </a:ext>
            </a:extLst>
          </p:cNvPr>
          <p:cNvSpPr>
            <a:spLocks noGrp="1"/>
          </p:cNvSpPr>
          <p:nvPr>
            <p:ph type="ctrTitle"/>
          </p:nvPr>
        </p:nvSpPr>
        <p:spPr>
          <a:xfrm>
            <a:off x="1625600" y="1596249"/>
            <a:ext cx="9753600" cy="3395698"/>
          </a:xfrm>
        </p:spPr>
        <p:txBody>
          <a:bodyPr anchor="b"/>
          <a:lstStyle>
            <a:lvl1pPr algn="ctr">
              <a:defRPr sz="6400"/>
            </a:lvl1pPr>
          </a:lstStyle>
          <a:p>
            <a:r>
              <a:rPr lang="sv-SE"/>
              <a:t>Klicka här för att ändra mall för rubrikformat</a:t>
            </a:r>
          </a:p>
        </p:txBody>
      </p:sp>
      <p:sp>
        <p:nvSpPr>
          <p:cNvPr id="3" name="Underrubrik 2">
            <a:extLst>
              <a:ext uri="{FF2B5EF4-FFF2-40B4-BE49-F238E27FC236}">
                <a16:creationId xmlns:a16="http://schemas.microsoft.com/office/drawing/2014/main" id="{A3CA5B3B-D790-F1FA-3FC4-D4C01E4E50B4}"/>
              </a:ext>
            </a:extLst>
          </p:cNvPr>
          <p:cNvSpPr>
            <a:spLocks noGrp="1"/>
          </p:cNvSpPr>
          <p:nvPr>
            <p:ph type="subTitle" idx="1"/>
          </p:nvPr>
        </p:nvSpPr>
        <p:spPr>
          <a:xfrm>
            <a:off x="1625600" y="5122898"/>
            <a:ext cx="9753600" cy="2354862"/>
          </a:xfrm>
        </p:spPr>
        <p:txBody>
          <a:bodyPr/>
          <a:lstStyle>
            <a:lvl1pPr marL="0" indent="0" algn="ctr">
              <a:buNone/>
              <a:defRPr sz="2560"/>
            </a:lvl1pPr>
            <a:lvl2pPr marL="487672" indent="0" algn="ctr">
              <a:buNone/>
              <a:defRPr sz="2133"/>
            </a:lvl2pPr>
            <a:lvl3pPr marL="975345" indent="0" algn="ctr">
              <a:buNone/>
              <a:defRPr sz="1920"/>
            </a:lvl3pPr>
            <a:lvl4pPr marL="1463017" indent="0" algn="ctr">
              <a:buNone/>
              <a:defRPr sz="1707"/>
            </a:lvl4pPr>
            <a:lvl5pPr marL="1950690" indent="0" algn="ctr">
              <a:buNone/>
              <a:defRPr sz="1707"/>
            </a:lvl5pPr>
            <a:lvl6pPr marL="2438362" indent="0" algn="ctr">
              <a:buNone/>
              <a:defRPr sz="1707"/>
            </a:lvl6pPr>
            <a:lvl7pPr marL="2926034" indent="0" algn="ctr">
              <a:buNone/>
              <a:defRPr sz="1707"/>
            </a:lvl7pPr>
            <a:lvl8pPr marL="3413707" indent="0" algn="ctr">
              <a:buNone/>
              <a:defRPr sz="1707"/>
            </a:lvl8pPr>
            <a:lvl9pPr marL="3901379" indent="0" algn="ctr">
              <a:buNone/>
              <a:defRPr sz="1707"/>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E908936-6D97-CD39-C6F9-E514C7014448}"/>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5" name="Platshållare för sidfot 4">
            <a:extLst>
              <a:ext uri="{FF2B5EF4-FFF2-40B4-BE49-F238E27FC236}">
                <a16:creationId xmlns:a16="http://schemas.microsoft.com/office/drawing/2014/main" id="{39F6632E-DFF9-103E-FBB5-9C9EAB82A29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5F5B4D0-5AC4-8960-3541-11344D6FEC4C}"/>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81249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F3ABC2-6516-E230-605C-9B601BC15D7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F8FFE2B-7A4E-74F8-DA95-BA172E9160C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392AADD-3B8A-1CA6-384A-6EBBE4576BB0}"/>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5" name="Platshållare för sidfot 4">
            <a:extLst>
              <a:ext uri="{FF2B5EF4-FFF2-40B4-BE49-F238E27FC236}">
                <a16:creationId xmlns:a16="http://schemas.microsoft.com/office/drawing/2014/main" id="{4602079B-93C6-3054-73AD-837FB65A7D6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60C9C52-CEF2-2FD1-3D9C-0FD5284EC0EA}"/>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386317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2C731D-47EF-70C0-F0A7-CB49A809CD06}"/>
              </a:ext>
            </a:extLst>
          </p:cNvPr>
          <p:cNvSpPr>
            <a:spLocks noGrp="1"/>
          </p:cNvSpPr>
          <p:nvPr>
            <p:ph type="title"/>
          </p:nvPr>
        </p:nvSpPr>
        <p:spPr>
          <a:xfrm>
            <a:off x="887307" y="2431629"/>
            <a:ext cx="11216640" cy="4057226"/>
          </a:xfrm>
        </p:spPr>
        <p:txBody>
          <a:bodyPr anchor="b"/>
          <a:lstStyle>
            <a:lvl1pPr>
              <a:defRPr sz="64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09C0905-41AE-C812-2918-86C678921487}"/>
              </a:ext>
            </a:extLst>
          </p:cNvPr>
          <p:cNvSpPr>
            <a:spLocks noGrp="1"/>
          </p:cNvSpPr>
          <p:nvPr>
            <p:ph type="body" idx="1"/>
          </p:nvPr>
        </p:nvSpPr>
        <p:spPr>
          <a:xfrm>
            <a:off x="887307" y="6527239"/>
            <a:ext cx="11216640" cy="2133599"/>
          </a:xfrm>
        </p:spPr>
        <p:txBody>
          <a:bodyPr/>
          <a:lstStyle>
            <a:lvl1pPr marL="0" indent="0">
              <a:buNone/>
              <a:defRPr sz="2560">
                <a:solidFill>
                  <a:schemeClr val="tx1">
                    <a:tint val="82000"/>
                  </a:schemeClr>
                </a:solidFill>
              </a:defRPr>
            </a:lvl1pPr>
            <a:lvl2pPr marL="487672" indent="0">
              <a:buNone/>
              <a:defRPr sz="2133">
                <a:solidFill>
                  <a:schemeClr val="tx1">
                    <a:tint val="82000"/>
                  </a:schemeClr>
                </a:solidFill>
              </a:defRPr>
            </a:lvl2pPr>
            <a:lvl3pPr marL="975345" indent="0">
              <a:buNone/>
              <a:defRPr sz="1920">
                <a:solidFill>
                  <a:schemeClr val="tx1">
                    <a:tint val="82000"/>
                  </a:schemeClr>
                </a:solidFill>
              </a:defRPr>
            </a:lvl3pPr>
            <a:lvl4pPr marL="1463017" indent="0">
              <a:buNone/>
              <a:defRPr sz="1707">
                <a:solidFill>
                  <a:schemeClr val="tx1">
                    <a:tint val="82000"/>
                  </a:schemeClr>
                </a:solidFill>
              </a:defRPr>
            </a:lvl4pPr>
            <a:lvl5pPr marL="1950690" indent="0">
              <a:buNone/>
              <a:defRPr sz="1707">
                <a:solidFill>
                  <a:schemeClr val="tx1">
                    <a:tint val="82000"/>
                  </a:schemeClr>
                </a:solidFill>
              </a:defRPr>
            </a:lvl5pPr>
            <a:lvl6pPr marL="2438362" indent="0">
              <a:buNone/>
              <a:defRPr sz="1707">
                <a:solidFill>
                  <a:schemeClr val="tx1">
                    <a:tint val="82000"/>
                  </a:schemeClr>
                </a:solidFill>
              </a:defRPr>
            </a:lvl6pPr>
            <a:lvl7pPr marL="2926034" indent="0">
              <a:buNone/>
              <a:defRPr sz="1707">
                <a:solidFill>
                  <a:schemeClr val="tx1">
                    <a:tint val="82000"/>
                  </a:schemeClr>
                </a:solidFill>
              </a:defRPr>
            </a:lvl7pPr>
            <a:lvl8pPr marL="3413707" indent="0">
              <a:buNone/>
              <a:defRPr sz="1707">
                <a:solidFill>
                  <a:schemeClr val="tx1">
                    <a:tint val="82000"/>
                  </a:schemeClr>
                </a:solidFill>
              </a:defRPr>
            </a:lvl8pPr>
            <a:lvl9pPr marL="3901379" indent="0">
              <a:buNone/>
              <a:defRPr sz="1707">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32B78A9-01B1-0D88-5704-7BE9D52BDB31}"/>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5" name="Platshållare för sidfot 4">
            <a:extLst>
              <a:ext uri="{FF2B5EF4-FFF2-40B4-BE49-F238E27FC236}">
                <a16:creationId xmlns:a16="http://schemas.microsoft.com/office/drawing/2014/main" id="{57A60E62-356F-FF28-DC4C-197557D037A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DDCCD3F-43AE-402E-413A-83A8CF6316A3}"/>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4271755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3A4DE0-FAF8-C7D5-54F7-C433AE74F6A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5E3A557-9AC2-A13B-643B-270D5D7A72DE}"/>
              </a:ext>
            </a:extLst>
          </p:cNvPr>
          <p:cNvSpPr>
            <a:spLocks noGrp="1"/>
          </p:cNvSpPr>
          <p:nvPr>
            <p:ph sz="half" idx="1"/>
          </p:nvPr>
        </p:nvSpPr>
        <p:spPr>
          <a:xfrm>
            <a:off x="894080" y="2596444"/>
            <a:ext cx="5527040" cy="618857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1C6D91F-7593-2410-C2A9-41C6CB3DB809}"/>
              </a:ext>
            </a:extLst>
          </p:cNvPr>
          <p:cNvSpPr>
            <a:spLocks noGrp="1"/>
          </p:cNvSpPr>
          <p:nvPr>
            <p:ph sz="half" idx="2"/>
          </p:nvPr>
        </p:nvSpPr>
        <p:spPr>
          <a:xfrm>
            <a:off x="6583680" y="2596444"/>
            <a:ext cx="5527040" cy="618857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4923A3B-0EFD-2DB9-6080-5EAD99B700C6}"/>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6" name="Platshållare för sidfot 5">
            <a:extLst>
              <a:ext uri="{FF2B5EF4-FFF2-40B4-BE49-F238E27FC236}">
                <a16:creationId xmlns:a16="http://schemas.microsoft.com/office/drawing/2014/main" id="{BD0E5B2C-0DE3-4632-590F-BB5A3085BC6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E5E4250-4973-5A6C-3E7C-154EBAE032E2}"/>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770742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B59DFD-87F8-B72B-C017-C43BA183F80E}"/>
              </a:ext>
            </a:extLst>
          </p:cNvPr>
          <p:cNvSpPr>
            <a:spLocks noGrp="1"/>
          </p:cNvSpPr>
          <p:nvPr>
            <p:ph type="title"/>
          </p:nvPr>
        </p:nvSpPr>
        <p:spPr>
          <a:xfrm>
            <a:off x="895774" y="519291"/>
            <a:ext cx="11216640" cy="1885245"/>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19A3955-20EA-821F-705D-54B74875D1DC}"/>
              </a:ext>
            </a:extLst>
          </p:cNvPr>
          <p:cNvSpPr>
            <a:spLocks noGrp="1"/>
          </p:cNvSpPr>
          <p:nvPr>
            <p:ph type="body" idx="1"/>
          </p:nvPr>
        </p:nvSpPr>
        <p:spPr>
          <a:xfrm>
            <a:off x="895775" y="2390987"/>
            <a:ext cx="5501639"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507104C-2924-1C02-4CED-08AE35051D4F}"/>
              </a:ext>
            </a:extLst>
          </p:cNvPr>
          <p:cNvSpPr>
            <a:spLocks noGrp="1"/>
          </p:cNvSpPr>
          <p:nvPr>
            <p:ph sz="half" idx="2"/>
          </p:nvPr>
        </p:nvSpPr>
        <p:spPr>
          <a:xfrm>
            <a:off x="895775" y="3562773"/>
            <a:ext cx="5501639" cy="524030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5138F29-0D31-026D-8297-52A3DE76B734}"/>
              </a:ext>
            </a:extLst>
          </p:cNvPr>
          <p:cNvSpPr>
            <a:spLocks noGrp="1"/>
          </p:cNvSpPr>
          <p:nvPr>
            <p:ph type="body" sz="quarter" idx="3"/>
          </p:nvPr>
        </p:nvSpPr>
        <p:spPr>
          <a:xfrm>
            <a:off x="6583681" y="2390987"/>
            <a:ext cx="5528734"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C28086B-9459-F9F8-4FF7-31158E3B5A58}"/>
              </a:ext>
            </a:extLst>
          </p:cNvPr>
          <p:cNvSpPr>
            <a:spLocks noGrp="1"/>
          </p:cNvSpPr>
          <p:nvPr>
            <p:ph sz="quarter" idx="4"/>
          </p:nvPr>
        </p:nvSpPr>
        <p:spPr>
          <a:xfrm>
            <a:off x="6583681" y="3562773"/>
            <a:ext cx="5528734" cy="524030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A32062B-29D0-EF65-5C66-983091613C7D}"/>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8" name="Platshållare för sidfot 7">
            <a:extLst>
              <a:ext uri="{FF2B5EF4-FFF2-40B4-BE49-F238E27FC236}">
                <a16:creationId xmlns:a16="http://schemas.microsoft.com/office/drawing/2014/main" id="{974D4260-A054-6379-38C6-796760F589E2}"/>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EF7BBA2-E132-B5D2-362C-643BAB8FBE3B}"/>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264995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EFD4E-77C8-4C17-C2D0-62F3A4FB570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FDF028-0A38-6F4C-B6C2-30956681A270}"/>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4" name="Platshållare för sidfot 3">
            <a:extLst>
              <a:ext uri="{FF2B5EF4-FFF2-40B4-BE49-F238E27FC236}">
                <a16:creationId xmlns:a16="http://schemas.microsoft.com/office/drawing/2014/main" id="{3FBE80FA-E374-F0FD-EBC8-B7AE7B48799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C4B7F63-5F34-58A5-7092-4C438D67A60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269607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BD8D02B-A0D3-5CC1-8C4A-E5C3020FB830}"/>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3" name="Platshållare för sidfot 2">
            <a:extLst>
              <a:ext uri="{FF2B5EF4-FFF2-40B4-BE49-F238E27FC236}">
                <a16:creationId xmlns:a16="http://schemas.microsoft.com/office/drawing/2014/main" id="{14CBDF3C-FAB6-89F6-393E-DEC3C521DA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CFC6FAB-5034-641C-FD48-7A504B73DFF1}"/>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4264002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0D7C06-DB6B-E2AB-8D85-08379D0F0C99}"/>
              </a:ext>
            </a:extLst>
          </p:cNvPr>
          <p:cNvSpPr>
            <a:spLocks noGrp="1"/>
          </p:cNvSpPr>
          <p:nvPr>
            <p:ph type="title"/>
          </p:nvPr>
        </p:nvSpPr>
        <p:spPr>
          <a:xfrm>
            <a:off x="895774" y="650240"/>
            <a:ext cx="4194386" cy="2275840"/>
          </a:xfrm>
        </p:spPr>
        <p:txBody>
          <a:bodyPr anchor="b"/>
          <a:lstStyle>
            <a:lvl1pPr>
              <a:defRPr sz="3413"/>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CD4F9D-3296-4E46-F1EF-ABE805376062}"/>
              </a:ext>
            </a:extLst>
          </p:cNvPr>
          <p:cNvSpPr>
            <a:spLocks noGrp="1"/>
          </p:cNvSpPr>
          <p:nvPr>
            <p:ph idx="1"/>
          </p:nvPr>
        </p:nvSpPr>
        <p:spPr>
          <a:xfrm>
            <a:off x="5528734" y="1404340"/>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B846679-37E0-E401-8E69-3684ACC5E1EF}"/>
              </a:ext>
            </a:extLst>
          </p:cNvPr>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4A15FC6-BDE7-D66C-B160-321BCC30E995}"/>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6" name="Platshållare för sidfot 5">
            <a:extLst>
              <a:ext uri="{FF2B5EF4-FFF2-40B4-BE49-F238E27FC236}">
                <a16:creationId xmlns:a16="http://schemas.microsoft.com/office/drawing/2014/main" id="{BE4068D6-05F2-4C15-9710-D6D734973CD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87972B1-1CC2-648F-2D8D-5E88278E94F7}"/>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129131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C83B9B-C1F5-999A-7243-DB18503A1811}"/>
              </a:ext>
            </a:extLst>
          </p:cNvPr>
          <p:cNvSpPr>
            <a:spLocks noGrp="1"/>
          </p:cNvSpPr>
          <p:nvPr>
            <p:ph type="title"/>
          </p:nvPr>
        </p:nvSpPr>
        <p:spPr>
          <a:xfrm>
            <a:off x="895774" y="650240"/>
            <a:ext cx="4194386" cy="2275840"/>
          </a:xfrm>
        </p:spPr>
        <p:txBody>
          <a:bodyPr anchor="b"/>
          <a:lstStyle>
            <a:lvl1pPr>
              <a:defRPr sz="3413"/>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A25E3AF-96F1-78A3-0E9E-C9812C06B76A}"/>
              </a:ext>
            </a:extLst>
          </p:cNvPr>
          <p:cNvSpPr>
            <a:spLocks noGrp="1"/>
          </p:cNvSpPr>
          <p:nvPr>
            <p:ph type="pic" idx="1"/>
          </p:nvPr>
        </p:nvSpPr>
        <p:spPr>
          <a:xfrm>
            <a:off x="5528734" y="1404340"/>
            <a:ext cx="6583680" cy="6931378"/>
          </a:xfrm>
        </p:spPr>
        <p:txBody>
          <a:bodyPr/>
          <a:lstStyle>
            <a:lvl1pPr marL="0" indent="0">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endParaRPr lang="sv-SE"/>
          </a:p>
        </p:txBody>
      </p:sp>
      <p:sp>
        <p:nvSpPr>
          <p:cNvPr id="4" name="Platshållare för text 3">
            <a:extLst>
              <a:ext uri="{FF2B5EF4-FFF2-40B4-BE49-F238E27FC236}">
                <a16:creationId xmlns:a16="http://schemas.microsoft.com/office/drawing/2014/main" id="{5C58CC6A-3B38-FEAF-84FE-3D863449C38B}"/>
              </a:ext>
            </a:extLst>
          </p:cNvPr>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B655C48-6058-A574-FD70-FBD2975C8CF0}"/>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6" name="Platshållare för sidfot 5">
            <a:extLst>
              <a:ext uri="{FF2B5EF4-FFF2-40B4-BE49-F238E27FC236}">
                <a16:creationId xmlns:a16="http://schemas.microsoft.com/office/drawing/2014/main" id="{89401BA4-5C97-42DD-21EE-3FD9E0FCE37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2641D5-7448-D89F-7C6A-993B8A0664B8}"/>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694569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93853E-4365-117A-91E3-E19EE3FD721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E9A3FF3-63C3-3ABF-73D0-BFAFF1B927C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B6897DC-2E0A-6235-EFD3-7C1B86EE5BE6}"/>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5" name="Platshållare för sidfot 4">
            <a:extLst>
              <a:ext uri="{FF2B5EF4-FFF2-40B4-BE49-F238E27FC236}">
                <a16:creationId xmlns:a16="http://schemas.microsoft.com/office/drawing/2014/main" id="{CAB0F682-82A4-8542-AB17-DA42DF439F0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26FC2A-E207-AC60-65EB-8963CB707774}"/>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46357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1044000" y="1980000"/>
            <a:ext cx="11307600" cy="1357322"/>
          </a:xfrm>
        </p:spPr>
        <p:txBody>
          <a:bodyPr/>
          <a:lstStyle/>
          <a:p>
            <a:r>
              <a:rPr lang="sv-SE"/>
              <a:t>Klicka här för att ändra format</a:t>
            </a:r>
          </a:p>
        </p:txBody>
      </p:sp>
      <p:sp>
        <p:nvSpPr>
          <p:cNvPr id="6" name="Platshållare för text 7"/>
          <p:cNvSpPr>
            <a:spLocks noGrp="1"/>
          </p:cNvSpPr>
          <p:nvPr>
            <p:ph type="body" sz="quarter" idx="13"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3230112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4DDC03B-0B4B-4C56-BE97-5E4718C1C116}"/>
              </a:ext>
            </a:extLst>
          </p:cNvPr>
          <p:cNvSpPr>
            <a:spLocks noGrp="1"/>
          </p:cNvSpPr>
          <p:nvPr>
            <p:ph type="title" orient="vert"/>
          </p:nvPr>
        </p:nvSpPr>
        <p:spPr>
          <a:xfrm>
            <a:off x="9306561" y="519289"/>
            <a:ext cx="2804160" cy="8265725"/>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54076AD-9C70-FE27-FFA9-9335BDFD7485}"/>
              </a:ext>
            </a:extLst>
          </p:cNvPr>
          <p:cNvSpPr>
            <a:spLocks noGrp="1"/>
          </p:cNvSpPr>
          <p:nvPr>
            <p:ph type="body" orient="vert" idx="1"/>
          </p:nvPr>
        </p:nvSpPr>
        <p:spPr>
          <a:xfrm>
            <a:off x="894081" y="519289"/>
            <a:ext cx="8249920" cy="82657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F45317D-2B28-A96F-A1DB-4202BBE5BDA1}"/>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5" name="Platshållare för sidfot 4">
            <a:extLst>
              <a:ext uri="{FF2B5EF4-FFF2-40B4-BE49-F238E27FC236}">
                <a16:creationId xmlns:a16="http://schemas.microsoft.com/office/drawing/2014/main" id="{1BA7C3DD-1F12-DDD4-384A-84CBEE7CD5A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1EE0624-2C6F-D181-44A5-191AC33AED6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438171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teckning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hasCustomPrompt="1"/>
          </p:nvPr>
        </p:nvSpPr>
        <p:spPr>
          <a:xfrm>
            <a:off x="1087472" y="553081"/>
            <a:ext cx="11082361" cy="852038"/>
          </a:xfrm>
        </p:spPr>
        <p:txBody>
          <a:bodyPr anchor="t"/>
          <a:lstStyle/>
          <a:p>
            <a:r>
              <a:rPr lang="sv-SE"/>
              <a:t>Dina anteckningar</a:t>
            </a:r>
          </a:p>
        </p:txBody>
      </p:sp>
      <p:sp>
        <p:nvSpPr>
          <p:cNvPr id="4" name="textruta 3">
            <a:extLst>
              <a:ext uri="{FF2B5EF4-FFF2-40B4-BE49-F238E27FC236}">
                <a16:creationId xmlns:a16="http://schemas.microsoft.com/office/drawing/2014/main" id="{B3FF6C39-2341-31DC-B541-706BA6BDA642}"/>
              </a:ext>
            </a:extLst>
          </p:cNvPr>
          <p:cNvSpPr txBox="1"/>
          <p:nvPr userDrawn="1"/>
        </p:nvSpPr>
        <p:spPr>
          <a:xfrm>
            <a:off x="459652" y="747402"/>
            <a:ext cx="0" cy="0"/>
          </a:xfrm>
          <a:prstGeom prst="rect">
            <a:avLst/>
          </a:prstGeom>
          <a:noFill/>
        </p:spPr>
        <p:txBody>
          <a:bodyPr wrap="none" lIns="0" tIns="0" rIns="0" bIns="0" rtlCol="0">
            <a:noAutofit/>
          </a:bodyPr>
          <a:lstStyle/>
          <a:p>
            <a:pPr algn="l">
              <a:lnSpc>
                <a:spcPts val="2400"/>
              </a:lnSpc>
            </a:pPr>
            <a:endParaRPr lang="sv-SE" sz="1920"/>
          </a:p>
        </p:txBody>
      </p:sp>
      <p:sp>
        <p:nvSpPr>
          <p:cNvPr id="6" name="Platshållare för text 8">
            <a:extLst>
              <a:ext uri="{FF2B5EF4-FFF2-40B4-BE49-F238E27FC236}">
                <a16:creationId xmlns:a16="http://schemas.microsoft.com/office/drawing/2014/main" id="{F62E1B40-F613-6DBE-0268-75C17F918BD8}"/>
              </a:ext>
            </a:extLst>
          </p:cNvPr>
          <p:cNvSpPr>
            <a:spLocks noGrp="1"/>
          </p:cNvSpPr>
          <p:nvPr>
            <p:ph type="body" sz="quarter" idx="11" hasCustomPrompt="1"/>
          </p:nvPr>
        </p:nvSpPr>
        <p:spPr>
          <a:xfrm>
            <a:off x="817883" y="8236174"/>
            <a:ext cx="11351952" cy="803840"/>
          </a:xfrm>
        </p:spPr>
        <p:txBody>
          <a:bodyPr anchor="ctr"/>
          <a:lstStyle>
            <a:lvl1pPr marL="0" indent="0">
              <a:lnSpc>
                <a:spcPct val="100000"/>
              </a:lnSpc>
              <a:spcBef>
                <a:spcPts val="0"/>
              </a:spcBef>
              <a:buFontTx/>
              <a:buNone/>
              <a:defRPr sz="1440" b="0"/>
            </a:lvl1pPr>
          </a:lstStyle>
          <a:p>
            <a:pPr marL="0" marR="0" lvl="0" indent="0" algn="l" defTabSz="731543" rtl="0" eaLnBrk="1" fontAlgn="auto" latinLnBrk="0" hangingPunct="1">
              <a:lnSpc>
                <a:spcPct val="100000"/>
              </a:lnSpc>
              <a:spcBef>
                <a:spcPts val="0"/>
              </a:spcBef>
              <a:spcAft>
                <a:spcPts val="0"/>
              </a:spcAft>
              <a:buClrTx/>
              <a:buSzPct val="90000"/>
              <a:buFontTx/>
              <a:buNone/>
              <a:tabLst/>
              <a:defRPr/>
            </a:pPr>
            <a:r>
              <a:rPr lang="sv-SE"/>
              <a:t>Om du vill föra anteckningar.</a:t>
            </a:r>
          </a:p>
        </p:txBody>
      </p:sp>
    </p:spTree>
    <p:extLst>
      <p:ext uri="{BB962C8B-B14F-4D97-AF65-F5344CB8AC3E}">
        <p14:creationId xmlns:p14="http://schemas.microsoft.com/office/powerpoint/2010/main" val="41447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974081" y="1240593"/>
            <a:ext cx="1030779" cy="133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40"/>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6050282" y="1128893"/>
            <a:ext cx="905933" cy="1214684"/>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44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4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4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4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4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40"/>
            </a:p>
          </p:txBody>
        </p:sp>
      </p:grpSp>
    </p:spTree>
    <p:extLst>
      <p:ext uri="{BB962C8B-B14F-4D97-AF65-F5344CB8AC3E}">
        <p14:creationId xmlns:p14="http://schemas.microsoft.com/office/powerpoint/2010/main" val="26024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8"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816490" y="3107228"/>
            <a:ext cx="9753600" cy="3395698"/>
          </a:xfrm>
        </p:spPr>
        <p:txBody>
          <a:bodyPr anchor="b"/>
          <a:lstStyle>
            <a:lvl1pPr algn="l">
              <a:lnSpc>
                <a:spcPts val="4480"/>
              </a:lnSpc>
              <a:defRPr sz="368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816490" y="6772000"/>
            <a:ext cx="9753600" cy="827578"/>
          </a:xfrm>
        </p:spPr>
        <p:txBody>
          <a:bodyPr/>
          <a:lstStyle>
            <a:lvl1pPr marL="0" indent="0" algn="l">
              <a:lnSpc>
                <a:spcPct val="100000"/>
              </a:lnSpc>
              <a:spcBef>
                <a:spcPts val="0"/>
              </a:spcBef>
              <a:buNone/>
              <a:defRPr sz="1920">
                <a:solidFill>
                  <a:schemeClr val="bg1"/>
                </a:solidFill>
              </a:defRPr>
            </a:lvl1pPr>
            <a:lvl2pPr marL="365771" indent="0" algn="ctr">
              <a:buNone/>
              <a:defRPr sz="1600"/>
            </a:lvl2pPr>
            <a:lvl3pPr marL="731543" indent="0" algn="ctr">
              <a:buNone/>
              <a:defRPr sz="1440"/>
            </a:lvl3pPr>
            <a:lvl4pPr marL="1097314" indent="0" algn="ctr">
              <a:buNone/>
              <a:defRPr sz="1280"/>
            </a:lvl4pPr>
            <a:lvl5pPr marL="1463086" indent="0" algn="ctr">
              <a:buNone/>
              <a:defRPr sz="1280"/>
            </a:lvl5pPr>
            <a:lvl6pPr marL="1828857" indent="0" algn="ctr">
              <a:buNone/>
              <a:defRPr sz="1280"/>
            </a:lvl6pPr>
            <a:lvl7pPr marL="2194629" indent="0" algn="ctr">
              <a:buNone/>
              <a:defRPr sz="1280"/>
            </a:lvl7pPr>
            <a:lvl8pPr marL="2560400" indent="0" algn="ctr">
              <a:buNone/>
              <a:defRPr sz="1280"/>
            </a:lvl8pPr>
            <a:lvl9pPr marL="2926171" indent="0" algn="ctr">
              <a:buNone/>
              <a:defRPr sz="1280"/>
            </a:lvl9pPr>
          </a:lstStyle>
          <a:p>
            <a:r>
              <a:rPr lang="sv-SE"/>
              <a:t>Namn, organisation</a:t>
            </a:r>
          </a:p>
        </p:txBody>
      </p:sp>
    </p:spTree>
    <p:extLst>
      <p:ext uri="{BB962C8B-B14F-4D97-AF65-F5344CB8AC3E}">
        <p14:creationId xmlns:p14="http://schemas.microsoft.com/office/powerpoint/2010/main" val="106836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814494" y="3044929"/>
            <a:ext cx="9753600" cy="3395698"/>
          </a:xfrm>
        </p:spPr>
        <p:txBody>
          <a:bodyPr anchor="b"/>
          <a:lstStyle>
            <a:lvl1pPr algn="l">
              <a:lnSpc>
                <a:spcPts val="4480"/>
              </a:lnSpc>
              <a:defRPr sz="3680">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814494" y="6709701"/>
            <a:ext cx="9753600" cy="827578"/>
          </a:xfrm>
        </p:spPr>
        <p:txBody>
          <a:bodyPr/>
          <a:lstStyle>
            <a:lvl1pPr marL="0" indent="0" algn="l">
              <a:lnSpc>
                <a:spcPct val="100000"/>
              </a:lnSpc>
              <a:spcBef>
                <a:spcPts val="0"/>
              </a:spcBef>
              <a:buNone/>
              <a:defRPr sz="1920">
                <a:solidFill>
                  <a:schemeClr val="tx1"/>
                </a:solidFill>
              </a:defRPr>
            </a:lvl1pPr>
            <a:lvl2pPr marL="365771" indent="0" algn="ctr">
              <a:buNone/>
              <a:defRPr sz="1600"/>
            </a:lvl2pPr>
            <a:lvl3pPr marL="731543" indent="0" algn="ctr">
              <a:buNone/>
              <a:defRPr sz="1440"/>
            </a:lvl3pPr>
            <a:lvl4pPr marL="1097314" indent="0" algn="ctr">
              <a:buNone/>
              <a:defRPr sz="1280"/>
            </a:lvl4pPr>
            <a:lvl5pPr marL="1463086" indent="0" algn="ctr">
              <a:buNone/>
              <a:defRPr sz="1280"/>
            </a:lvl5pPr>
            <a:lvl6pPr marL="1828857" indent="0" algn="ctr">
              <a:buNone/>
              <a:defRPr sz="1280"/>
            </a:lvl6pPr>
            <a:lvl7pPr marL="2194629" indent="0" algn="ctr">
              <a:buNone/>
              <a:defRPr sz="1280"/>
            </a:lvl7pPr>
            <a:lvl8pPr marL="2560400" indent="0" algn="ctr">
              <a:buNone/>
              <a:defRPr sz="1280"/>
            </a:lvl8pPr>
            <a:lvl9pPr marL="2926171" indent="0" algn="ctr">
              <a:buNone/>
              <a:defRPr sz="1280"/>
            </a:lvl9pPr>
          </a:lstStyle>
          <a:p>
            <a:r>
              <a:rPr lang="sv-SE"/>
              <a:t>Namn, organisation</a:t>
            </a:r>
          </a:p>
        </p:txBody>
      </p:sp>
      <p:pic>
        <p:nvPicPr>
          <p:cNvPr id="19" name="Bildobjekt 18">
            <a:extLst>
              <a:ext uri="{FF2B5EF4-FFF2-40B4-BE49-F238E27FC236}">
                <a16:creationId xmlns:a16="http://schemas.microsoft.com/office/drawing/2014/main" id="{A5FFA424-4064-4DF3-0A50-08902335E2EB}"/>
              </a:ext>
            </a:extLst>
          </p:cNvPr>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24712" t="24608" r="24712" b="24483"/>
          <a:stretch/>
        </p:blipFill>
        <p:spPr>
          <a:xfrm>
            <a:off x="277412" y="368324"/>
            <a:ext cx="537140" cy="720930"/>
          </a:xfrm>
          <a:prstGeom prst="rect">
            <a:avLst/>
          </a:prstGeom>
        </p:spPr>
      </p:pic>
    </p:spTree>
    <p:extLst>
      <p:ext uri="{BB962C8B-B14F-4D97-AF65-F5344CB8AC3E}">
        <p14:creationId xmlns:p14="http://schemas.microsoft.com/office/powerpoint/2010/main" val="5167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72" userDrawn="1">
          <p15:clr>
            <a:srgbClr val="FBAE40"/>
          </p15:clr>
        </p15:guide>
        <p15:guide id="2" pos="307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8"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816490" y="3107228"/>
            <a:ext cx="9753600" cy="3395698"/>
          </a:xfrm>
        </p:spPr>
        <p:txBody>
          <a:bodyPr anchor="b"/>
          <a:lstStyle>
            <a:lvl1pPr algn="l">
              <a:lnSpc>
                <a:spcPts val="4480"/>
              </a:lnSpc>
              <a:defRPr sz="368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816490" y="6772000"/>
            <a:ext cx="9753600" cy="827578"/>
          </a:xfrm>
        </p:spPr>
        <p:txBody>
          <a:bodyPr/>
          <a:lstStyle>
            <a:lvl1pPr marL="0" indent="0" algn="l">
              <a:lnSpc>
                <a:spcPct val="100000"/>
              </a:lnSpc>
              <a:spcBef>
                <a:spcPts val="0"/>
              </a:spcBef>
              <a:buNone/>
              <a:defRPr sz="1920">
                <a:solidFill>
                  <a:schemeClr val="bg1"/>
                </a:solidFill>
              </a:defRPr>
            </a:lvl1pPr>
            <a:lvl2pPr marL="365771" indent="0" algn="ctr">
              <a:buNone/>
              <a:defRPr sz="1600"/>
            </a:lvl2pPr>
            <a:lvl3pPr marL="731543" indent="0" algn="ctr">
              <a:buNone/>
              <a:defRPr sz="1440"/>
            </a:lvl3pPr>
            <a:lvl4pPr marL="1097314" indent="0" algn="ctr">
              <a:buNone/>
              <a:defRPr sz="1280"/>
            </a:lvl4pPr>
            <a:lvl5pPr marL="1463086" indent="0" algn="ctr">
              <a:buNone/>
              <a:defRPr sz="1280"/>
            </a:lvl5pPr>
            <a:lvl6pPr marL="1828857" indent="0" algn="ctr">
              <a:buNone/>
              <a:defRPr sz="1280"/>
            </a:lvl6pPr>
            <a:lvl7pPr marL="2194629" indent="0" algn="ctr">
              <a:buNone/>
              <a:defRPr sz="1280"/>
            </a:lvl7pPr>
            <a:lvl8pPr marL="2560400" indent="0" algn="ctr">
              <a:buNone/>
              <a:defRPr sz="1280"/>
            </a:lvl8pPr>
            <a:lvl9pPr marL="2926171" indent="0" algn="ctr">
              <a:buNone/>
              <a:defRPr sz="1280"/>
            </a:lvl9pPr>
          </a:lstStyle>
          <a:p>
            <a:r>
              <a:rPr lang="sv-SE"/>
              <a:t>Namn, organisation</a:t>
            </a:r>
          </a:p>
        </p:txBody>
      </p:sp>
    </p:spTree>
    <p:extLst>
      <p:ext uri="{BB962C8B-B14F-4D97-AF65-F5344CB8AC3E}">
        <p14:creationId xmlns:p14="http://schemas.microsoft.com/office/powerpoint/2010/main" val="322662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8"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816490" y="3107228"/>
            <a:ext cx="9753600" cy="3395698"/>
          </a:xfrm>
        </p:spPr>
        <p:txBody>
          <a:bodyPr anchor="b"/>
          <a:lstStyle>
            <a:lvl1pPr algn="l">
              <a:lnSpc>
                <a:spcPts val="4480"/>
              </a:lnSpc>
              <a:defRPr sz="368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816490" y="6772000"/>
            <a:ext cx="9753600" cy="827578"/>
          </a:xfrm>
        </p:spPr>
        <p:txBody>
          <a:bodyPr/>
          <a:lstStyle>
            <a:lvl1pPr marL="0" indent="0" algn="l">
              <a:lnSpc>
                <a:spcPct val="100000"/>
              </a:lnSpc>
              <a:spcBef>
                <a:spcPts val="0"/>
              </a:spcBef>
              <a:buNone/>
              <a:defRPr sz="1920">
                <a:solidFill>
                  <a:schemeClr val="bg1"/>
                </a:solidFill>
              </a:defRPr>
            </a:lvl1pPr>
            <a:lvl2pPr marL="365771" indent="0" algn="ctr">
              <a:buNone/>
              <a:defRPr sz="1600"/>
            </a:lvl2pPr>
            <a:lvl3pPr marL="731543" indent="0" algn="ctr">
              <a:buNone/>
              <a:defRPr sz="1440"/>
            </a:lvl3pPr>
            <a:lvl4pPr marL="1097314" indent="0" algn="ctr">
              <a:buNone/>
              <a:defRPr sz="1280"/>
            </a:lvl4pPr>
            <a:lvl5pPr marL="1463086" indent="0" algn="ctr">
              <a:buNone/>
              <a:defRPr sz="1280"/>
            </a:lvl5pPr>
            <a:lvl6pPr marL="1828857" indent="0" algn="ctr">
              <a:buNone/>
              <a:defRPr sz="1280"/>
            </a:lvl6pPr>
            <a:lvl7pPr marL="2194629" indent="0" algn="ctr">
              <a:buNone/>
              <a:defRPr sz="1280"/>
            </a:lvl7pPr>
            <a:lvl8pPr marL="2560400" indent="0" algn="ctr">
              <a:buNone/>
              <a:defRPr sz="1280"/>
            </a:lvl8pPr>
            <a:lvl9pPr marL="2926171" indent="0" algn="ctr">
              <a:buNone/>
              <a:defRPr sz="1280"/>
            </a:lvl9pPr>
          </a:lstStyle>
          <a:p>
            <a:r>
              <a:rPr lang="sv-SE"/>
              <a:t>Namn, organisation</a:t>
            </a:r>
          </a:p>
        </p:txBody>
      </p:sp>
    </p:spTree>
    <p:extLst>
      <p:ext uri="{BB962C8B-B14F-4D97-AF65-F5344CB8AC3E}">
        <p14:creationId xmlns:p14="http://schemas.microsoft.com/office/powerpoint/2010/main" val="117190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8"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816490" y="3107228"/>
            <a:ext cx="9753600" cy="3395698"/>
          </a:xfrm>
        </p:spPr>
        <p:txBody>
          <a:bodyPr anchor="b"/>
          <a:lstStyle>
            <a:lvl1pPr algn="l">
              <a:lnSpc>
                <a:spcPts val="4480"/>
              </a:lnSpc>
              <a:defRPr sz="368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816490" y="6772000"/>
            <a:ext cx="9753600" cy="827578"/>
          </a:xfrm>
        </p:spPr>
        <p:txBody>
          <a:bodyPr/>
          <a:lstStyle>
            <a:lvl1pPr marL="0" indent="0" algn="l">
              <a:lnSpc>
                <a:spcPct val="100000"/>
              </a:lnSpc>
              <a:spcBef>
                <a:spcPts val="0"/>
              </a:spcBef>
              <a:buNone/>
              <a:defRPr sz="1920">
                <a:solidFill>
                  <a:schemeClr val="bg1"/>
                </a:solidFill>
              </a:defRPr>
            </a:lvl1pPr>
            <a:lvl2pPr marL="365771" indent="0" algn="ctr">
              <a:buNone/>
              <a:defRPr sz="1600"/>
            </a:lvl2pPr>
            <a:lvl3pPr marL="731543" indent="0" algn="ctr">
              <a:buNone/>
              <a:defRPr sz="1440"/>
            </a:lvl3pPr>
            <a:lvl4pPr marL="1097314" indent="0" algn="ctr">
              <a:buNone/>
              <a:defRPr sz="1280"/>
            </a:lvl4pPr>
            <a:lvl5pPr marL="1463086" indent="0" algn="ctr">
              <a:buNone/>
              <a:defRPr sz="1280"/>
            </a:lvl5pPr>
            <a:lvl6pPr marL="1828857" indent="0" algn="ctr">
              <a:buNone/>
              <a:defRPr sz="1280"/>
            </a:lvl6pPr>
            <a:lvl7pPr marL="2194629" indent="0" algn="ctr">
              <a:buNone/>
              <a:defRPr sz="1280"/>
            </a:lvl7pPr>
            <a:lvl8pPr marL="2560400" indent="0" algn="ctr">
              <a:buNone/>
              <a:defRPr sz="1280"/>
            </a:lvl8pPr>
            <a:lvl9pPr marL="2926171" indent="0" algn="ctr">
              <a:buNone/>
              <a:defRPr sz="1280"/>
            </a:lvl9pPr>
          </a:lstStyle>
          <a:p>
            <a:r>
              <a:rPr lang="sv-SE"/>
              <a:t>Namn, organisation</a:t>
            </a:r>
          </a:p>
        </p:txBody>
      </p:sp>
    </p:spTree>
    <p:extLst>
      <p:ext uri="{BB962C8B-B14F-4D97-AF65-F5344CB8AC3E}">
        <p14:creationId xmlns:p14="http://schemas.microsoft.com/office/powerpoint/2010/main" val="19156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3004800" cy="97536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834969" y="1137923"/>
            <a:ext cx="9217890" cy="1251836"/>
          </a:xfrm>
        </p:spPr>
        <p:txBody>
          <a:bodyPr/>
          <a:lstStyle>
            <a:lvl1pPr>
              <a:lnSpc>
                <a:spcPct val="100000"/>
              </a:lnSpc>
              <a:defRPr sz="288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77707" y="368019"/>
            <a:ext cx="536788" cy="720230"/>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834969" y="2788713"/>
            <a:ext cx="9217890" cy="6177280"/>
          </a:xfrm>
        </p:spPr>
        <p:txBody>
          <a:bodyPr/>
          <a:lstStyle>
            <a:lvl1pPr marL="365771" indent="-365771">
              <a:buFont typeface="+mj-lt"/>
              <a:buAutoNum type="arabicPeriod"/>
              <a:defRPr>
                <a:solidFill>
                  <a:schemeClr val="bg1"/>
                </a:solidFill>
              </a:defRPr>
            </a:lvl1pPr>
            <a:lvl2pPr marL="721383" indent="-365771">
              <a:buFont typeface="+mj-lt"/>
              <a:buAutoNum type="alphaLcParenR"/>
              <a:defRPr>
                <a:solidFill>
                  <a:schemeClr val="bg1"/>
                </a:solidFill>
              </a:defRPr>
            </a:lvl2pPr>
            <a:lvl3pPr marL="721383" indent="-365771">
              <a:buFont typeface="+mj-lt"/>
              <a:buAutoNum type="alphaLcParenR"/>
              <a:defRPr>
                <a:solidFill>
                  <a:schemeClr val="bg1"/>
                </a:solidFill>
              </a:defRPr>
            </a:lvl3pPr>
            <a:lvl4pPr marL="721383" indent="-365771">
              <a:buFont typeface="+mj-lt"/>
              <a:buAutoNum type="alphaLcParenR"/>
              <a:defRPr>
                <a:solidFill>
                  <a:schemeClr val="bg1"/>
                </a:solidFill>
              </a:defRPr>
            </a:lvl4pPr>
            <a:lvl5pPr marL="721383" indent="-365771">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2892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nteckning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hasCustomPrompt="1"/>
          </p:nvPr>
        </p:nvSpPr>
        <p:spPr>
          <a:xfrm>
            <a:off x="1087470" y="553079"/>
            <a:ext cx="11082361" cy="852038"/>
          </a:xfrm>
        </p:spPr>
        <p:txBody>
          <a:bodyPr anchor="t"/>
          <a:lstStyle/>
          <a:p>
            <a:r>
              <a:rPr lang="sv-SE"/>
              <a:t>Dina anteckningar</a:t>
            </a:r>
          </a:p>
        </p:txBody>
      </p:sp>
      <p:sp>
        <p:nvSpPr>
          <p:cNvPr id="4" name="textruta 3">
            <a:extLst>
              <a:ext uri="{FF2B5EF4-FFF2-40B4-BE49-F238E27FC236}">
                <a16:creationId xmlns:a16="http://schemas.microsoft.com/office/drawing/2014/main" id="{B3FF6C39-2341-31DC-B541-706BA6BDA642}"/>
              </a:ext>
            </a:extLst>
          </p:cNvPr>
          <p:cNvSpPr txBox="1"/>
          <p:nvPr userDrawn="1"/>
        </p:nvSpPr>
        <p:spPr>
          <a:xfrm>
            <a:off x="459652" y="747402"/>
            <a:ext cx="0" cy="0"/>
          </a:xfrm>
          <a:prstGeom prst="rect">
            <a:avLst/>
          </a:prstGeom>
          <a:noFill/>
        </p:spPr>
        <p:txBody>
          <a:bodyPr wrap="none" lIns="0" tIns="0" rIns="0" bIns="0" rtlCol="0">
            <a:noAutofit/>
          </a:bodyPr>
          <a:lstStyle/>
          <a:p>
            <a:pPr algn="l">
              <a:lnSpc>
                <a:spcPts val="3200"/>
              </a:lnSpc>
            </a:pPr>
            <a:endParaRPr lang="sv-SE" sz="2560"/>
          </a:p>
        </p:txBody>
      </p:sp>
      <p:sp>
        <p:nvSpPr>
          <p:cNvPr id="6" name="Platshållare för text 8">
            <a:extLst>
              <a:ext uri="{FF2B5EF4-FFF2-40B4-BE49-F238E27FC236}">
                <a16:creationId xmlns:a16="http://schemas.microsoft.com/office/drawing/2014/main" id="{F62E1B40-F613-6DBE-0268-75C17F918BD8}"/>
              </a:ext>
            </a:extLst>
          </p:cNvPr>
          <p:cNvSpPr>
            <a:spLocks noGrp="1"/>
          </p:cNvSpPr>
          <p:nvPr>
            <p:ph type="body" sz="quarter" idx="11" hasCustomPrompt="1"/>
          </p:nvPr>
        </p:nvSpPr>
        <p:spPr>
          <a:xfrm>
            <a:off x="817882" y="8236174"/>
            <a:ext cx="11351951" cy="803840"/>
          </a:xfrm>
        </p:spPr>
        <p:txBody>
          <a:bodyPr anchor="ctr"/>
          <a:lstStyle>
            <a:lvl1pPr marL="0" indent="0">
              <a:lnSpc>
                <a:spcPct val="100000"/>
              </a:lnSpc>
              <a:spcBef>
                <a:spcPts val="0"/>
              </a:spcBef>
              <a:buFontTx/>
              <a:buNone/>
              <a:defRPr sz="1920" b="0"/>
            </a:lvl1pPr>
          </a:lstStyle>
          <a:p>
            <a:pPr marL="0" marR="0" lvl="0" indent="0" algn="l" defTabSz="975390" rtl="0" eaLnBrk="1" fontAlgn="auto" latinLnBrk="0" hangingPunct="1">
              <a:lnSpc>
                <a:spcPct val="100000"/>
              </a:lnSpc>
              <a:spcBef>
                <a:spcPts val="0"/>
              </a:spcBef>
              <a:spcAft>
                <a:spcPts val="0"/>
              </a:spcAft>
              <a:buClrTx/>
              <a:buSzPct val="90000"/>
              <a:buFontTx/>
              <a:buNone/>
              <a:tabLst/>
              <a:defRPr/>
            </a:pPr>
            <a:r>
              <a:rPr lang="sv-SE"/>
              <a:t>Om du vill föra anteckningar.</a:t>
            </a:r>
          </a:p>
        </p:txBody>
      </p:sp>
    </p:spTree>
    <p:extLst>
      <p:ext uri="{BB962C8B-B14F-4D97-AF65-F5344CB8AC3E}">
        <p14:creationId xmlns:p14="http://schemas.microsoft.com/office/powerpoint/2010/main" val="21638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75360" y="2733660"/>
            <a:ext cx="11054080" cy="2386980"/>
          </a:xfrm>
        </p:spPr>
        <p:txBody>
          <a:bodyPr anchor="b" anchorCtr="0">
            <a:normAutofit/>
          </a:bodyPr>
          <a:lstStyle>
            <a:lvl1pPr algn="ctr">
              <a:defRPr sz="7200">
                <a:solidFill>
                  <a:schemeClr val="tx1"/>
                </a:solidFill>
              </a:defRPr>
            </a:lvl1pPr>
          </a:lstStyle>
          <a:p>
            <a:r>
              <a:rPr lang="sv-SE"/>
              <a:t>Klicka här för att ändra format</a:t>
            </a:r>
          </a:p>
        </p:txBody>
      </p:sp>
      <p:sp>
        <p:nvSpPr>
          <p:cNvPr id="3" name="Underrubrik 2"/>
          <p:cNvSpPr>
            <a:spLocks noGrp="1"/>
          </p:cNvSpPr>
          <p:nvPr>
            <p:ph type="subTitle" idx="1"/>
          </p:nvPr>
        </p:nvSpPr>
        <p:spPr>
          <a:xfrm>
            <a:off x="1950720" y="5660390"/>
            <a:ext cx="9103360" cy="2492587"/>
          </a:xfrm>
        </p:spPr>
        <p:txBody>
          <a:bodyPr/>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sv-SE"/>
              <a:t>Klicka här för att ändra format på underrubrik i bakgrunden</a:t>
            </a:r>
          </a:p>
        </p:txBody>
      </p:sp>
      <p:sp>
        <p:nvSpPr>
          <p:cNvPr id="7" name="Platshållare för text 7"/>
          <p:cNvSpPr>
            <a:spLocks noGrp="1"/>
          </p:cNvSpPr>
          <p:nvPr>
            <p:ph type="body" sz="quarter" idx="13"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3456999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974080" y="1240593"/>
            <a:ext cx="1030779" cy="133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20"/>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6050280" y="1128890"/>
            <a:ext cx="905933" cy="1214684"/>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92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2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2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2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2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920"/>
            </a:p>
          </p:txBody>
        </p:sp>
      </p:grpSp>
    </p:spTree>
    <p:extLst>
      <p:ext uri="{BB962C8B-B14F-4D97-AF65-F5344CB8AC3E}">
        <p14:creationId xmlns:p14="http://schemas.microsoft.com/office/powerpoint/2010/main" val="86190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7"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816490" y="3107228"/>
            <a:ext cx="9753600" cy="3395698"/>
          </a:xfrm>
        </p:spPr>
        <p:txBody>
          <a:bodyPr anchor="b"/>
          <a:lstStyle>
            <a:lvl1pPr algn="l">
              <a:lnSpc>
                <a:spcPts val="5974"/>
              </a:lnSpc>
              <a:defRPr sz="4907">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816490" y="6771997"/>
            <a:ext cx="9753600" cy="827578"/>
          </a:xfrm>
        </p:spPr>
        <p:txBody>
          <a:bodyPr/>
          <a:lstStyle>
            <a:lvl1pPr marL="0" indent="0" algn="l">
              <a:lnSpc>
                <a:spcPct val="100000"/>
              </a:lnSpc>
              <a:spcBef>
                <a:spcPts val="0"/>
              </a:spcBef>
              <a:buNone/>
              <a:defRPr sz="2560">
                <a:solidFill>
                  <a:schemeClr val="bg1"/>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sv-SE"/>
              <a:t>Namn, organisation</a:t>
            </a:r>
          </a:p>
        </p:txBody>
      </p:sp>
    </p:spTree>
    <p:extLst>
      <p:ext uri="{BB962C8B-B14F-4D97-AF65-F5344CB8AC3E}">
        <p14:creationId xmlns:p14="http://schemas.microsoft.com/office/powerpoint/2010/main" val="307015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814494" y="3044929"/>
            <a:ext cx="9753600" cy="3395698"/>
          </a:xfrm>
        </p:spPr>
        <p:txBody>
          <a:bodyPr anchor="b"/>
          <a:lstStyle>
            <a:lvl1pPr algn="l">
              <a:lnSpc>
                <a:spcPts val="5974"/>
              </a:lnSpc>
              <a:defRPr sz="4907">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814494" y="6709698"/>
            <a:ext cx="9753600" cy="827578"/>
          </a:xfrm>
        </p:spPr>
        <p:txBody>
          <a:bodyPr/>
          <a:lstStyle>
            <a:lvl1pPr marL="0" indent="0" algn="l">
              <a:lnSpc>
                <a:spcPct val="100000"/>
              </a:lnSpc>
              <a:spcBef>
                <a:spcPts val="0"/>
              </a:spcBef>
              <a:buNone/>
              <a:defRPr sz="2560">
                <a:solidFill>
                  <a:schemeClr val="tx1"/>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sv-SE"/>
              <a:t>Namn, organisation</a:t>
            </a:r>
          </a:p>
        </p:txBody>
      </p:sp>
      <p:pic>
        <p:nvPicPr>
          <p:cNvPr id="19" name="Bildobjekt 18">
            <a:extLst>
              <a:ext uri="{FF2B5EF4-FFF2-40B4-BE49-F238E27FC236}">
                <a16:creationId xmlns:a16="http://schemas.microsoft.com/office/drawing/2014/main" id="{A5FFA424-4064-4DF3-0A50-08902335E2EB}"/>
              </a:ext>
            </a:extLst>
          </p:cNvPr>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24712" t="24608" r="24712" b="24483"/>
          <a:stretch/>
        </p:blipFill>
        <p:spPr>
          <a:xfrm>
            <a:off x="277411" y="368324"/>
            <a:ext cx="537140" cy="720930"/>
          </a:xfrm>
          <a:prstGeom prst="rect">
            <a:avLst/>
          </a:prstGeom>
        </p:spPr>
      </p:pic>
    </p:spTree>
    <p:extLst>
      <p:ext uri="{BB962C8B-B14F-4D97-AF65-F5344CB8AC3E}">
        <p14:creationId xmlns:p14="http://schemas.microsoft.com/office/powerpoint/2010/main" val="278640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72" userDrawn="1">
          <p15:clr>
            <a:srgbClr val="FBAE40"/>
          </p15:clr>
        </p15:guide>
        <p15:guide id="2" pos="409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7"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816490" y="3107228"/>
            <a:ext cx="9753600" cy="3395698"/>
          </a:xfrm>
        </p:spPr>
        <p:txBody>
          <a:bodyPr anchor="b"/>
          <a:lstStyle>
            <a:lvl1pPr algn="l">
              <a:lnSpc>
                <a:spcPts val="5974"/>
              </a:lnSpc>
              <a:defRPr sz="4907">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816490" y="6771997"/>
            <a:ext cx="9753600" cy="827578"/>
          </a:xfrm>
        </p:spPr>
        <p:txBody>
          <a:bodyPr/>
          <a:lstStyle>
            <a:lvl1pPr marL="0" indent="0" algn="l">
              <a:lnSpc>
                <a:spcPct val="100000"/>
              </a:lnSpc>
              <a:spcBef>
                <a:spcPts val="0"/>
              </a:spcBef>
              <a:buNone/>
              <a:defRPr sz="2560">
                <a:solidFill>
                  <a:schemeClr val="bg1"/>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sv-SE"/>
              <a:t>Namn, organisation</a:t>
            </a:r>
          </a:p>
        </p:txBody>
      </p:sp>
    </p:spTree>
    <p:extLst>
      <p:ext uri="{BB962C8B-B14F-4D97-AF65-F5344CB8AC3E}">
        <p14:creationId xmlns:p14="http://schemas.microsoft.com/office/powerpoint/2010/main" val="297062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7"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816490" y="3107228"/>
            <a:ext cx="9753600" cy="3395698"/>
          </a:xfrm>
        </p:spPr>
        <p:txBody>
          <a:bodyPr anchor="b"/>
          <a:lstStyle>
            <a:lvl1pPr algn="l">
              <a:lnSpc>
                <a:spcPts val="5974"/>
              </a:lnSpc>
              <a:defRPr sz="4907">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816490" y="6771997"/>
            <a:ext cx="9753600" cy="827578"/>
          </a:xfrm>
        </p:spPr>
        <p:txBody>
          <a:bodyPr/>
          <a:lstStyle>
            <a:lvl1pPr marL="0" indent="0" algn="l">
              <a:lnSpc>
                <a:spcPct val="100000"/>
              </a:lnSpc>
              <a:spcBef>
                <a:spcPts val="0"/>
              </a:spcBef>
              <a:buNone/>
              <a:defRPr sz="2560">
                <a:solidFill>
                  <a:schemeClr val="bg1"/>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sv-SE"/>
              <a:t>Namn, organisation</a:t>
            </a:r>
          </a:p>
        </p:txBody>
      </p:sp>
    </p:spTree>
    <p:extLst>
      <p:ext uri="{BB962C8B-B14F-4D97-AF65-F5344CB8AC3E}">
        <p14:creationId xmlns:p14="http://schemas.microsoft.com/office/powerpoint/2010/main" val="425535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7"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816490" y="3107228"/>
            <a:ext cx="9753600" cy="3395698"/>
          </a:xfrm>
        </p:spPr>
        <p:txBody>
          <a:bodyPr anchor="b"/>
          <a:lstStyle>
            <a:lvl1pPr algn="l">
              <a:lnSpc>
                <a:spcPts val="5974"/>
              </a:lnSpc>
              <a:defRPr sz="4907">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816490" y="6771997"/>
            <a:ext cx="9753600" cy="827578"/>
          </a:xfrm>
        </p:spPr>
        <p:txBody>
          <a:bodyPr/>
          <a:lstStyle>
            <a:lvl1pPr marL="0" indent="0" algn="l">
              <a:lnSpc>
                <a:spcPct val="100000"/>
              </a:lnSpc>
              <a:spcBef>
                <a:spcPts val="0"/>
              </a:spcBef>
              <a:buNone/>
              <a:defRPr sz="2560">
                <a:solidFill>
                  <a:schemeClr val="bg1"/>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sv-SE"/>
              <a:t>Namn, organisation</a:t>
            </a:r>
          </a:p>
        </p:txBody>
      </p:sp>
    </p:spTree>
    <p:extLst>
      <p:ext uri="{BB962C8B-B14F-4D97-AF65-F5344CB8AC3E}">
        <p14:creationId xmlns:p14="http://schemas.microsoft.com/office/powerpoint/2010/main" val="12169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3004800" cy="97536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834969" y="1137921"/>
            <a:ext cx="9217890" cy="1251836"/>
          </a:xfrm>
        </p:spPr>
        <p:txBody>
          <a:bodyPr/>
          <a:lstStyle>
            <a:lvl1pPr>
              <a:lnSpc>
                <a:spcPct val="100000"/>
              </a:lnSpc>
              <a:defRPr sz="384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77707" y="368019"/>
            <a:ext cx="536787" cy="720230"/>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834969" y="2788713"/>
            <a:ext cx="9217890" cy="6177280"/>
          </a:xfrm>
        </p:spPr>
        <p:txBody>
          <a:bodyPr/>
          <a:lstStyle>
            <a:lvl1pPr marL="487695" indent="-487695">
              <a:buFont typeface="+mj-lt"/>
              <a:buAutoNum type="arabicPeriod"/>
              <a:defRPr>
                <a:solidFill>
                  <a:schemeClr val="bg1"/>
                </a:solidFill>
              </a:defRPr>
            </a:lvl1pPr>
            <a:lvl2pPr marL="961843" indent="-487695">
              <a:buFont typeface="+mj-lt"/>
              <a:buAutoNum type="alphaLcParenR"/>
              <a:defRPr>
                <a:solidFill>
                  <a:schemeClr val="bg1"/>
                </a:solidFill>
              </a:defRPr>
            </a:lvl2pPr>
            <a:lvl3pPr marL="961843" indent="-487695">
              <a:buFont typeface="+mj-lt"/>
              <a:buAutoNum type="alphaLcParenR"/>
              <a:defRPr>
                <a:solidFill>
                  <a:schemeClr val="bg1"/>
                </a:solidFill>
              </a:defRPr>
            </a:lvl3pPr>
            <a:lvl4pPr marL="961843" indent="-487695">
              <a:buFont typeface="+mj-lt"/>
              <a:buAutoNum type="alphaLcParenR"/>
              <a:defRPr>
                <a:solidFill>
                  <a:schemeClr val="bg1"/>
                </a:solidFill>
              </a:defRPr>
            </a:lvl4pPr>
            <a:lvl5pPr marL="961843" indent="-487695">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895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Kil – liten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p:nvPr>
        </p:nvSpPr>
        <p:spPr>
          <a:xfrm>
            <a:off x="817881" y="1743827"/>
            <a:ext cx="11351951" cy="1296176"/>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4F18BEE-4214-9876-BF8E-A06416FADE13}"/>
              </a:ext>
            </a:extLst>
          </p:cNvPr>
          <p:cNvSpPr>
            <a:spLocks noGrp="1"/>
          </p:cNvSpPr>
          <p:nvPr>
            <p:ph idx="1"/>
          </p:nvPr>
        </p:nvSpPr>
        <p:spPr>
          <a:xfrm>
            <a:off x="817880" y="3424030"/>
            <a:ext cx="11351952" cy="5235985"/>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11386314" y="1442961"/>
            <a:ext cx="1646387" cy="831905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7"/>
            </a:lvl1pPr>
          </a:lstStyle>
          <a:p>
            <a:pPr lvl="0"/>
            <a:r>
              <a:rPr lang="sv-SE"/>
              <a:t>.</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11691694" y="1576812"/>
            <a:ext cx="1316262" cy="817678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7">
                <a:solidFill>
                  <a:schemeClr val="bg1"/>
                </a:solidFill>
              </a:defRPr>
            </a:lvl1pPr>
          </a:lstStyle>
          <a:p>
            <a:r>
              <a:rPr lang="sv-SE"/>
              <a:t>.</a:t>
            </a:r>
          </a:p>
        </p:txBody>
      </p:sp>
    </p:spTree>
    <p:extLst>
      <p:ext uri="{BB962C8B-B14F-4D97-AF65-F5344CB8AC3E}">
        <p14:creationId xmlns:p14="http://schemas.microsoft.com/office/powerpoint/2010/main" val="366255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il– stor 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819969" y="1778460"/>
            <a:ext cx="5512592" cy="1251836"/>
          </a:xfrm>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819969" y="3409693"/>
            <a:ext cx="5512592" cy="518900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6205152" y="-18893"/>
            <a:ext cx="6810859" cy="980238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7">
                <a:solidFill>
                  <a:schemeClr val="tx1"/>
                </a:solidFill>
              </a:defRPr>
            </a:lvl1pPr>
          </a:lstStyle>
          <a:p>
            <a:r>
              <a:rPr lang="sv-SE"/>
              <a:t>.</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5891248" y="-37785"/>
            <a:ext cx="1670041" cy="9796029"/>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7"/>
            </a:lvl1pPr>
          </a:lstStyle>
          <a:p>
            <a:pPr lvl="0"/>
            <a:r>
              <a:rPr lang="sv-SE"/>
              <a:t>.</a:t>
            </a:r>
          </a:p>
        </p:txBody>
      </p:sp>
    </p:spTree>
    <p:extLst>
      <p:ext uri="{BB962C8B-B14F-4D97-AF65-F5344CB8AC3E}">
        <p14:creationId xmlns:p14="http://schemas.microsoft.com/office/powerpoint/2010/main" val="265067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817881" y="1743827"/>
            <a:ext cx="11351951" cy="1296176"/>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817880" y="3424030"/>
            <a:ext cx="11351952" cy="5235985"/>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3206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044001" y="1980000"/>
            <a:ext cx="11306750" cy="1357322"/>
          </a:xfrm>
        </p:spPr>
        <p:txBody>
          <a:bodyPr/>
          <a:lstStyle/>
          <a:p>
            <a:r>
              <a:rPr lang="sv-SE"/>
              <a:t>Klicka här för att ändra format</a:t>
            </a:r>
          </a:p>
        </p:txBody>
      </p:sp>
      <p:sp>
        <p:nvSpPr>
          <p:cNvPr id="3" name="Platshållare för innehåll 2"/>
          <p:cNvSpPr>
            <a:spLocks noGrp="1"/>
          </p:cNvSpPr>
          <p:nvPr>
            <p:ph idx="1"/>
          </p:nvPr>
        </p:nvSpPr>
        <p:spPr>
          <a:xfrm>
            <a:off x="1044001" y="3600000"/>
            <a:ext cx="11306750" cy="55265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text 7"/>
          <p:cNvSpPr>
            <a:spLocks noGrp="1"/>
          </p:cNvSpPr>
          <p:nvPr>
            <p:ph type="body" sz="quarter" idx="13"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3650526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A8680-7F58-81C6-5883-0C5AF288CBA1}"/>
              </a:ext>
            </a:extLst>
          </p:cNvPr>
          <p:cNvSpPr>
            <a:spLocks noGrp="1"/>
          </p:cNvSpPr>
          <p:nvPr>
            <p:ph type="title"/>
          </p:nvPr>
        </p:nvSpPr>
        <p:spPr>
          <a:xfrm>
            <a:off x="817881" y="1743827"/>
            <a:ext cx="11351952" cy="1296176"/>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812800" y="3424030"/>
            <a:ext cx="5538126" cy="52359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809415" y="8732885"/>
            <a:ext cx="5552441" cy="370276"/>
          </a:xfrm>
        </p:spPr>
        <p:txBody>
          <a:bodyPr/>
          <a:lstStyle>
            <a:lvl1pPr marL="0" indent="0">
              <a:lnSpc>
                <a:spcPct val="100000"/>
              </a:lnSpc>
              <a:spcBef>
                <a:spcPts val="0"/>
              </a:spcBef>
              <a:buFontTx/>
              <a:buNone/>
              <a:defRPr sz="800"/>
            </a:lvl1pPr>
          </a:lstStyle>
          <a:p>
            <a:pPr lvl="0"/>
            <a:r>
              <a:rPr lang="sv-SE"/>
              <a:t>Bildtext</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646491" y="3424030"/>
            <a:ext cx="5545514" cy="52359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633851" y="8732885"/>
            <a:ext cx="5552441" cy="370276"/>
          </a:xfrm>
        </p:spPr>
        <p:txBody>
          <a:bodyPr/>
          <a:lstStyle>
            <a:lvl1pPr marL="0" indent="0">
              <a:lnSpc>
                <a:spcPct val="100000"/>
              </a:lnSpc>
              <a:spcBef>
                <a:spcPts val="0"/>
              </a:spcBef>
              <a:buFontTx/>
              <a:buNone/>
              <a:defRPr sz="800"/>
            </a:lvl1pPr>
          </a:lstStyle>
          <a:p>
            <a:pPr lvl="0"/>
            <a:r>
              <a:rPr lang="sv-SE"/>
              <a:t>Bildtext</a:t>
            </a:r>
          </a:p>
        </p:txBody>
      </p:sp>
    </p:spTree>
    <p:extLst>
      <p:ext uri="{BB962C8B-B14F-4D97-AF65-F5344CB8AC3E}">
        <p14:creationId xmlns:p14="http://schemas.microsoft.com/office/powerpoint/2010/main" val="167148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och tabell eller diagram">
    <p:spTree>
      <p:nvGrpSpPr>
        <p:cNvPr id="1" name=""/>
        <p:cNvGrpSpPr/>
        <p:nvPr/>
      </p:nvGrpSpPr>
      <p:grpSpPr>
        <a:xfrm>
          <a:off x="0" y="0"/>
          <a:ext cx="0" cy="0"/>
          <a:chOff x="0" y="0"/>
          <a:chExt cx="0" cy="0"/>
        </a:xfrm>
      </p:grpSpPr>
      <p:sp>
        <p:nvSpPr>
          <p:cNvPr id="4" name="Platshållare för text 8">
            <a:extLst>
              <a:ext uri="{FF2B5EF4-FFF2-40B4-BE49-F238E27FC236}">
                <a16:creationId xmlns:a16="http://schemas.microsoft.com/office/drawing/2014/main" id="{72F526EF-00E3-1C7B-2CC1-97129E97A087}"/>
              </a:ext>
            </a:extLst>
          </p:cNvPr>
          <p:cNvSpPr>
            <a:spLocks noGrp="1"/>
          </p:cNvSpPr>
          <p:nvPr>
            <p:ph type="body" sz="quarter" idx="11" hasCustomPrompt="1"/>
          </p:nvPr>
        </p:nvSpPr>
        <p:spPr>
          <a:xfrm>
            <a:off x="817883" y="8236174"/>
            <a:ext cx="11351952" cy="803840"/>
          </a:xfrm>
        </p:spPr>
        <p:txBody>
          <a:bodyPr anchor="ctr"/>
          <a:lstStyle>
            <a:lvl1pPr marL="0" indent="0">
              <a:lnSpc>
                <a:spcPct val="100000"/>
              </a:lnSpc>
              <a:spcBef>
                <a:spcPts val="0"/>
              </a:spcBef>
              <a:buFontTx/>
              <a:buNone/>
              <a:defRPr sz="1440" b="0"/>
            </a:lvl1pPr>
          </a:lstStyle>
          <a:p>
            <a:pPr marL="0" marR="0" lvl="0" indent="0" algn="l" defTabSz="731543" rtl="0" eaLnBrk="1" fontAlgn="auto" latinLnBrk="0" hangingPunct="1">
              <a:lnSpc>
                <a:spcPct val="100000"/>
              </a:lnSpc>
              <a:spcBef>
                <a:spcPts val="0"/>
              </a:spcBef>
              <a:spcAft>
                <a:spcPts val="0"/>
              </a:spcAft>
              <a:buClrTx/>
              <a:buSzPct val="90000"/>
              <a:buFontTx/>
              <a:buNone/>
              <a:tabLst/>
              <a:defRPr/>
            </a:pPr>
            <a:r>
              <a:rPr lang="sv-SE"/>
              <a:t>Tabell/diagram XX. Text som kort förklarar innehållet i tabellen eller diagrammet.</a:t>
            </a:r>
          </a:p>
        </p:txBody>
      </p:sp>
      <p:sp>
        <p:nvSpPr>
          <p:cNvPr id="5" name="Platshållare för innehåll 2">
            <a:extLst>
              <a:ext uri="{FF2B5EF4-FFF2-40B4-BE49-F238E27FC236}">
                <a16:creationId xmlns:a16="http://schemas.microsoft.com/office/drawing/2014/main" id="{24C37A10-88DB-9360-448A-20639F3D6A06}"/>
              </a:ext>
            </a:extLst>
          </p:cNvPr>
          <p:cNvSpPr>
            <a:spLocks noGrp="1"/>
          </p:cNvSpPr>
          <p:nvPr>
            <p:ph idx="1" hasCustomPrompt="1"/>
          </p:nvPr>
        </p:nvSpPr>
        <p:spPr>
          <a:xfrm>
            <a:off x="817881" y="2777068"/>
            <a:ext cx="11351952" cy="5044946"/>
          </a:xfrm>
        </p:spPr>
        <p:txBody>
          <a:bodyPr/>
          <a:lstStyle>
            <a:lvl1pPr marL="0" indent="0">
              <a:buNone/>
              <a:defRPr/>
            </a:lvl1pPr>
          </a:lstStyle>
          <a:p>
            <a:pPr lvl="0"/>
            <a:r>
              <a:rPr lang="sv-SE"/>
              <a:t>Platshållare för tabell eller diagram</a:t>
            </a:r>
          </a:p>
        </p:txBody>
      </p:sp>
      <p:sp>
        <p:nvSpPr>
          <p:cNvPr id="7" name="Rubrik 1">
            <a:extLst>
              <a:ext uri="{FF2B5EF4-FFF2-40B4-BE49-F238E27FC236}">
                <a16:creationId xmlns:a16="http://schemas.microsoft.com/office/drawing/2014/main" id="{645A8886-10A5-7F0F-9E0A-F9BCBACC7225}"/>
              </a:ext>
            </a:extLst>
          </p:cNvPr>
          <p:cNvSpPr>
            <a:spLocks noGrp="1"/>
          </p:cNvSpPr>
          <p:nvPr>
            <p:ph type="title"/>
          </p:nvPr>
        </p:nvSpPr>
        <p:spPr>
          <a:xfrm>
            <a:off x="817881" y="1743828"/>
            <a:ext cx="11351952" cy="650240"/>
          </a:xfrm>
        </p:spPr>
        <p:txBody>
          <a:bodyPr anchor="t"/>
          <a:lstStyle/>
          <a:p>
            <a:r>
              <a:rPr lang="sv-SE"/>
              <a:t>Klicka här för att ändra mall för rubrikformat</a:t>
            </a:r>
          </a:p>
        </p:txBody>
      </p:sp>
    </p:spTree>
    <p:extLst>
      <p:ext uri="{BB962C8B-B14F-4D97-AF65-F5344CB8AC3E}">
        <p14:creationId xmlns:p14="http://schemas.microsoft.com/office/powerpoint/2010/main" val="341935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49"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820191" y="5570994"/>
            <a:ext cx="5541819" cy="3635234"/>
          </a:xfrm>
        </p:spPr>
        <p:txBody>
          <a:bodyPr tIns="180000"/>
          <a:lstStyle>
            <a:lvl1pPr marL="0" indent="0" algn="ctr">
              <a:buNone/>
              <a:defRPr sz="1600"/>
            </a:lvl1pPr>
            <a:lvl2pPr algn="ctr">
              <a:defRPr/>
            </a:lvl2pPr>
            <a:lvl3pPr algn="ctr">
              <a:defRPr/>
            </a:lvl3pPr>
            <a:lvl4pPr algn="ctr">
              <a:defRPr/>
            </a:lvl4pPr>
            <a:lvl5pPr algn="ctr">
              <a:defRPr/>
            </a:lvl5pPr>
          </a:lstStyle>
          <a:p>
            <a:pPr lvl="0"/>
            <a:r>
              <a:rPr lang="sv-SE"/>
              <a:t>Välj objekt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6654445" y="1817714"/>
            <a:ext cx="5541819" cy="3635234"/>
          </a:xfrm>
        </p:spPr>
        <p:txBody>
          <a:bodyPr tIns="180000"/>
          <a:lstStyle>
            <a:lvl1pPr marL="0" indent="0" algn="ctr">
              <a:buNone/>
              <a:defRPr sz="1600"/>
            </a:lvl1pPr>
            <a:lvl2pPr algn="ctr">
              <a:defRPr/>
            </a:lvl2pPr>
            <a:lvl3pPr algn="ctr">
              <a:defRPr/>
            </a:lvl3pPr>
            <a:lvl4pPr algn="ctr">
              <a:defRPr/>
            </a:lvl4pPr>
            <a:lvl5pPr algn="ctr">
              <a:defRPr/>
            </a:lvl5pPr>
          </a:lstStyle>
          <a:p>
            <a:pPr lvl="0"/>
            <a:r>
              <a:rPr lang="sv-SE"/>
              <a:t>Välj objekt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820191" y="1817714"/>
            <a:ext cx="5541819" cy="3635234"/>
          </a:xfrm>
        </p:spPr>
        <p:txBody>
          <a:bodyPr tIns="180000"/>
          <a:lstStyle>
            <a:lvl1pPr marL="0" indent="0" algn="ctr">
              <a:buNone/>
              <a:defRPr sz="1600"/>
            </a:lvl1pPr>
            <a:lvl2pPr algn="ctr">
              <a:defRPr/>
            </a:lvl2pPr>
            <a:lvl3pPr algn="ctr">
              <a:defRPr/>
            </a:lvl3pPr>
            <a:lvl4pPr algn="ctr">
              <a:defRPr/>
            </a:lvl4pPr>
            <a:lvl5pPr algn="ctr">
              <a:defRPr/>
            </a:lvl5pPr>
          </a:lstStyle>
          <a:p>
            <a:pPr lvl="0"/>
            <a:r>
              <a:rPr lang="sv-SE"/>
              <a:t>Välj objekt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6654445" y="5570994"/>
            <a:ext cx="5541819" cy="3635234"/>
          </a:xfrm>
        </p:spPr>
        <p:txBody>
          <a:bodyPr tIns="180000"/>
          <a:lstStyle>
            <a:lvl1pPr marL="0" indent="0" algn="ctr">
              <a:buNone/>
              <a:defRPr sz="1600"/>
            </a:lvl1pPr>
            <a:lvl2pPr algn="ctr">
              <a:defRPr/>
            </a:lvl2pPr>
            <a:lvl3pPr algn="ctr">
              <a:defRPr/>
            </a:lvl3pPr>
            <a:lvl4pPr algn="ctr">
              <a:defRPr/>
            </a:lvl4pPr>
            <a:lvl5pPr algn="ctr">
              <a:defRPr/>
            </a:lvl5pPr>
          </a:lstStyle>
          <a:p>
            <a:pPr lvl="0"/>
            <a:r>
              <a:rPr lang="sv-SE"/>
              <a:t>Välj objekt</a:t>
            </a:r>
          </a:p>
        </p:txBody>
      </p:sp>
    </p:spTree>
    <p:extLst>
      <p:ext uri="{BB962C8B-B14F-4D97-AF65-F5344CB8AC3E}">
        <p14:creationId xmlns:p14="http://schemas.microsoft.com/office/powerpoint/2010/main" val="346210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809415" y="5082672"/>
            <a:ext cx="5552441" cy="370276"/>
          </a:xfrm>
        </p:spPr>
        <p:txBody>
          <a:bodyPr/>
          <a:lstStyle>
            <a:lvl1pPr marL="0" indent="0">
              <a:lnSpc>
                <a:spcPts val="960"/>
              </a:lnSpc>
              <a:spcBef>
                <a:spcPts val="0"/>
              </a:spcBef>
              <a:buFontTx/>
              <a:buNone/>
              <a:defRPr sz="800"/>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643670" y="5082672"/>
            <a:ext cx="5552441" cy="370276"/>
          </a:xfrm>
        </p:spPr>
        <p:txBody>
          <a:bodyPr/>
          <a:lstStyle>
            <a:lvl1pPr marL="0" indent="0">
              <a:lnSpc>
                <a:spcPts val="960"/>
              </a:lnSpc>
              <a:spcBef>
                <a:spcPts val="0"/>
              </a:spcBef>
              <a:buFontTx/>
              <a:buNone/>
              <a:defRPr sz="800"/>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809415" y="8835952"/>
            <a:ext cx="5552441" cy="370276"/>
          </a:xfrm>
        </p:spPr>
        <p:txBody>
          <a:bodyPr/>
          <a:lstStyle>
            <a:lvl1pPr marL="0" indent="0">
              <a:lnSpc>
                <a:spcPts val="960"/>
              </a:lnSpc>
              <a:spcBef>
                <a:spcPts val="0"/>
              </a:spcBef>
              <a:buFontTx/>
              <a:buNone/>
              <a:defRPr sz="800"/>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643670" y="8835952"/>
            <a:ext cx="5552441" cy="370276"/>
          </a:xfrm>
        </p:spPr>
        <p:txBody>
          <a:bodyPr/>
          <a:lstStyle>
            <a:lvl1pPr marL="0" indent="0">
              <a:lnSpc>
                <a:spcPts val="960"/>
              </a:lnSpc>
              <a:spcBef>
                <a:spcPts val="0"/>
              </a:spcBef>
              <a:buFontTx/>
              <a:buNone/>
              <a:defRPr sz="800"/>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828041" y="1811691"/>
            <a:ext cx="5533814" cy="3176694"/>
          </a:xfrm>
        </p:spPr>
        <p:txBody>
          <a:bodyPr/>
          <a:lstStyle>
            <a:lvl1pPr marL="0" indent="0" algn="ctr">
              <a:buNone/>
              <a:defRPr sz="1280"/>
            </a:lvl1pPr>
          </a:lstStyle>
          <a:p>
            <a:r>
              <a:rPr lang="sv-SE"/>
              <a:t>Plats för bild</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641702" y="1811691"/>
            <a:ext cx="5533814" cy="3176694"/>
          </a:xfrm>
        </p:spPr>
        <p:txBody>
          <a:bodyPr/>
          <a:lstStyle>
            <a:lvl1pPr marL="0" indent="0" algn="ctr">
              <a:buNone/>
              <a:defRPr sz="1280"/>
            </a:lvl1pPr>
          </a:lstStyle>
          <a:p>
            <a:r>
              <a:rPr lang="sv-SE"/>
              <a:t>Plats för bild</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828041" y="5559197"/>
            <a:ext cx="5533814" cy="3176694"/>
          </a:xfrm>
        </p:spPr>
        <p:txBody>
          <a:bodyPr/>
          <a:lstStyle>
            <a:lvl1pPr marL="0" indent="0" algn="ctr">
              <a:buNone/>
              <a:defRPr sz="1280"/>
            </a:lvl1pPr>
          </a:lstStyle>
          <a:p>
            <a:r>
              <a:rPr lang="sv-SE"/>
              <a:t>Plats för bild</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641702" y="5559197"/>
            <a:ext cx="5533814" cy="3176694"/>
          </a:xfrm>
        </p:spPr>
        <p:txBody>
          <a:bodyPr/>
          <a:lstStyle>
            <a:lvl1pPr marL="0" indent="0" algn="ctr">
              <a:buNone/>
              <a:defRPr sz="1280"/>
            </a:lvl1pPr>
          </a:lstStyle>
          <a:p>
            <a:r>
              <a:rPr lang="sv-SE"/>
              <a:t>Plats för bild</a:t>
            </a:r>
          </a:p>
        </p:txBody>
      </p:sp>
    </p:spTree>
    <p:extLst>
      <p:ext uri="{BB962C8B-B14F-4D97-AF65-F5344CB8AC3E}">
        <p14:creationId xmlns:p14="http://schemas.microsoft.com/office/powerpoint/2010/main" val="252881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elbild – vit">
    <p:bg>
      <p:bgRef idx="1001">
        <a:schemeClr val="bg1"/>
      </p:bgRef>
    </p:bg>
    <p:spTree>
      <p:nvGrpSpPr>
        <p:cNvPr id="1" name=""/>
        <p:cNvGrpSpPr/>
        <p:nvPr/>
      </p:nvGrpSpPr>
      <p:grpSpPr>
        <a:xfrm>
          <a:off x="0" y="0"/>
          <a:ext cx="0" cy="0"/>
          <a:chOff x="0" y="0"/>
          <a:chExt cx="0" cy="0"/>
        </a:xfrm>
      </p:grpSpPr>
      <p:sp>
        <p:nvSpPr>
          <p:cNvPr id="9" name="Platshållare för innehåll 11">
            <a:extLst>
              <a:ext uri="{FF2B5EF4-FFF2-40B4-BE49-F238E27FC236}">
                <a16:creationId xmlns:a16="http://schemas.microsoft.com/office/drawing/2014/main" id="{A605C91C-2FA0-4F48-AE1F-51A62A2BF56B}"/>
              </a:ext>
            </a:extLst>
          </p:cNvPr>
          <p:cNvSpPr>
            <a:spLocks noGrp="1"/>
          </p:cNvSpPr>
          <p:nvPr>
            <p:ph sz="quarter" idx="11" hasCustomPrompt="1"/>
          </p:nvPr>
        </p:nvSpPr>
        <p:spPr>
          <a:xfrm>
            <a:off x="0" y="0"/>
            <a:ext cx="13004800" cy="9753600"/>
          </a:xfrm>
        </p:spPr>
        <p:txBody>
          <a:bodyPr tIns="2088000"/>
          <a:lstStyle>
            <a:lvl1pPr marL="0" indent="0" algn="ctr">
              <a:buNone/>
              <a:defRPr sz="1600"/>
            </a:lvl1pPr>
            <a:lvl2pPr algn="ctr">
              <a:defRPr/>
            </a:lvl2pPr>
            <a:lvl3pPr algn="ctr">
              <a:defRPr/>
            </a:lvl3pPr>
            <a:lvl4pPr algn="ctr">
              <a:defRPr/>
            </a:lvl4pPr>
            <a:lvl5pPr algn="ctr">
              <a:defRPr/>
            </a:lvl5pPr>
          </a:lstStyle>
          <a:p>
            <a:pPr lvl="0"/>
            <a:r>
              <a:rPr lang="sv-SE"/>
              <a:t>Bild/Film</a:t>
            </a:r>
          </a:p>
        </p:txBody>
      </p:sp>
      <p:pic>
        <p:nvPicPr>
          <p:cNvPr id="30" name="Bildobjekt 29">
            <a:extLst>
              <a:ext uri="{FF2B5EF4-FFF2-40B4-BE49-F238E27FC236}">
                <a16:creationId xmlns:a16="http://schemas.microsoft.com/office/drawing/2014/main" id="{AF643BAA-E40A-4F4E-AE25-F98D6F0C570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7" y="1240"/>
            <a:ext cx="1087902" cy="1450536"/>
          </a:xfrm>
          <a:prstGeom prst="rect">
            <a:avLst/>
          </a:prstGeom>
          <a:noFill/>
        </p:spPr>
      </p:pic>
    </p:spTree>
    <p:extLst>
      <p:ext uri="{BB962C8B-B14F-4D97-AF65-F5344CB8AC3E}">
        <p14:creationId xmlns:p14="http://schemas.microsoft.com/office/powerpoint/2010/main" val="2210905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3004800" cy="975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40"/>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8"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3004800" cy="9753600"/>
          </a:xfrm>
        </p:spPr>
        <p:txBody>
          <a:bodyPr tIns="2088000"/>
          <a:lstStyle>
            <a:lvl1pPr marL="0" indent="0" algn="ctr">
              <a:buNone/>
              <a:defRPr sz="1600">
                <a:solidFill>
                  <a:schemeClr val="bg1"/>
                </a:solidFill>
              </a:defRPr>
            </a:lvl1pPr>
            <a:lvl2pPr algn="ctr">
              <a:defRPr/>
            </a:lvl2pPr>
            <a:lvl3pPr algn="ctr">
              <a:defRPr/>
            </a:lvl3pPr>
            <a:lvl4pPr algn="ctr">
              <a:defRPr/>
            </a:lvl4pPr>
            <a:lvl5pPr algn="ctr">
              <a:defRPr/>
            </a:lvl5pPr>
          </a:lstStyle>
          <a:p>
            <a:pPr lvl="0"/>
            <a:r>
              <a:rPr lang="sv-SE"/>
              <a:t>Bild/Film</a:t>
            </a:r>
          </a:p>
        </p:txBody>
      </p:sp>
    </p:spTree>
    <p:extLst>
      <p:ext uri="{BB962C8B-B14F-4D97-AF65-F5344CB8AC3E}">
        <p14:creationId xmlns:p14="http://schemas.microsoft.com/office/powerpoint/2010/main" val="184896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3004800" cy="975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4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625600" y="3178951"/>
            <a:ext cx="9753600" cy="3395698"/>
          </a:xfrm>
        </p:spPr>
        <p:txBody>
          <a:bodyPr anchor="ctr"/>
          <a:lstStyle>
            <a:lvl1pPr algn="ctr">
              <a:lnSpc>
                <a:spcPts val="4480"/>
              </a:lnSpc>
              <a:defRPr sz="368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8"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440"/>
            </a:p>
          </p:txBody>
        </p:sp>
      </p:grpSp>
    </p:spTree>
    <p:extLst>
      <p:ext uri="{BB962C8B-B14F-4D97-AF65-F5344CB8AC3E}">
        <p14:creationId xmlns:p14="http://schemas.microsoft.com/office/powerpoint/2010/main" val="33624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817882" y="1261659"/>
            <a:ext cx="8714047" cy="2174928"/>
          </a:xfrm>
        </p:spPr>
        <p:txBody>
          <a:bodyPr/>
          <a:lstStyle>
            <a:lvl1pPr>
              <a:defRPr/>
            </a:lvl1pPr>
          </a:lstStyle>
          <a:p>
            <a:r>
              <a:rPr lang="sv-SE"/>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821392" y="4544642"/>
            <a:ext cx="6923259" cy="3452343"/>
          </a:xfrm>
        </p:spPr>
        <p:txBody>
          <a:bodyPr/>
          <a:lstStyle>
            <a:lvl1pPr marL="0" indent="0">
              <a:lnSpc>
                <a:spcPct val="100000"/>
              </a:lnSpc>
              <a:spcBef>
                <a:spcPts val="0"/>
              </a:spcBef>
              <a:buNone/>
              <a:defRPr sz="1280"/>
            </a:lvl1pPr>
          </a:lstStyle>
          <a:p>
            <a:pPr lvl="0"/>
            <a:r>
              <a:rPr lang="sv-SE"/>
              <a:t>Namn, organisation, telefonnummer, e-postadress, webbadress etc.</a:t>
            </a:r>
          </a:p>
        </p:txBody>
      </p:sp>
      <p:pic>
        <p:nvPicPr>
          <p:cNvPr id="4" name="Bildobjekt 3" descr="Ordbild med SLU:s löfte: Science and education for sustainable Lif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702080" y="10240"/>
            <a:ext cx="2400000" cy="9706243"/>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821392" y="4080051"/>
            <a:ext cx="6923259" cy="413993"/>
          </a:xfrm>
        </p:spPr>
        <p:txBody>
          <a:bodyPr anchor="b"/>
          <a:lstStyle>
            <a:lvl1pPr marL="0" indent="0">
              <a:lnSpc>
                <a:spcPts val="1920"/>
              </a:lnSpc>
              <a:spcBef>
                <a:spcPts val="0"/>
              </a:spcBef>
              <a:buNone/>
              <a:defRPr sz="1280"/>
            </a:lvl1pPr>
          </a:lstStyle>
          <a:p>
            <a:r>
              <a:rPr lang="sv-SE" sz="1280"/>
              <a:t>KONTAKTUPPGIFTER</a:t>
            </a:r>
          </a:p>
        </p:txBody>
      </p:sp>
    </p:spTree>
    <p:extLst>
      <p:ext uri="{BB962C8B-B14F-4D97-AF65-F5344CB8AC3E}">
        <p14:creationId xmlns:p14="http://schemas.microsoft.com/office/powerpoint/2010/main" val="77732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0A5191-FA1E-43E8-A4BF-BC8E7EF9AAE4}"/>
              </a:ext>
            </a:extLst>
          </p:cNvPr>
          <p:cNvSpPr>
            <a:spLocks noGrp="1"/>
          </p:cNvSpPr>
          <p:nvPr>
            <p:ph type="dt" sz="half" idx="10"/>
          </p:nvPr>
        </p:nvSpPr>
        <p:spPr/>
        <p:txBody>
          <a:bodyPr/>
          <a:lstStyle/>
          <a:p>
            <a:fld id="{D0CFF241-28E1-44FA-8DB6-31995DFDACB3}" type="datetimeFigureOut">
              <a:rPr lang="sv-SE" smtClean="0"/>
              <a:t>2026-04-21</a:t>
            </a:fld>
            <a:endParaRPr lang="sv-SE"/>
          </a:p>
        </p:txBody>
      </p:sp>
      <p:sp>
        <p:nvSpPr>
          <p:cNvPr id="3" name="Platshållare för sidfot 2">
            <a:extLst>
              <a:ext uri="{FF2B5EF4-FFF2-40B4-BE49-F238E27FC236}">
                <a16:creationId xmlns:a16="http://schemas.microsoft.com/office/drawing/2014/main" id="{3F612A3A-C2CE-40B8-BD6E-920AE64E541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5B03BD77-42A6-45E9-9F1F-EA533D647441}"/>
              </a:ext>
            </a:extLst>
          </p:cNvPr>
          <p:cNvSpPr>
            <a:spLocks noGrp="1"/>
          </p:cNvSpPr>
          <p:nvPr>
            <p:ph type="sldNum" sz="quarter" idx="12"/>
          </p:nvPr>
        </p:nvSpPr>
        <p:spPr/>
        <p:txBody>
          <a:bodyPr/>
          <a:lstStyle/>
          <a:p>
            <a:fld id="{81536A24-3DBA-45DE-9C57-FD9CEA5632A1}" type="slidenum">
              <a:rPr lang="sv-SE" smtClean="0"/>
              <a:t>‹#›</a:t>
            </a:fld>
            <a:endParaRPr lang="sv-SE"/>
          </a:p>
        </p:txBody>
      </p:sp>
    </p:spTree>
    <p:extLst>
      <p:ext uri="{BB962C8B-B14F-4D97-AF65-F5344CB8AC3E}">
        <p14:creationId xmlns:p14="http://schemas.microsoft.com/office/powerpoint/2010/main" val="1033649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EFD4E-77C8-4C17-C2D0-62F3A4FB570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FDF028-0A38-6F4C-B6C2-30956681A270}"/>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4" name="Platshållare för sidfot 3">
            <a:extLst>
              <a:ext uri="{FF2B5EF4-FFF2-40B4-BE49-F238E27FC236}">
                <a16:creationId xmlns:a16="http://schemas.microsoft.com/office/drawing/2014/main" id="{3FBE80FA-E374-F0FD-EBC8-B7AE7B48799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C4B7F63-5F34-58A5-7092-4C438D67A60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695491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1044000" y="1980000"/>
            <a:ext cx="11308275" cy="1357322"/>
          </a:xfrm>
        </p:spPr>
        <p:txBody>
          <a:bodyPr/>
          <a:lstStyle/>
          <a:p>
            <a:r>
              <a:rPr lang="sv-SE"/>
              <a:t>Klicka här för att ändra format</a:t>
            </a:r>
          </a:p>
        </p:txBody>
      </p:sp>
      <p:sp>
        <p:nvSpPr>
          <p:cNvPr id="6" name="Platshållare för text 7"/>
          <p:cNvSpPr>
            <a:spLocks noGrp="1"/>
          </p:cNvSpPr>
          <p:nvPr>
            <p:ph type="body" sz="quarter" idx="13"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15824845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A8680-7F58-81C6-5883-0C5AF288CBA1}"/>
              </a:ext>
            </a:extLst>
          </p:cNvPr>
          <p:cNvSpPr>
            <a:spLocks noGrp="1"/>
          </p:cNvSpPr>
          <p:nvPr>
            <p:ph type="title"/>
          </p:nvPr>
        </p:nvSpPr>
        <p:spPr>
          <a:xfrm>
            <a:off x="817881" y="1743827"/>
            <a:ext cx="11351951" cy="1296176"/>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812798" y="3424030"/>
            <a:ext cx="5538126" cy="52359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809414" y="8732885"/>
            <a:ext cx="5552441" cy="370276"/>
          </a:xfrm>
        </p:spPr>
        <p:txBody>
          <a:bodyPr/>
          <a:lstStyle>
            <a:lvl1pPr marL="0" indent="0">
              <a:lnSpc>
                <a:spcPct val="100000"/>
              </a:lnSpc>
              <a:spcBef>
                <a:spcPts val="0"/>
              </a:spcBef>
              <a:buFontTx/>
              <a:buNone/>
              <a:defRPr sz="1067"/>
            </a:lvl1pPr>
          </a:lstStyle>
          <a:p>
            <a:pPr lvl="0"/>
            <a:r>
              <a:rPr lang="sv-SE"/>
              <a:t>Bildtext</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646489" y="3424030"/>
            <a:ext cx="5545514" cy="52359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633850" y="8732885"/>
            <a:ext cx="5552441" cy="370276"/>
          </a:xfrm>
        </p:spPr>
        <p:txBody>
          <a:bodyPr/>
          <a:lstStyle>
            <a:lvl1pPr marL="0" indent="0">
              <a:lnSpc>
                <a:spcPct val="100000"/>
              </a:lnSpc>
              <a:spcBef>
                <a:spcPts val="0"/>
              </a:spcBef>
              <a:buFontTx/>
              <a:buNone/>
              <a:defRPr sz="1067"/>
            </a:lvl1pPr>
          </a:lstStyle>
          <a:p>
            <a:pPr lvl="0"/>
            <a:r>
              <a:rPr lang="sv-SE"/>
              <a:t>Bildtext</a:t>
            </a:r>
          </a:p>
        </p:txBody>
      </p:sp>
    </p:spTree>
    <p:extLst>
      <p:ext uri="{BB962C8B-B14F-4D97-AF65-F5344CB8AC3E}">
        <p14:creationId xmlns:p14="http://schemas.microsoft.com/office/powerpoint/2010/main" val="27591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ubrik och tabell eller diagram">
    <p:spTree>
      <p:nvGrpSpPr>
        <p:cNvPr id="1" name=""/>
        <p:cNvGrpSpPr/>
        <p:nvPr/>
      </p:nvGrpSpPr>
      <p:grpSpPr>
        <a:xfrm>
          <a:off x="0" y="0"/>
          <a:ext cx="0" cy="0"/>
          <a:chOff x="0" y="0"/>
          <a:chExt cx="0" cy="0"/>
        </a:xfrm>
      </p:grpSpPr>
      <p:sp>
        <p:nvSpPr>
          <p:cNvPr id="4" name="Platshållare för text 8">
            <a:extLst>
              <a:ext uri="{FF2B5EF4-FFF2-40B4-BE49-F238E27FC236}">
                <a16:creationId xmlns:a16="http://schemas.microsoft.com/office/drawing/2014/main" id="{72F526EF-00E3-1C7B-2CC1-97129E97A087}"/>
              </a:ext>
            </a:extLst>
          </p:cNvPr>
          <p:cNvSpPr>
            <a:spLocks noGrp="1"/>
          </p:cNvSpPr>
          <p:nvPr>
            <p:ph type="body" sz="quarter" idx="11" hasCustomPrompt="1"/>
          </p:nvPr>
        </p:nvSpPr>
        <p:spPr>
          <a:xfrm>
            <a:off x="817882" y="8236174"/>
            <a:ext cx="11351951" cy="803840"/>
          </a:xfrm>
        </p:spPr>
        <p:txBody>
          <a:bodyPr anchor="ctr"/>
          <a:lstStyle>
            <a:lvl1pPr marL="0" indent="0">
              <a:lnSpc>
                <a:spcPct val="100000"/>
              </a:lnSpc>
              <a:spcBef>
                <a:spcPts val="0"/>
              </a:spcBef>
              <a:buFontTx/>
              <a:buNone/>
              <a:defRPr sz="1920" b="0"/>
            </a:lvl1pPr>
          </a:lstStyle>
          <a:p>
            <a:pPr marL="0" marR="0" lvl="0" indent="0" algn="l" defTabSz="975390" rtl="0" eaLnBrk="1" fontAlgn="auto" latinLnBrk="0" hangingPunct="1">
              <a:lnSpc>
                <a:spcPct val="100000"/>
              </a:lnSpc>
              <a:spcBef>
                <a:spcPts val="0"/>
              </a:spcBef>
              <a:spcAft>
                <a:spcPts val="0"/>
              </a:spcAft>
              <a:buClrTx/>
              <a:buSzPct val="90000"/>
              <a:buFontTx/>
              <a:buNone/>
              <a:tabLst/>
              <a:defRPr/>
            </a:pPr>
            <a:r>
              <a:rPr lang="sv-SE"/>
              <a:t>Tabell/diagram XX. Text som kort förklarar innehållet i tabellen eller diagrammet.</a:t>
            </a:r>
          </a:p>
        </p:txBody>
      </p:sp>
      <p:sp>
        <p:nvSpPr>
          <p:cNvPr id="5" name="Platshållare för innehåll 2">
            <a:extLst>
              <a:ext uri="{FF2B5EF4-FFF2-40B4-BE49-F238E27FC236}">
                <a16:creationId xmlns:a16="http://schemas.microsoft.com/office/drawing/2014/main" id="{24C37A10-88DB-9360-448A-20639F3D6A06}"/>
              </a:ext>
            </a:extLst>
          </p:cNvPr>
          <p:cNvSpPr>
            <a:spLocks noGrp="1"/>
          </p:cNvSpPr>
          <p:nvPr>
            <p:ph idx="1" hasCustomPrompt="1"/>
          </p:nvPr>
        </p:nvSpPr>
        <p:spPr>
          <a:xfrm>
            <a:off x="817881" y="2777068"/>
            <a:ext cx="11351951" cy="5044946"/>
          </a:xfrm>
        </p:spPr>
        <p:txBody>
          <a:bodyPr/>
          <a:lstStyle>
            <a:lvl1pPr marL="0" indent="0">
              <a:buNone/>
              <a:defRPr/>
            </a:lvl1pPr>
          </a:lstStyle>
          <a:p>
            <a:pPr lvl="0"/>
            <a:r>
              <a:rPr lang="sv-SE"/>
              <a:t>Platshållare för tabell eller diagram</a:t>
            </a:r>
          </a:p>
        </p:txBody>
      </p:sp>
      <p:sp>
        <p:nvSpPr>
          <p:cNvPr id="7" name="Rubrik 1">
            <a:extLst>
              <a:ext uri="{FF2B5EF4-FFF2-40B4-BE49-F238E27FC236}">
                <a16:creationId xmlns:a16="http://schemas.microsoft.com/office/drawing/2014/main" id="{645A8886-10A5-7F0F-9E0A-F9BCBACC7225}"/>
              </a:ext>
            </a:extLst>
          </p:cNvPr>
          <p:cNvSpPr>
            <a:spLocks noGrp="1"/>
          </p:cNvSpPr>
          <p:nvPr>
            <p:ph type="title"/>
          </p:nvPr>
        </p:nvSpPr>
        <p:spPr>
          <a:xfrm>
            <a:off x="817881" y="1743828"/>
            <a:ext cx="11351951" cy="650240"/>
          </a:xfrm>
        </p:spPr>
        <p:txBody>
          <a:bodyPr anchor="t"/>
          <a:lstStyle/>
          <a:p>
            <a:r>
              <a:rPr lang="sv-SE"/>
              <a:t>Klicka här för att ändra mall för rubrikformat</a:t>
            </a:r>
          </a:p>
        </p:txBody>
      </p:sp>
    </p:spTree>
    <p:extLst>
      <p:ext uri="{BB962C8B-B14F-4D97-AF65-F5344CB8AC3E}">
        <p14:creationId xmlns:p14="http://schemas.microsoft.com/office/powerpoint/2010/main" val="209472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49"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820189" y="5570994"/>
            <a:ext cx="5541819" cy="3635234"/>
          </a:xfrm>
        </p:spPr>
        <p:txBody>
          <a:bodyPr tIns="180000"/>
          <a:lstStyle>
            <a:lvl1pPr marL="0" indent="0" algn="ctr">
              <a:buNone/>
              <a:defRPr sz="2133"/>
            </a:lvl1pPr>
            <a:lvl2pPr algn="ctr">
              <a:defRPr/>
            </a:lvl2pPr>
            <a:lvl3pPr algn="ctr">
              <a:defRPr/>
            </a:lvl3pPr>
            <a:lvl4pPr algn="ctr">
              <a:defRPr/>
            </a:lvl4pPr>
            <a:lvl5pPr algn="ctr">
              <a:defRPr/>
            </a:lvl5pPr>
          </a:lstStyle>
          <a:p>
            <a:pPr lvl="0"/>
            <a:r>
              <a:rPr lang="sv-SE"/>
              <a:t>Välj objekt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6654444" y="1817714"/>
            <a:ext cx="5541819" cy="3635234"/>
          </a:xfrm>
        </p:spPr>
        <p:txBody>
          <a:bodyPr tIns="180000"/>
          <a:lstStyle>
            <a:lvl1pPr marL="0" indent="0" algn="ctr">
              <a:buNone/>
              <a:defRPr sz="2133"/>
            </a:lvl1pPr>
            <a:lvl2pPr algn="ctr">
              <a:defRPr/>
            </a:lvl2pPr>
            <a:lvl3pPr algn="ctr">
              <a:defRPr/>
            </a:lvl3pPr>
            <a:lvl4pPr algn="ctr">
              <a:defRPr/>
            </a:lvl4pPr>
            <a:lvl5pPr algn="ctr">
              <a:defRPr/>
            </a:lvl5pPr>
          </a:lstStyle>
          <a:p>
            <a:pPr lvl="0"/>
            <a:r>
              <a:rPr lang="sv-SE"/>
              <a:t>Välj objekt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820189" y="1817714"/>
            <a:ext cx="5541819" cy="3635234"/>
          </a:xfrm>
        </p:spPr>
        <p:txBody>
          <a:bodyPr tIns="180000"/>
          <a:lstStyle>
            <a:lvl1pPr marL="0" indent="0" algn="ctr">
              <a:buNone/>
              <a:defRPr sz="2133"/>
            </a:lvl1pPr>
            <a:lvl2pPr algn="ctr">
              <a:defRPr/>
            </a:lvl2pPr>
            <a:lvl3pPr algn="ctr">
              <a:defRPr/>
            </a:lvl3pPr>
            <a:lvl4pPr algn="ctr">
              <a:defRPr/>
            </a:lvl4pPr>
            <a:lvl5pPr algn="ctr">
              <a:defRPr/>
            </a:lvl5pPr>
          </a:lstStyle>
          <a:p>
            <a:pPr lvl="0"/>
            <a:r>
              <a:rPr lang="sv-SE"/>
              <a:t>Välj objekt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6654444" y="5570994"/>
            <a:ext cx="5541819" cy="3635234"/>
          </a:xfrm>
        </p:spPr>
        <p:txBody>
          <a:bodyPr tIns="180000"/>
          <a:lstStyle>
            <a:lvl1pPr marL="0" indent="0" algn="ctr">
              <a:buNone/>
              <a:defRPr sz="2133"/>
            </a:lvl1pPr>
            <a:lvl2pPr algn="ctr">
              <a:defRPr/>
            </a:lvl2pPr>
            <a:lvl3pPr algn="ctr">
              <a:defRPr/>
            </a:lvl3pPr>
            <a:lvl4pPr algn="ctr">
              <a:defRPr/>
            </a:lvl4pPr>
            <a:lvl5pPr algn="ctr">
              <a:defRPr/>
            </a:lvl5pPr>
          </a:lstStyle>
          <a:p>
            <a:pPr lvl="0"/>
            <a:r>
              <a:rPr lang="sv-SE"/>
              <a:t>Välj objekt</a:t>
            </a:r>
          </a:p>
        </p:txBody>
      </p:sp>
    </p:spTree>
    <p:extLst>
      <p:ext uri="{BB962C8B-B14F-4D97-AF65-F5344CB8AC3E}">
        <p14:creationId xmlns:p14="http://schemas.microsoft.com/office/powerpoint/2010/main" val="318061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809414" y="5082672"/>
            <a:ext cx="5552441" cy="370276"/>
          </a:xfrm>
        </p:spPr>
        <p:txBody>
          <a:bodyPr/>
          <a:lstStyle>
            <a:lvl1pPr marL="0" indent="0">
              <a:lnSpc>
                <a:spcPts val="1280"/>
              </a:lnSpc>
              <a:spcBef>
                <a:spcPts val="0"/>
              </a:spcBef>
              <a:buFontTx/>
              <a:buNone/>
              <a:defRPr sz="1067"/>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643669" y="5082672"/>
            <a:ext cx="5552441" cy="370276"/>
          </a:xfrm>
        </p:spPr>
        <p:txBody>
          <a:bodyPr/>
          <a:lstStyle>
            <a:lvl1pPr marL="0" indent="0">
              <a:lnSpc>
                <a:spcPts val="1280"/>
              </a:lnSpc>
              <a:spcBef>
                <a:spcPts val="0"/>
              </a:spcBef>
              <a:buFontTx/>
              <a:buNone/>
              <a:defRPr sz="1067"/>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809414" y="8835952"/>
            <a:ext cx="5552441" cy="370276"/>
          </a:xfrm>
        </p:spPr>
        <p:txBody>
          <a:bodyPr/>
          <a:lstStyle>
            <a:lvl1pPr marL="0" indent="0">
              <a:lnSpc>
                <a:spcPts val="1280"/>
              </a:lnSpc>
              <a:spcBef>
                <a:spcPts val="0"/>
              </a:spcBef>
              <a:buFontTx/>
              <a:buNone/>
              <a:defRPr sz="1067"/>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643669" y="8835952"/>
            <a:ext cx="5552441" cy="370276"/>
          </a:xfrm>
        </p:spPr>
        <p:txBody>
          <a:bodyPr/>
          <a:lstStyle>
            <a:lvl1pPr marL="0" indent="0">
              <a:lnSpc>
                <a:spcPts val="1280"/>
              </a:lnSpc>
              <a:spcBef>
                <a:spcPts val="0"/>
              </a:spcBef>
              <a:buFontTx/>
              <a:buNone/>
              <a:defRPr sz="1067"/>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828041" y="1811689"/>
            <a:ext cx="5533813" cy="3176694"/>
          </a:xfrm>
        </p:spPr>
        <p:txBody>
          <a:bodyPr/>
          <a:lstStyle>
            <a:lvl1pPr marL="0" indent="0" algn="ctr">
              <a:buNone/>
              <a:defRPr sz="1707"/>
            </a:lvl1pPr>
          </a:lstStyle>
          <a:p>
            <a:r>
              <a:rPr lang="sv-SE"/>
              <a:t>Plats för bild</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641702" y="1811689"/>
            <a:ext cx="5533813" cy="3176694"/>
          </a:xfrm>
        </p:spPr>
        <p:txBody>
          <a:bodyPr/>
          <a:lstStyle>
            <a:lvl1pPr marL="0" indent="0" algn="ctr">
              <a:buNone/>
              <a:defRPr sz="1707"/>
            </a:lvl1pPr>
          </a:lstStyle>
          <a:p>
            <a:r>
              <a:rPr lang="sv-SE"/>
              <a:t>Plats för bild</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828041" y="5559194"/>
            <a:ext cx="5533813" cy="3176694"/>
          </a:xfrm>
        </p:spPr>
        <p:txBody>
          <a:bodyPr/>
          <a:lstStyle>
            <a:lvl1pPr marL="0" indent="0" algn="ctr">
              <a:buNone/>
              <a:defRPr sz="1707"/>
            </a:lvl1pPr>
          </a:lstStyle>
          <a:p>
            <a:r>
              <a:rPr lang="sv-SE"/>
              <a:t>Plats för bild</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641702" y="5559194"/>
            <a:ext cx="5533813" cy="3176694"/>
          </a:xfrm>
        </p:spPr>
        <p:txBody>
          <a:bodyPr/>
          <a:lstStyle>
            <a:lvl1pPr marL="0" indent="0" algn="ctr">
              <a:buNone/>
              <a:defRPr sz="1707"/>
            </a:lvl1pPr>
          </a:lstStyle>
          <a:p>
            <a:r>
              <a:rPr lang="sv-SE"/>
              <a:t>Plats för bild</a:t>
            </a:r>
          </a:p>
        </p:txBody>
      </p:sp>
    </p:spTree>
    <p:extLst>
      <p:ext uri="{BB962C8B-B14F-4D97-AF65-F5344CB8AC3E}">
        <p14:creationId xmlns:p14="http://schemas.microsoft.com/office/powerpoint/2010/main" val="168990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lbild – vit">
    <p:bg>
      <p:bgRef idx="1001">
        <a:schemeClr val="bg1"/>
      </p:bgRef>
    </p:bg>
    <p:spTree>
      <p:nvGrpSpPr>
        <p:cNvPr id="1" name=""/>
        <p:cNvGrpSpPr/>
        <p:nvPr/>
      </p:nvGrpSpPr>
      <p:grpSpPr>
        <a:xfrm>
          <a:off x="0" y="0"/>
          <a:ext cx="0" cy="0"/>
          <a:chOff x="0" y="0"/>
          <a:chExt cx="0" cy="0"/>
        </a:xfrm>
      </p:grpSpPr>
      <p:sp>
        <p:nvSpPr>
          <p:cNvPr id="9" name="Platshållare för innehåll 11">
            <a:extLst>
              <a:ext uri="{FF2B5EF4-FFF2-40B4-BE49-F238E27FC236}">
                <a16:creationId xmlns:a16="http://schemas.microsoft.com/office/drawing/2014/main" id="{A605C91C-2FA0-4F48-AE1F-51A62A2BF56B}"/>
              </a:ext>
            </a:extLst>
          </p:cNvPr>
          <p:cNvSpPr>
            <a:spLocks noGrp="1"/>
          </p:cNvSpPr>
          <p:nvPr>
            <p:ph sz="quarter" idx="11" hasCustomPrompt="1"/>
          </p:nvPr>
        </p:nvSpPr>
        <p:spPr>
          <a:xfrm>
            <a:off x="0" y="0"/>
            <a:ext cx="13004800" cy="9753600"/>
          </a:xfrm>
        </p:spPr>
        <p:txBody>
          <a:bodyPr tIns="2088000"/>
          <a:lstStyle>
            <a:lvl1pPr marL="0" indent="0" algn="ctr">
              <a:buNone/>
              <a:defRPr sz="2133"/>
            </a:lvl1pPr>
            <a:lvl2pPr algn="ctr">
              <a:defRPr/>
            </a:lvl2pPr>
            <a:lvl3pPr algn="ctr">
              <a:defRPr/>
            </a:lvl3pPr>
            <a:lvl4pPr algn="ctr">
              <a:defRPr/>
            </a:lvl4pPr>
            <a:lvl5pPr algn="ctr">
              <a:defRPr/>
            </a:lvl5pPr>
          </a:lstStyle>
          <a:p>
            <a:pPr lvl="0"/>
            <a:r>
              <a:rPr lang="sv-SE"/>
              <a:t>Bild/Film</a:t>
            </a:r>
          </a:p>
        </p:txBody>
      </p:sp>
      <p:pic>
        <p:nvPicPr>
          <p:cNvPr id="30" name="Bildobjekt 29">
            <a:extLst>
              <a:ext uri="{FF2B5EF4-FFF2-40B4-BE49-F238E27FC236}">
                <a16:creationId xmlns:a16="http://schemas.microsoft.com/office/drawing/2014/main" id="{AF643BAA-E40A-4F4E-AE25-F98D6F0C570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8" y="1240"/>
            <a:ext cx="1087902" cy="1450536"/>
          </a:xfrm>
          <a:prstGeom prst="rect">
            <a:avLst/>
          </a:prstGeom>
          <a:noFill/>
        </p:spPr>
      </p:pic>
    </p:spTree>
    <p:extLst>
      <p:ext uri="{BB962C8B-B14F-4D97-AF65-F5344CB8AC3E}">
        <p14:creationId xmlns:p14="http://schemas.microsoft.com/office/powerpoint/2010/main" val="3928367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3004800" cy="975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20"/>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7"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3004800" cy="9753600"/>
          </a:xfrm>
        </p:spPr>
        <p:txBody>
          <a:bodyPr tIns="2088000"/>
          <a:lstStyle>
            <a:lvl1pPr marL="0" indent="0" algn="ctr">
              <a:buNone/>
              <a:defRPr sz="2133">
                <a:solidFill>
                  <a:schemeClr val="bg1"/>
                </a:solidFill>
              </a:defRPr>
            </a:lvl1pPr>
            <a:lvl2pPr algn="ctr">
              <a:defRPr/>
            </a:lvl2pPr>
            <a:lvl3pPr algn="ctr">
              <a:defRPr/>
            </a:lvl3pPr>
            <a:lvl4pPr algn="ctr">
              <a:defRPr/>
            </a:lvl4pPr>
            <a:lvl5pPr algn="ctr">
              <a:defRPr/>
            </a:lvl5pPr>
          </a:lstStyle>
          <a:p>
            <a:pPr lvl="0"/>
            <a:r>
              <a:rPr lang="sv-SE"/>
              <a:t>Bild/Film</a:t>
            </a:r>
          </a:p>
        </p:txBody>
      </p:sp>
    </p:spTree>
    <p:extLst>
      <p:ext uri="{BB962C8B-B14F-4D97-AF65-F5344CB8AC3E}">
        <p14:creationId xmlns:p14="http://schemas.microsoft.com/office/powerpoint/2010/main" val="280834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3004800" cy="975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2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625600" y="3178951"/>
            <a:ext cx="9753600" cy="3395698"/>
          </a:xfrm>
        </p:spPr>
        <p:txBody>
          <a:bodyPr anchor="ctr"/>
          <a:lstStyle>
            <a:lvl1pPr algn="ctr">
              <a:lnSpc>
                <a:spcPts val="5974"/>
              </a:lnSpc>
              <a:defRPr sz="4907">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77707" y="368019"/>
            <a:ext cx="536787" cy="720230"/>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920"/>
            </a:p>
          </p:txBody>
        </p:sp>
      </p:grpSp>
    </p:spTree>
    <p:extLst>
      <p:ext uri="{BB962C8B-B14F-4D97-AF65-F5344CB8AC3E}">
        <p14:creationId xmlns:p14="http://schemas.microsoft.com/office/powerpoint/2010/main" val="207233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817881" y="1261659"/>
            <a:ext cx="8714047" cy="2174928"/>
          </a:xfrm>
        </p:spPr>
        <p:txBody>
          <a:bodyPr/>
          <a:lstStyle>
            <a:lvl1pPr>
              <a:defRPr/>
            </a:lvl1pPr>
          </a:lstStyle>
          <a:p>
            <a:r>
              <a:rPr lang="sv-SE"/>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821392" y="4544640"/>
            <a:ext cx="6923258" cy="3452343"/>
          </a:xfrm>
        </p:spPr>
        <p:txBody>
          <a:bodyPr/>
          <a:lstStyle>
            <a:lvl1pPr marL="0" indent="0">
              <a:lnSpc>
                <a:spcPct val="100000"/>
              </a:lnSpc>
              <a:spcBef>
                <a:spcPts val="0"/>
              </a:spcBef>
              <a:buNone/>
              <a:defRPr sz="1707"/>
            </a:lvl1pPr>
          </a:lstStyle>
          <a:p>
            <a:pPr lvl="0"/>
            <a:r>
              <a:rPr lang="sv-SE"/>
              <a:t>Namn, organisation, telefonnummer, e-postadress, webbadress etc.</a:t>
            </a:r>
          </a:p>
        </p:txBody>
      </p:sp>
      <p:pic>
        <p:nvPicPr>
          <p:cNvPr id="4" name="Bildobjekt 3" descr="Ordbild med SLU:s löfte: Science and education for sustainable Lif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702080" y="10240"/>
            <a:ext cx="2400000" cy="9706243"/>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821392" y="4080048"/>
            <a:ext cx="6923258" cy="413993"/>
          </a:xfrm>
        </p:spPr>
        <p:txBody>
          <a:bodyPr anchor="b"/>
          <a:lstStyle>
            <a:lvl1pPr marL="0" indent="0">
              <a:lnSpc>
                <a:spcPts val="2560"/>
              </a:lnSpc>
              <a:spcBef>
                <a:spcPts val="0"/>
              </a:spcBef>
              <a:buNone/>
              <a:defRPr sz="1707"/>
            </a:lvl1pPr>
          </a:lstStyle>
          <a:p>
            <a:r>
              <a:rPr lang="sv-SE" sz="1707"/>
              <a:t>KONTAKTUPPGIFTER</a:t>
            </a:r>
          </a:p>
        </p:txBody>
      </p:sp>
    </p:spTree>
    <p:extLst>
      <p:ext uri="{BB962C8B-B14F-4D97-AF65-F5344CB8AC3E}">
        <p14:creationId xmlns:p14="http://schemas.microsoft.com/office/powerpoint/2010/main" val="136839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Om oss">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C1E109A-BBBE-498A-AC65-464AAF5710C4}"/>
              </a:ext>
            </a:extLst>
          </p:cNvPr>
          <p:cNvSpPr>
            <a:spLocks noGrp="1"/>
          </p:cNvSpPr>
          <p:nvPr>
            <p:ph type="title" hasCustomPrompt="1"/>
          </p:nvPr>
        </p:nvSpPr>
        <p:spPr>
          <a:xfrm>
            <a:off x="1628666" y="1891312"/>
            <a:ext cx="2179961" cy="911215"/>
          </a:xfrm>
          <a:prstGeom prst="rect">
            <a:avLst/>
          </a:prstGeom>
          <a:ln w="28575">
            <a:solidFill>
              <a:schemeClr val="accent2"/>
            </a:solidFill>
          </a:ln>
        </p:spPr>
        <p:txBody>
          <a:bodyPr rtlCol="0" anchor="ctr"/>
          <a:lstStyle>
            <a:lvl1pPr algn="ctr">
              <a:lnSpc>
                <a:spcPct val="100000"/>
              </a:lnSpc>
              <a:defRPr sz="2560" cap="all" spc="107" baseline="0">
                <a:solidFill>
                  <a:schemeClr val="accent2"/>
                </a:solidFill>
              </a:defRPr>
            </a:lvl1pPr>
          </a:lstStyle>
          <a:p>
            <a:pPr rtl="0"/>
            <a:r>
              <a:rPr lang="sv-SE" noProof="0"/>
              <a:t>rubrik</a:t>
            </a:r>
          </a:p>
        </p:txBody>
      </p:sp>
      <p:sp>
        <p:nvSpPr>
          <p:cNvPr id="10" name="Platshållare för text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706681" y="1149658"/>
            <a:ext cx="6763959" cy="2392794"/>
          </a:xfrm>
          <a:prstGeom prst="rect">
            <a:avLst/>
          </a:prstGeom>
        </p:spPr>
        <p:txBody>
          <a:bodyPr rtlCol="0" anchor="t"/>
          <a:lstStyle>
            <a:lvl1pPr marL="0" indent="0" algn="l">
              <a:lnSpc>
                <a:spcPct val="125000"/>
              </a:lnSpc>
              <a:spcBef>
                <a:spcPts val="0"/>
              </a:spcBef>
              <a:buNone/>
              <a:defRPr sz="1707" cap="none" spc="107" baseline="0">
                <a:solidFill>
                  <a:schemeClr val="tx1"/>
                </a:solidFill>
                <a:latin typeface="+mn-lt"/>
              </a:defRPr>
            </a:lvl1pPr>
          </a:lstStyle>
          <a:p>
            <a:pPr lvl="0" rtl="0"/>
            <a:r>
              <a:rPr lang="sv-SE" noProof="0"/>
              <a:t>Klicka här för att lägga till text</a:t>
            </a:r>
          </a:p>
        </p:txBody>
      </p:sp>
      <p:sp>
        <p:nvSpPr>
          <p:cNvPr id="8" name="Platshållare för bild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4600206"/>
            <a:ext cx="13004800" cy="5153395"/>
          </a:xfrm>
          <a:prstGeom prst="rect">
            <a:avLst/>
          </a:prstGeom>
        </p:spPr>
        <p:txBody>
          <a:bodyPr rtlCol="0"/>
          <a:lstStyle>
            <a:lvl1pPr marL="0" indent="0" algn="ctr">
              <a:buNone/>
              <a:defRPr/>
            </a:lvl1pPr>
          </a:lstStyle>
          <a:p>
            <a:pPr rtl="0"/>
            <a:r>
              <a:rPr lang="sv-SE" noProof="0"/>
              <a:t>Klicka för att lägga till ett foto</a:t>
            </a:r>
          </a:p>
        </p:txBody>
      </p:sp>
      <p:sp>
        <p:nvSpPr>
          <p:cNvPr id="11" name="Platshållare för datum 3">
            <a:extLst>
              <a:ext uri="{FF2B5EF4-FFF2-40B4-BE49-F238E27FC236}">
                <a16:creationId xmlns:a16="http://schemas.microsoft.com/office/drawing/2014/main" id="{CFE1DF53-32D0-456E-8221-7FCD23325DB7}"/>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spc="107" baseline="0">
                <a:solidFill>
                  <a:schemeClr val="bg1"/>
                </a:solidFill>
                <a:effectLst>
                  <a:outerShdw blurRad="38100" dist="38100" dir="2700000" algn="tl">
                    <a:srgbClr val="000000">
                      <a:alpha val="43137"/>
                    </a:srgbClr>
                  </a:outerShdw>
                </a:effectLst>
              </a:defRPr>
            </a:lvl1pPr>
          </a:lstStyle>
          <a:p>
            <a:pPr rtl="0"/>
            <a:r>
              <a:rPr lang="sv-SE" noProof="0"/>
              <a:t>20XX</a:t>
            </a:r>
          </a:p>
        </p:txBody>
      </p:sp>
      <p:sp>
        <p:nvSpPr>
          <p:cNvPr id="12" name="Platshållare för sidfot 4">
            <a:extLst>
              <a:ext uri="{FF2B5EF4-FFF2-40B4-BE49-F238E27FC236}">
                <a16:creationId xmlns:a16="http://schemas.microsoft.com/office/drawing/2014/main" id="{DC108F1B-58C5-43B6-8251-B1392CA9A80F}"/>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bg1"/>
                </a:solidFill>
                <a:effectLst>
                  <a:outerShdw blurRad="38100" dist="38100" dir="2700000" algn="tl">
                    <a:srgbClr val="000000">
                      <a:alpha val="43137"/>
                    </a:srgbClr>
                  </a:outerShdw>
                </a:effectLst>
                <a:latin typeface="+mj-lt"/>
              </a:defRPr>
            </a:lvl1pPr>
          </a:lstStyle>
          <a:p>
            <a:pPr rtl="0"/>
            <a:r>
              <a:rPr lang="sv-SE" noProof="0"/>
              <a:t>Säljpresentation (bildspel)</a:t>
            </a:r>
          </a:p>
        </p:txBody>
      </p:sp>
      <p:sp>
        <p:nvSpPr>
          <p:cNvPr id="13" name="Platshållare för bildnummer 5">
            <a:extLst>
              <a:ext uri="{FF2B5EF4-FFF2-40B4-BE49-F238E27FC236}">
                <a16:creationId xmlns:a16="http://schemas.microsoft.com/office/drawing/2014/main" id="{C530B1E0-03D4-4E5B-A2A7-903B17B306C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spc="107" baseline="0">
                <a:solidFill>
                  <a:schemeClr val="bg1"/>
                </a:solidFill>
                <a:effectLst>
                  <a:outerShdw blurRad="38100" dist="38100" dir="2700000" algn="tl">
                    <a:srgbClr val="000000">
                      <a:alpha val="43137"/>
                    </a:srgbClr>
                  </a:outerShdw>
                </a:effectLst>
              </a:defRPr>
            </a:lvl1pPr>
          </a:lstStyle>
          <a:p>
            <a:pPr rtl="0"/>
            <a:fld id="{EA87306C-81BA-4795-A5CA-9392456A8C1E}" type="slidenum">
              <a:rPr lang="sv-SE" noProof="0" smtClean="0"/>
              <a:pPr rtl="0"/>
              <a:t>‹#›</a:t>
            </a:fld>
            <a:endParaRPr lang="sv-SE" noProof="0"/>
          </a:p>
        </p:txBody>
      </p:sp>
    </p:spTree>
    <p:extLst>
      <p:ext uri="{BB962C8B-B14F-4D97-AF65-F5344CB8AC3E}">
        <p14:creationId xmlns:p14="http://schemas.microsoft.com/office/powerpoint/2010/main" val="124434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044000" y="1980000"/>
            <a:ext cx="11308275" cy="1357322"/>
          </a:xfrm>
        </p:spPr>
        <p:txBody>
          <a:bodyPr/>
          <a:lstStyle/>
          <a:p>
            <a:r>
              <a:rPr lang="sv-SE"/>
              <a:t>Klicka här för att ändra format</a:t>
            </a:r>
          </a:p>
        </p:txBody>
      </p:sp>
      <p:sp>
        <p:nvSpPr>
          <p:cNvPr id="3" name="Platshållare för innehåll 2"/>
          <p:cNvSpPr>
            <a:spLocks noGrp="1"/>
          </p:cNvSpPr>
          <p:nvPr>
            <p:ph idx="1"/>
          </p:nvPr>
        </p:nvSpPr>
        <p:spPr>
          <a:xfrm>
            <a:off x="1044000" y="3600000"/>
            <a:ext cx="5480198" cy="55265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innehåll 2"/>
          <p:cNvSpPr>
            <a:spLocks noGrp="1"/>
          </p:cNvSpPr>
          <p:nvPr>
            <p:ph idx="13"/>
          </p:nvPr>
        </p:nvSpPr>
        <p:spPr>
          <a:xfrm>
            <a:off x="6872077" y="3600000"/>
            <a:ext cx="5480198" cy="55265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7"/>
          <p:cNvSpPr>
            <a:spLocks noGrp="1"/>
          </p:cNvSpPr>
          <p:nvPr>
            <p:ph type="body" sz="quarter" idx="14"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296005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fyra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044000" y="1980000"/>
            <a:ext cx="11308275" cy="1357322"/>
          </a:xfrm>
        </p:spPr>
        <p:txBody>
          <a:bodyPr/>
          <a:lstStyle/>
          <a:p>
            <a:r>
              <a:rPr lang="sv-SE"/>
              <a:t>Klicka här för att ändra format</a:t>
            </a:r>
          </a:p>
        </p:txBody>
      </p:sp>
      <p:sp>
        <p:nvSpPr>
          <p:cNvPr id="3" name="Platshållare för innehåll 2"/>
          <p:cNvSpPr>
            <a:spLocks noGrp="1"/>
          </p:cNvSpPr>
          <p:nvPr>
            <p:ph idx="1"/>
          </p:nvPr>
        </p:nvSpPr>
        <p:spPr>
          <a:xfrm>
            <a:off x="1044000" y="3600000"/>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innehåll 2"/>
          <p:cNvSpPr>
            <a:spLocks noGrp="1"/>
          </p:cNvSpPr>
          <p:nvPr>
            <p:ph idx="13"/>
          </p:nvPr>
        </p:nvSpPr>
        <p:spPr>
          <a:xfrm>
            <a:off x="6873075" y="3600000"/>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innehåll 2"/>
          <p:cNvSpPr>
            <a:spLocks noGrp="1"/>
          </p:cNvSpPr>
          <p:nvPr>
            <p:ph idx="14"/>
          </p:nvPr>
        </p:nvSpPr>
        <p:spPr>
          <a:xfrm>
            <a:off x="1044000" y="6570538"/>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p:cNvSpPr>
            <a:spLocks noGrp="1"/>
          </p:cNvSpPr>
          <p:nvPr>
            <p:ph idx="15"/>
          </p:nvPr>
        </p:nvSpPr>
        <p:spPr>
          <a:xfrm>
            <a:off x="6873075" y="6570538"/>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7"/>
          <p:cNvSpPr>
            <a:spLocks noGrp="1"/>
          </p:cNvSpPr>
          <p:nvPr>
            <p:ph type="body" sz="quarter" idx="16"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3779011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tre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044000" y="1980000"/>
            <a:ext cx="11308275" cy="1357322"/>
          </a:xfrm>
        </p:spPr>
        <p:txBody>
          <a:bodyPr/>
          <a:lstStyle/>
          <a:p>
            <a:r>
              <a:rPr lang="sv-SE"/>
              <a:t>Klicka här för att ändra format</a:t>
            </a:r>
          </a:p>
        </p:txBody>
      </p:sp>
      <p:sp>
        <p:nvSpPr>
          <p:cNvPr id="12" name="Platshållare för innehåll 2"/>
          <p:cNvSpPr>
            <a:spLocks noGrp="1"/>
          </p:cNvSpPr>
          <p:nvPr>
            <p:ph idx="13"/>
          </p:nvPr>
        </p:nvSpPr>
        <p:spPr>
          <a:xfrm>
            <a:off x="6873075" y="3600000"/>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2"/>
          <p:cNvSpPr>
            <a:spLocks noGrp="1"/>
          </p:cNvSpPr>
          <p:nvPr>
            <p:ph idx="15"/>
          </p:nvPr>
        </p:nvSpPr>
        <p:spPr>
          <a:xfrm>
            <a:off x="6873075" y="6552414"/>
            <a:ext cx="5479200" cy="2556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innehåll 2"/>
          <p:cNvSpPr>
            <a:spLocks noGrp="1"/>
          </p:cNvSpPr>
          <p:nvPr>
            <p:ph idx="1"/>
          </p:nvPr>
        </p:nvSpPr>
        <p:spPr>
          <a:xfrm>
            <a:off x="1044000" y="3600000"/>
            <a:ext cx="5479200" cy="55265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7"/>
          <p:cNvSpPr>
            <a:spLocks noGrp="1"/>
          </p:cNvSpPr>
          <p:nvPr>
            <p:ph type="body" sz="quarter" idx="16" hasCustomPrompt="1"/>
          </p:nvPr>
        </p:nvSpPr>
        <p:spPr>
          <a:xfrm>
            <a:off x="654050" y="479913"/>
            <a:ext cx="4398596" cy="469656"/>
          </a:xfrm>
        </p:spPr>
        <p:txBody>
          <a:bodyPr>
            <a:normAutofit/>
          </a:bodyPr>
          <a:lstStyle>
            <a:lvl1pPr marL="0" indent="0">
              <a:buNone/>
              <a:defRPr sz="1200"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1277921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2.jpeg"/><Relationship Id="rId5" Type="http://schemas.openxmlformats.org/officeDocument/2006/relationships/slideLayout" Target="../slideLayouts/slideLayout8.xml"/><Relationship Id="rId10" Type="http://schemas.openxmlformats.org/officeDocument/2006/relationships/image" Target="../media/image4.jpe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eg"/><Relationship Id="rId5" Type="http://schemas.openxmlformats.org/officeDocument/2006/relationships/slideLayout" Target="../slideLayouts/slideLayout16.xml"/><Relationship Id="rId10" Type="http://schemas.openxmlformats.org/officeDocument/2006/relationships/image" Target="../media/image5.jpe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theme" Target="../theme/theme5.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image" Target="../media/image6.emf"/><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8" Type="http://schemas.openxmlformats.org/officeDocument/2006/relationships/slideLayout" Target="../slideLayouts/slideLayout38.xml"/><Relationship Id="rId3"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9"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63" y="0"/>
            <a:ext cx="13033248"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Platshållare för rubrik 1"/>
          <p:cNvSpPr>
            <a:spLocks noGrp="1"/>
          </p:cNvSpPr>
          <p:nvPr>
            <p:ph type="title"/>
          </p:nvPr>
        </p:nvSpPr>
        <p:spPr>
          <a:xfrm>
            <a:off x="1044000" y="1980000"/>
            <a:ext cx="11307600" cy="1357322"/>
          </a:xfrm>
          <a:prstGeom prst="rect">
            <a:avLst/>
          </a:prstGeom>
        </p:spPr>
        <p:txBody>
          <a:bodyPr vert="horz" lIns="0" tIns="0" rIns="0" bIns="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1044000" y="3600000"/>
            <a:ext cx="11307600" cy="5526538"/>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bildnummer 5"/>
          <p:cNvSpPr>
            <a:spLocks noGrp="1"/>
          </p:cNvSpPr>
          <p:nvPr>
            <p:ph type="sldNum" sz="quarter" idx="4"/>
          </p:nvPr>
        </p:nvSpPr>
        <p:spPr>
          <a:xfrm>
            <a:off x="10725150" y="9354469"/>
            <a:ext cx="1886585" cy="208632"/>
          </a:xfrm>
          <a:prstGeom prst="rect">
            <a:avLst/>
          </a:prstGeom>
        </p:spPr>
        <p:txBody>
          <a:bodyPr vert="horz" lIns="0" tIns="0" rIns="0" bIns="0" rtlCol="0" anchor="ctr"/>
          <a:lstStyle>
            <a:lvl1pPr algn="r">
              <a:defRPr sz="1200">
                <a:solidFill>
                  <a:schemeClr val="tx1"/>
                </a:solidFill>
              </a:defRPr>
            </a:lvl1pPr>
          </a:lstStyle>
          <a:p>
            <a:fld id="{D5910AEA-691F-457D-A933-137C85A92659}" type="slidenum">
              <a:rPr lang="sv-SE" smtClean="0"/>
              <a:pPr/>
              <a:t>‹#›</a:t>
            </a:fld>
            <a:endParaRPr lang="sv-SE"/>
          </a:p>
        </p:txBody>
      </p:sp>
      <p:pic>
        <p:nvPicPr>
          <p:cNvPr id="6" name="Bildobjekt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04500" y="279396"/>
            <a:ext cx="1651000" cy="1160280"/>
          </a:xfrm>
          <a:prstGeom prst="rect">
            <a:avLst/>
          </a:prstGeom>
        </p:spPr>
      </p:pic>
    </p:spTree>
    <p:extLst>
      <p:ext uri="{BB962C8B-B14F-4D97-AF65-F5344CB8AC3E}">
        <p14:creationId xmlns:p14="http://schemas.microsoft.com/office/powerpoint/2010/main" val="213303220"/>
      </p:ext>
    </p:extLst>
  </p:cSld>
  <p:clrMap bg1="lt1" tx1="dk1" bg2="lt2" tx2="dk2" accent1="accent1" accent2="accent2" accent3="accent3" accent4="accent4" accent5="accent5" accent6="accent6" hlink="hlink" folHlink="folHlink"/>
  <p:sldLayoutIdLst>
    <p:sldLayoutId id="2147483696" r:id="rId1"/>
    <p:sldLayoutId id="2147483920" r:id="rId2"/>
    <p:sldLayoutId id="2147483742" r:id="rId3"/>
  </p:sldLayoutIdLst>
  <p:hf sldNum="0" hdr="0" ftr="0" dt="0"/>
  <p:txStyles>
    <p:titleStyle>
      <a:lvl1pPr algn="l" defTabSz="1300460" rtl="0" eaLnBrk="1" latinLnBrk="0" hangingPunct="1">
        <a:spcBef>
          <a:spcPct val="0"/>
        </a:spcBef>
        <a:buNone/>
        <a:defRPr sz="54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sv-S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descr="E:\FRILANS\Ord&amp;Bild Reklambyrå\HIR_130307\Links 130307\jpg från InDesign\Bild_3.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3033375"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Platshållare för rubrik 1"/>
          <p:cNvSpPr>
            <a:spLocks noGrp="1"/>
          </p:cNvSpPr>
          <p:nvPr>
            <p:ph type="title"/>
          </p:nvPr>
        </p:nvSpPr>
        <p:spPr>
          <a:xfrm>
            <a:off x="1044000" y="1980000"/>
            <a:ext cx="11308275" cy="1357322"/>
          </a:xfrm>
          <a:prstGeom prst="rect">
            <a:avLst/>
          </a:prstGeom>
        </p:spPr>
        <p:txBody>
          <a:bodyPr vert="horz" lIns="0" tIns="0" rIns="0" bIns="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1044000" y="3581400"/>
            <a:ext cx="11308275" cy="5545138"/>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10725150" y="9354469"/>
            <a:ext cx="1886585" cy="208632"/>
          </a:xfrm>
          <a:prstGeom prst="rect">
            <a:avLst/>
          </a:prstGeom>
        </p:spPr>
        <p:txBody>
          <a:bodyPr vert="horz" lIns="0" tIns="0" rIns="0" bIns="0" rtlCol="0" anchor="ctr"/>
          <a:lstStyle>
            <a:lvl1pPr algn="r">
              <a:defRPr sz="1200">
                <a:solidFill>
                  <a:schemeClr val="tx1"/>
                </a:solidFill>
              </a:defRPr>
            </a:lvl1pPr>
          </a:lstStyle>
          <a:p>
            <a:fld id="{D5910AEA-691F-457D-A933-137C85A92659}" type="slidenum">
              <a:rPr lang="sv-SE" smtClean="0"/>
              <a:pPr/>
              <a:t>‹#›</a:t>
            </a:fld>
            <a:endParaRPr lang="sv-SE"/>
          </a:p>
        </p:txBody>
      </p:sp>
      <p:pic>
        <p:nvPicPr>
          <p:cNvPr id="7" name="Bildobjekt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604500" y="300732"/>
            <a:ext cx="1651000" cy="1160280"/>
          </a:xfrm>
          <a:prstGeom prst="rect">
            <a:avLst/>
          </a:prstGeom>
        </p:spPr>
      </p:pic>
    </p:spTree>
    <p:extLst>
      <p:ext uri="{BB962C8B-B14F-4D97-AF65-F5344CB8AC3E}">
        <p14:creationId xmlns:p14="http://schemas.microsoft.com/office/powerpoint/2010/main" val="264133389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hf sldNum="0" hdr="0" ftr="0" dt="0"/>
  <p:txStyles>
    <p:titleStyle>
      <a:lvl1pPr algn="l" defTabSz="1300460" rtl="0" eaLnBrk="1" latinLnBrk="0" hangingPunct="1">
        <a:spcBef>
          <a:spcPct val="0"/>
        </a:spcBef>
        <a:buNone/>
        <a:defRPr sz="54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sv-S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63" y="0"/>
            <a:ext cx="13033248"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Platshållare för rubrik 1"/>
          <p:cNvSpPr>
            <a:spLocks noGrp="1"/>
          </p:cNvSpPr>
          <p:nvPr>
            <p:ph type="title"/>
          </p:nvPr>
        </p:nvSpPr>
        <p:spPr>
          <a:xfrm>
            <a:off x="1044000" y="1980000"/>
            <a:ext cx="11308275" cy="1357322"/>
          </a:xfrm>
          <a:prstGeom prst="rect">
            <a:avLst/>
          </a:prstGeom>
        </p:spPr>
        <p:txBody>
          <a:bodyPr vert="horz" lIns="0" tIns="0" rIns="0" bIns="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1044000" y="3600000"/>
            <a:ext cx="11308275" cy="5526538"/>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10725150" y="9354469"/>
            <a:ext cx="1886585" cy="208632"/>
          </a:xfrm>
          <a:prstGeom prst="rect">
            <a:avLst/>
          </a:prstGeom>
        </p:spPr>
        <p:txBody>
          <a:bodyPr vert="horz" lIns="0" tIns="0" rIns="0" bIns="0" rtlCol="0" anchor="ctr"/>
          <a:lstStyle>
            <a:lvl1pPr algn="r">
              <a:defRPr sz="1200">
                <a:solidFill>
                  <a:schemeClr val="tx1"/>
                </a:solidFill>
              </a:defRPr>
            </a:lvl1pPr>
          </a:lstStyle>
          <a:p>
            <a:fld id="{D5910AEA-691F-457D-A933-137C85A92659}" type="slidenum">
              <a:rPr lang="sv-SE" smtClean="0"/>
              <a:pPr/>
              <a:t>‹#›</a:t>
            </a:fld>
            <a:endParaRPr lang="sv-SE"/>
          </a:p>
        </p:txBody>
      </p:sp>
      <p:pic>
        <p:nvPicPr>
          <p:cNvPr id="7" name="Bildobjekt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604500" y="317496"/>
            <a:ext cx="1651000" cy="1160280"/>
          </a:xfrm>
          <a:prstGeom prst="rect">
            <a:avLst/>
          </a:prstGeom>
        </p:spPr>
      </p:pic>
    </p:spTree>
    <p:extLst>
      <p:ext uri="{BB962C8B-B14F-4D97-AF65-F5344CB8AC3E}">
        <p14:creationId xmlns:p14="http://schemas.microsoft.com/office/powerpoint/2010/main" val="396619628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Lst>
  <p:hf sldNum="0" hdr="0" ftr="0" dt="0"/>
  <p:txStyles>
    <p:titleStyle>
      <a:lvl1pPr algn="l" defTabSz="1300460" rtl="0" eaLnBrk="1" latinLnBrk="0" hangingPunct="1">
        <a:spcBef>
          <a:spcPct val="0"/>
        </a:spcBef>
        <a:buNone/>
        <a:defRPr sz="54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sv-S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BEF9369-654A-57B3-1DAE-B45FD339AFC2}"/>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FA8ED71-FE7F-5732-5CBE-13F648A42122}"/>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83EE43-F17B-9D32-F15E-06761EC0624E}"/>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1B2BF0B5-66E0-4F5D-848A-C827EADCCDF6}" type="datetimeFigureOut">
              <a:rPr lang="sv-SE" smtClean="0"/>
              <a:t>2026-04-21</a:t>
            </a:fld>
            <a:endParaRPr lang="sv-SE"/>
          </a:p>
        </p:txBody>
      </p:sp>
      <p:sp>
        <p:nvSpPr>
          <p:cNvPr id="5" name="Platshållare för sidfot 4">
            <a:extLst>
              <a:ext uri="{FF2B5EF4-FFF2-40B4-BE49-F238E27FC236}">
                <a16:creationId xmlns:a16="http://schemas.microsoft.com/office/drawing/2014/main" id="{1C511DA5-200D-9B77-B5E4-5E346070A7BF}"/>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24262B9D-0F6B-167F-E48C-F3F0613435BD}"/>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239DFC28-EAFA-4BB7-9AD6-27B77836FADE}" type="slidenum">
              <a:rPr lang="sv-SE" smtClean="0"/>
              <a:t>‹#›</a:t>
            </a:fld>
            <a:endParaRPr lang="sv-SE"/>
          </a:p>
        </p:txBody>
      </p:sp>
    </p:spTree>
    <p:extLst>
      <p:ext uri="{BB962C8B-B14F-4D97-AF65-F5344CB8AC3E}">
        <p14:creationId xmlns:p14="http://schemas.microsoft.com/office/powerpoint/2010/main" val="142284169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sv-SE"/>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805410" y="1137921"/>
            <a:ext cx="11216640" cy="1251836"/>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805410" y="2788562"/>
            <a:ext cx="11216640" cy="618857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descr="SLU:s logotyp.">
            <a:extLst>
              <a:ext uri="{FF2B5EF4-FFF2-40B4-BE49-F238E27FC236}">
                <a16:creationId xmlns:a16="http://schemas.microsoft.com/office/drawing/2014/main" id="{6CBB460D-1B7A-4441-A3D9-64BD73112B98}"/>
              </a:ext>
            </a:extLst>
          </p:cNvPr>
          <p:cNvPicPr>
            <a:picLocks noChangeAspect="1"/>
          </p:cNvPicPr>
          <p:nvPr userDrawn="1"/>
        </p:nvPicPr>
        <p:blipFill>
          <a:blip r:embed="rId40" cstate="email">
            <a:extLst>
              <a:ext uri="{28A0092B-C50C-407E-A947-70E740481C1C}">
                <a14:useLocalDpi xmlns:a14="http://schemas.microsoft.com/office/drawing/2010/main"/>
              </a:ext>
            </a:extLst>
          </a:blip>
          <a:stretch>
            <a:fillRect/>
          </a:stretch>
        </p:blipFill>
        <p:spPr>
          <a:xfrm>
            <a:off x="277411" y="368324"/>
            <a:ext cx="537140" cy="720930"/>
          </a:xfrm>
          <a:prstGeom prst="rect">
            <a:avLst/>
          </a:prstGeom>
        </p:spPr>
      </p:pic>
    </p:spTree>
    <p:extLst>
      <p:ext uri="{BB962C8B-B14F-4D97-AF65-F5344CB8AC3E}">
        <p14:creationId xmlns:p14="http://schemas.microsoft.com/office/powerpoint/2010/main" val="395046299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794" r:id="rId9"/>
    <p:sldLayoutId id="2147483661" r:id="rId10"/>
    <p:sldLayoutId id="2147483662" r:id="rId11"/>
    <p:sldLayoutId id="2147483663" r:id="rId12"/>
    <p:sldLayoutId id="2147483664" r:id="rId13"/>
    <p:sldLayoutId id="2147483665" r:id="rId14"/>
    <p:sldLayoutId id="2147483792" r:id="rId15"/>
    <p:sldLayoutId id="2147483793" r:id="rId16"/>
    <p:sldLayoutId id="2147483802" r:id="rId17"/>
    <p:sldLayoutId id="2147483795" r:id="rId18"/>
    <p:sldLayoutId id="214748379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700" r:id="rId29"/>
    <p:sldLayoutId id="2147483797" r:id="rId30"/>
    <p:sldLayoutId id="2147483801" r:id="rId31"/>
    <p:sldLayoutId id="2147483799" r:id="rId32"/>
    <p:sldLayoutId id="2147483674" r:id="rId33"/>
    <p:sldLayoutId id="2147483798" r:id="rId34"/>
    <p:sldLayoutId id="2147483675" r:id="rId35"/>
    <p:sldLayoutId id="2147483676" r:id="rId36"/>
    <p:sldLayoutId id="2147483800" r:id="rId37"/>
    <p:sldLayoutId id="2147483749"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72" userDrawn="1">
          <p15:clr>
            <a:srgbClr val="F26B43"/>
          </p15:clr>
        </p15:guide>
        <p15:guide id="2" pos="40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21.sv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Wig9irhnfa8" TargetMode="External"/><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s://lantbruketskunskapsbank.se/foretagsledning/lean/samtliga/moten-stortavla" TargetMode="External"/><Relationship Id="rId2" Type="http://schemas.openxmlformats.org/officeDocument/2006/relationships/hyperlink" Target="https://lantbruketskunskapsbank.se/foretagsledning/lean/samtliga/insats-nytta-diagram-handlingsplan-prioritera-strukturera" TargetMode="External"/><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hyperlink" Target="https://lantbruketskunskapsbank.se/foretagsledning/lean/samtliga/puffpdca-grundorsaksanalys-verktyg-strukturerad-problemlosn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xSMSmeyri7o"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789E-E798-7574-AF8E-7A1AD139594B}"/>
            </a:ext>
          </a:extLst>
        </p:cNvPr>
        <p:cNvGrpSpPr/>
        <p:nvPr/>
      </p:nvGrpSpPr>
      <p:grpSpPr>
        <a:xfrm>
          <a:off x="0" y="0"/>
          <a:ext cx="0" cy="0"/>
          <a:chOff x="0" y="0"/>
          <a:chExt cx="0" cy="0"/>
        </a:xfrm>
      </p:grpSpPr>
      <p:pic>
        <p:nvPicPr>
          <p:cNvPr id="6" name="Bildobjekt 5" descr="En bild som visar tavla, rita, Barnkonst, konst&#10;&#10;AI-genererat innehåll kan vara felaktigt.">
            <a:extLst>
              <a:ext uri="{FF2B5EF4-FFF2-40B4-BE49-F238E27FC236}">
                <a16:creationId xmlns:a16="http://schemas.microsoft.com/office/drawing/2014/main" id="{CF3AB85A-3A0E-9C49-DB36-A45628771EC0}"/>
              </a:ext>
            </a:extLst>
          </p:cNvPr>
          <p:cNvPicPr>
            <a:picLocks noChangeAspect="1"/>
          </p:cNvPicPr>
          <p:nvPr/>
        </p:nvPicPr>
        <p:blipFill>
          <a:blip r:embed="rId3">
            <a:extLst>
              <a:ext uri="{28A0092B-C50C-407E-A947-70E740481C1C}">
                <a14:useLocalDpi xmlns:a14="http://schemas.microsoft.com/office/drawing/2010/main" val="0"/>
              </a:ext>
            </a:extLst>
          </a:blip>
          <a:srcRect l="13944" t="17721" r="684" b="-1128"/>
          <a:stretch>
            <a:fillRect/>
          </a:stretch>
        </p:blipFill>
        <p:spPr>
          <a:xfrm>
            <a:off x="-23631" y="2366"/>
            <a:ext cx="13033058" cy="8798342"/>
          </a:xfrm>
          <a:prstGeom prst="rect">
            <a:avLst/>
          </a:prstGeom>
        </p:spPr>
      </p:pic>
      <p:sp>
        <p:nvSpPr>
          <p:cNvPr id="3" name="Rubrik 2">
            <a:extLst>
              <a:ext uri="{FF2B5EF4-FFF2-40B4-BE49-F238E27FC236}">
                <a16:creationId xmlns:a16="http://schemas.microsoft.com/office/drawing/2014/main" id="{1EF55264-D660-5DCD-DD37-6E92038CE140}"/>
              </a:ext>
            </a:extLst>
          </p:cNvPr>
          <p:cNvSpPr>
            <a:spLocks noGrp="1"/>
          </p:cNvSpPr>
          <p:nvPr>
            <p:ph type="title"/>
          </p:nvPr>
        </p:nvSpPr>
        <p:spPr>
          <a:xfrm>
            <a:off x="1106629" y="2247668"/>
            <a:ext cx="4952215" cy="1413934"/>
          </a:xfrm>
        </p:spPr>
        <p:txBody>
          <a:bodyPr>
            <a:normAutofit fontScale="90000"/>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br>
              <a:rPr lang="sv-SE" sz="2276" b="1">
                <a:latin typeface="Arial" panose="020B0604020202020204" pitchFamily="34" charset="0"/>
                <a:cs typeface="Arial" panose="020B0604020202020204" pitchFamily="34" charset="0"/>
              </a:rPr>
            </a:br>
            <a:r>
              <a:rPr lang="sv-SE" sz="5689" b="1">
                <a:latin typeface="Arial"/>
                <a:cs typeface="Arial"/>
              </a:rPr>
              <a:t>Slöserijakt</a:t>
            </a:r>
            <a:br>
              <a:rPr lang="sv-SE" sz="5689" b="1">
                <a:latin typeface="Arial"/>
                <a:cs typeface="Arial"/>
              </a:rPr>
            </a:br>
            <a:endParaRPr lang="sv-SE" sz="4267" b="1">
              <a:latin typeface="Arial"/>
              <a:cs typeface="Arial"/>
            </a:endParaRPr>
          </a:p>
        </p:txBody>
      </p:sp>
      <p:sp>
        <p:nvSpPr>
          <p:cNvPr id="4" name="Underrubrik 3">
            <a:extLst>
              <a:ext uri="{FF2B5EF4-FFF2-40B4-BE49-F238E27FC236}">
                <a16:creationId xmlns:a16="http://schemas.microsoft.com/office/drawing/2014/main" id="{533C1622-2105-88E7-82D1-6A72D54DABD1}"/>
              </a:ext>
            </a:extLst>
          </p:cNvPr>
          <p:cNvSpPr>
            <a:spLocks noGrp="1"/>
          </p:cNvSpPr>
          <p:nvPr>
            <p:ph type="body" sz="quarter" idx="4294967295"/>
          </p:nvPr>
        </p:nvSpPr>
        <p:spPr>
          <a:xfrm>
            <a:off x="1857589" y="8824703"/>
            <a:ext cx="5042576" cy="354854"/>
          </a:xfrm>
        </p:spPr>
        <p:txBody>
          <a:bodyPr vert="horz" lIns="0" tIns="0" rIns="0" bIns="0" rtlCol="0" anchor="t">
            <a:no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marL="1160932" lvl="2" indent="0">
              <a:buNone/>
            </a:pPr>
            <a:r>
              <a:rPr lang="sv-SE" sz="1173">
                <a:latin typeface="Arial"/>
                <a:cs typeface="Arial"/>
              </a:rPr>
              <a:t>Förvaltning av utbildningskoncept</a:t>
            </a:r>
            <a:br>
              <a:rPr lang="sv-SE" sz="1173">
                <a:latin typeface="Arial"/>
              </a:rPr>
            </a:br>
            <a:r>
              <a:rPr lang="sv-SE" sz="1173" err="1">
                <a:latin typeface="Arial"/>
                <a:cs typeface="Arial"/>
              </a:rPr>
              <a:t>Lean</a:t>
            </a:r>
            <a:r>
              <a:rPr lang="sv-SE" sz="1173">
                <a:latin typeface="Arial"/>
                <a:cs typeface="Arial"/>
              </a:rPr>
              <a:t>, ledarskap och arbetsmiljö</a:t>
            </a:r>
            <a:br>
              <a:rPr lang="sv-SE" sz="1173">
                <a:latin typeface="Arial"/>
                <a:cs typeface="Arial"/>
              </a:rPr>
            </a:br>
            <a:r>
              <a:rPr lang="sv-SE" sz="1173">
                <a:latin typeface="Arial"/>
                <a:cs typeface="Arial"/>
              </a:rPr>
              <a:t>Kunskapsnav företagsledning och entreprenörskap</a:t>
            </a:r>
            <a:br>
              <a:rPr lang="sv-SE" sz="1173">
                <a:latin typeface="Arial"/>
                <a:cs typeface="Arial"/>
              </a:rPr>
            </a:br>
            <a:r>
              <a:rPr lang="sv-SE" sz="1173">
                <a:latin typeface="Arial"/>
                <a:cs typeface="Arial"/>
              </a:rPr>
              <a:t>Uppdaterat material 2024 - 2025 </a:t>
            </a:r>
          </a:p>
          <a:p>
            <a:endParaRPr lang="sv-SE"/>
          </a:p>
        </p:txBody>
      </p:sp>
      <p:pic>
        <p:nvPicPr>
          <p:cNvPr id="5" name="Picture 4">
            <a:extLst>
              <a:ext uri="{FF2B5EF4-FFF2-40B4-BE49-F238E27FC236}">
                <a16:creationId xmlns:a16="http://schemas.microsoft.com/office/drawing/2014/main" id="{3A814FB4-F524-A6AF-A23F-8A513E9F189F}"/>
              </a:ext>
            </a:extLst>
          </p:cNvPr>
          <p:cNvPicPr>
            <a:picLocks noChangeAspect="1"/>
          </p:cNvPicPr>
          <p:nvPr/>
        </p:nvPicPr>
        <p:blipFill>
          <a:blip r:embed="rId4"/>
          <a:stretch>
            <a:fillRect/>
          </a:stretch>
        </p:blipFill>
        <p:spPr>
          <a:xfrm>
            <a:off x="791120" y="8734771"/>
            <a:ext cx="1270862" cy="903552"/>
          </a:xfrm>
          <a:prstGeom prst="rect">
            <a:avLst/>
          </a:prstGeom>
        </p:spPr>
      </p:pic>
      <p:pic>
        <p:nvPicPr>
          <p:cNvPr id="7" name="Graphic 6">
            <a:extLst>
              <a:ext uri="{FF2B5EF4-FFF2-40B4-BE49-F238E27FC236}">
                <a16:creationId xmlns:a16="http://schemas.microsoft.com/office/drawing/2014/main" id="{CA16D1AF-42EE-F242-90AA-F444821D2FF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1038" y="8813409"/>
            <a:ext cx="629921" cy="629921"/>
          </a:xfrm>
          <a:prstGeom prst="rect">
            <a:avLst/>
          </a:prstGeom>
        </p:spPr>
      </p:pic>
      <p:pic>
        <p:nvPicPr>
          <p:cNvPr id="10" name="Picture 9" descr="En bild som visar text, flagga, Teckensnitt, symbol&#10;&#10;AI-genererat innehåll kan vara felaktigt.">
            <a:extLst>
              <a:ext uri="{FF2B5EF4-FFF2-40B4-BE49-F238E27FC236}">
                <a16:creationId xmlns:a16="http://schemas.microsoft.com/office/drawing/2014/main" id="{1E2DD447-6224-D19E-7726-FC35EB5FF0E8}"/>
              </a:ext>
            </a:extLst>
          </p:cNvPr>
          <p:cNvPicPr>
            <a:picLocks noChangeAspect="1"/>
          </p:cNvPicPr>
          <p:nvPr/>
        </p:nvPicPr>
        <p:blipFill>
          <a:blip r:embed="rId6"/>
          <a:stretch>
            <a:fillRect/>
          </a:stretch>
        </p:blipFill>
        <p:spPr>
          <a:xfrm>
            <a:off x="2061737" y="8826339"/>
            <a:ext cx="802640" cy="762000"/>
          </a:xfrm>
          <a:prstGeom prst="rect">
            <a:avLst/>
          </a:prstGeom>
        </p:spPr>
      </p:pic>
    </p:spTree>
    <p:extLst>
      <p:ext uri="{BB962C8B-B14F-4D97-AF65-F5344CB8AC3E}">
        <p14:creationId xmlns:p14="http://schemas.microsoft.com/office/powerpoint/2010/main" val="115262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0CF3BC-4BD6-79ED-9652-0B71D70CF956}"/>
              </a:ext>
            </a:extLst>
          </p:cNvPr>
          <p:cNvSpPr>
            <a:spLocks noGrp="1"/>
          </p:cNvSpPr>
          <p:nvPr>
            <p:ph type="title" idx="4294967295"/>
          </p:nvPr>
        </p:nvSpPr>
        <p:spPr>
          <a:xfrm>
            <a:off x="335279" y="621998"/>
            <a:ext cx="11185525" cy="1414463"/>
          </a:xfrm>
        </p:spPr>
        <p:txBody>
          <a:bodyPr>
            <a:normAutofit fontScale="90000"/>
          </a:bodyPr>
          <a:lstStyle/>
          <a:p>
            <a:r>
              <a:rPr lang="sv-SE" sz="4400" b="1">
                <a:latin typeface="Arial" panose="020B0604020202020204" pitchFamily="34" charset="0"/>
                <a:cs typeface="Arial" panose="020B0604020202020204" pitchFamily="34" charset="0"/>
              </a:rPr>
              <a:t>Gruppredovisning, Övning ”Slöserijakt”</a:t>
            </a:r>
            <a:br>
              <a:rPr lang="sv-SE" sz="3600" b="1">
                <a:latin typeface="Arial" panose="020B0604020202020204" pitchFamily="34" charset="0"/>
                <a:cs typeface="Arial" panose="020B0604020202020204" pitchFamily="34" charset="0"/>
              </a:rPr>
            </a:br>
            <a:r>
              <a:rPr lang="sv-SE" sz="3100">
                <a:latin typeface="Arial" panose="020B0604020202020204" pitchFamily="34" charset="0"/>
                <a:cs typeface="Arial" panose="020B0604020202020204" pitchFamily="34" charset="0"/>
              </a:rPr>
              <a:t>Datum:</a:t>
            </a:r>
            <a:br>
              <a:rPr lang="sv-SE" sz="3100">
                <a:latin typeface="Arial" panose="020B0604020202020204" pitchFamily="34" charset="0"/>
                <a:cs typeface="Arial" panose="020B0604020202020204" pitchFamily="34" charset="0"/>
              </a:rPr>
            </a:br>
            <a:r>
              <a:rPr lang="sv-SE" sz="3100">
                <a:latin typeface="Arial" panose="020B0604020202020204" pitchFamily="34" charset="0"/>
                <a:cs typeface="Arial" panose="020B0604020202020204" pitchFamily="34" charset="0"/>
              </a:rPr>
              <a:t>Grupp: </a:t>
            </a:r>
          </a:p>
        </p:txBody>
      </p:sp>
      <p:graphicFrame>
        <p:nvGraphicFramePr>
          <p:cNvPr id="10" name="Tabell 10">
            <a:extLst>
              <a:ext uri="{FF2B5EF4-FFF2-40B4-BE49-F238E27FC236}">
                <a16:creationId xmlns:a16="http://schemas.microsoft.com/office/drawing/2014/main" id="{BB735430-3A2E-06F4-D146-0C963621B336}"/>
              </a:ext>
            </a:extLst>
          </p:cNvPr>
          <p:cNvGraphicFramePr>
            <a:graphicFrameLocks noGrp="1"/>
          </p:cNvGraphicFramePr>
          <p:nvPr>
            <p:ph idx="4294967295"/>
            <p:extLst>
              <p:ext uri="{D42A27DB-BD31-4B8C-83A1-F6EECF244321}">
                <p14:modId xmlns:p14="http://schemas.microsoft.com/office/powerpoint/2010/main" val="630706159"/>
              </p:ext>
            </p:extLst>
          </p:nvPr>
        </p:nvGraphicFramePr>
        <p:xfrm>
          <a:off x="447574" y="2772830"/>
          <a:ext cx="12334241" cy="6358772"/>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568268333"/>
                    </a:ext>
                  </a:extLst>
                </a:gridCol>
                <a:gridCol w="5781041">
                  <a:extLst>
                    <a:ext uri="{9D8B030D-6E8A-4147-A177-3AD203B41FA5}">
                      <a16:colId xmlns:a16="http://schemas.microsoft.com/office/drawing/2014/main" val="1367747377"/>
                    </a:ext>
                  </a:extLst>
                </a:gridCol>
                <a:gridCol w="4064000">
                  <a:extLst>
                    <a:ext uri="{9D8B030D-6E8A-4147-A177-3AD203B41FA5}">
                      <a16:colId xmlns:a16="http://schemas.microsoft.com/office/drawing/2014/main" val="1918086806"/>
                    </a:ext>
                  </a:extLst>
                </a:gridCol>
              </a:tblGrid>
              <a:tr h="584644">
                <a:tc>
                  <a:txBody>
                    <a:bodyPr/>
                    <a:lstStyle/>
                    <a:p>
                      <a:r>
                        <a:rPr lang="sv-SE" sz="2000">
                          <a:solidFill>
                            <a:schemeClr val="tx1"/>
                          </a:solidFill>
                        </a:rPr>
                        <a:t>Funnet slöseri </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2000">
                          <a:solidFill>
                            <a:schemeClr val="tx1"/>
                          </a:solidFill>
                        </a:rPr>
                        <a:t>Förbättringsförslag </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2000">
                          <a:solidFill>
                            <a:schemeClr val="tx1"/>
                          </a:solidFill>
                        </a:rPr>
                        <a:t>Vunnen effekt av förändringen?</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6310701"/>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42532"/>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3837606"/>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1629988"/>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0915979"/>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665993"/>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7141343"/>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5455966"/>
                  </a:ext>
                </a:extLst>
              </a:tr>
              <a:tr h="721766">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6043769"/>
                  </a:ext>
                </a:extLst>
              </a:tr>
            </a:tbl>
          </a:graphicData>
        </a:graphic>
      </p:graphicFrame>
      <p:pic>
        <p:nvPicPr>
          <p:cNvPr id="3" name="Bildobjekt 2">
            <a:extLst>
              <a:ext uri="{FF2B5EF4-FFF2-40B4-BE49-F238E27FC236}">
                <a16:creationId xmlns:a16="http://schemas.microsoft.com/office/drawing/2014/main" id="{39E0DFD8-8627-E637-D3E2-84E47AFFC89F}"/>
              </a:ext>
            </a:extLst>
          </p:cNvPr>
          <p:cNvPicPr>
            <a:picLocks noChangeAspect="1"/>
          </p:cNvPicPr>
          <p:nvPr/>
        </p:nvPicPr>
        <p:blipFill>
          <a:blip r:embed="rId3"/>
          <a:stretch>
            <a:fillRect/>
          </a:stretch>
        </p:blipFill>
        <p:spPr>
          <a:xfrm>
            <a:off x="10439866" y="60168"/>
            <a:ext cx="2341949" cy="2344478"/>
          </a:xfrm>
          <a:prstGeom prst="rect">
            <a:avLst/>
          </a:prstGeom>
        </p:spPr>
      </p:pic>
    </p:spTree>
    <p:extLst>
      <p:ext uri="{BB962C8B-B14F-4D97-AF65-F5344CB8AC3E}">
        <p14:creationId xmlns:p14="http://schemas.microsoft.com/office/powerpoint/2010/main" val="2999479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ak pil 2"/>
          <p:cNvCxnSpPr>
            <a:cxnSpLocks/>
          </p:cNvCxnSpPr>
          <p:nvPr/>
        </p:nvCxnSpPr>
        <p:spPr>
          <a:xfrm flipH="1" flipV="1">
            <a:off x="2861875" y="2670433"/>
            <a:ext cx="1058" cy="54904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Rak pil 3"/>
          <p:cNvCxnSpPr/>
          <p:nvPr/>
        </p:nvCxnSpPr>
        <p:spPr>
          <a:xfrm>
            <a:off x="2861876" y="8160846"/>
            <a:ext cx="710478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ruta 5"/>
          <p:cNvSpPr txBox="1"/>
          <p:nvPr/>
        </p:nvSpPr>
        <p:spPr>
          <a:xfrm>
            <a:off x="9975311" y="7925727"/>
            <a:ext cx="3228942" cy="738664"/>
          </a:xfrm>
          <a:prstGeom prst="rect">
            <a:avLst/>
          </a:prstGeom>
          <a:noFill/>
        </p:spPr>
        <p:txBody>
          <a:bodyPr wrap="square" lIns="91440" tIns="45720" rIns="91440" bIns="45720" rtlCol="0" anchor="t">
            <a:spAutoFit/>
          </a:bodyPr>
          <a:lstStyle>
            <a:defPPr>
              <a:defRPr lang="sv-SE"/>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defTabSz="975390">
              <a:defRPr/>
            </a:pPr>
            <a:r>
              <a:rPr kumimoji="0" lang="sv-SE" sz="2100" b="0" i="1" u="none" strike="noStrike" kern="1200" cap="none" spc="0" normalizeH="0" baseline="0" noProof="0">
                <a:ln>
                  <a:noFill/>
                </a:ln>
                <a:solidFill>
                  <a:prstClr val="black"/>
                </a:solidFill>
                <a:effectLst/>
                <a:uLnTx/>
                <a:uFillTx/>
                <a:latin typeface="Arial"/>
                <a:cs typeface="Arial"/>
              </a:rPr>
              <a:t>(Kostnad/</a:t>
            </a:r>
            <a:br>
              <a:rPr lang="sv-SE" sz="2100" i="1">
                <a:latin typeface="Arial"/>
              </a:rPr>
            </a:br>
            <a:r>
              <a:rPr kumimoji="0" lang="sv-SE" sz="2100" b="0" i="1" u="none" strike="noStrike" kern="1200" cap="none" spc="0" normalizeH="0" baseline="0" noProof="0">
                <a:ln>
                  <a:noFill/>
                </a:ln>
                <a:solidFill>
                  <a:prstClr val="black"/>
                </a:solidFill>
                <a:effectLst/>
                <a:uLnTx/>
                <a:uFillTx/>
                <a:latin typeface="Arial"/>
                <a:cs typeface="Arial"/>
              </a:rPr>
              <a:t>ansträngning)</a:t>
            </a:r>
          </a:p>
        </p:txBody>
      </p:sp>
      <p:sp>
        <p:nvSpPr>
          <p:cNvPr id="7" name="textruta 6"/>
          <p:cNvSpPr txBox="1"/>
          <p:nvPr/>
        </p:nvSpPr>
        <p:spPr>
          <a:xfrm>
            <a:off x="1480000" y="2080369"/>
            <a:ext cx="1385093" cy="420564"/>
          </a:xfrm>
          <a:prstGeom prst="rect">
            <a:avLst/>
          </a:prstGeom>
          <a:noFill/>
        </p:spPr>
        <p:txBody>
          <a:bodyPr wrap="square" lIns="91440" tIns="45720" rIns="91440" bIns="45720" rtlCol="0" anchor="t">
            <a:spAutoFit/>
          </a:bodyPr>
          <a:lstStyle>
            <a:defPPr>
              <a:defRPr lang="sv-SE"/>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marL="0" marR="0" lvl="0" indent="0" algn="l" defTabSz="975390" rtl="0" eaLnBrk="1" fontAlgn="auto" latinLnBrk="0" hangingPunct="1">
              <a:lnSpc>
                <a:spcPct val="100000"/>
              </a:lnSpc>
              <a:spcBef>
                <a:spcPts val="0"/>
              </a:spcBef>
              <a:spcAft>
                <a:spcPts val="0"/>
              </a:spcAft>
              <a:buClrTx/>
              <a:buSzTx/>
              <a:buFontTx/>
              <a:buNone/>
              <a:tabLst/>
              <a:defRPr/>
            </a:pPr>
            <a:r>
              <a:rPr kumimoji="0" lang="sv-SE" sz="2100" b="1" i="0" u="none" strike="noStrike" kern="1200" cap="none" spc="0" normalizeH="0" baseline="0" noProof="0">
                <a:ln>
                  <a:noFill/>
                </a:ln>
                <a:solidFill>
                  <a:prstClr val="black"/>
                </a:solidFill>
                <a:effectLst/>
                <a:uLnTx/>
                <a:uFillTx/>
                <a:latin typeface="Arial"/>
                <a:cs typeface="Arial"/>
              </a:rPr>
              <a:t>Nytta</a:t>
            </a:r>
          </a:p>
        </p:txBody>
      </p:sp>
      <p:cxnSp>
        <p:nvCxnSpPr>
          <p:cNvPr id="10" name="Rak 9"/>
          <p:cNvCxnSpPr/>
          <p:nvPr/>
        </p:nvCxnSpPr>
        <p:spPr>
          <a:xfrm>
            <a:off x="2861875" y="5249720"/>
            <a:ext cx="6682342"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flipV="1">
            <a:off x="6319317" y="2670434"/>
            <a:ext cx="0" cy="544349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 name="textruta 1"/>
          <p:cNvSpPr txBox="1"/>
          <p:nvPr/>
        </p:nvSpPr>
        <p:spPr>
          <a:xfrm>
            <a:off x="7222617" y="3263923"/>
            <a:ext cx="2902742" cy="486287"/>
          </a:xfrm>
          <a:prstGeom prst="rect">
            <a:avLst/>
          </a:prstGeom>
          <a:noFill/>
        </p:spPr>
        <p:txBody>
          <a:bodyPr wrap="square" lIns="91440" tIns="45720" rIns="91440" bIns="45720" rtlCol="0" anchor="t">
            <a:spAutoFit/>
          </a:bodyPr>
          <a:lstStyle>
            <a:defPPr>
              <a:defRPr lang="sv-SE"/>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defTabSz="975390">
              <a:defRPr/>
            </a:pPr>
            <a:r>
              <a:rPr lang="sv-SE" sz="2550" b="1" i="1">
                <a:solidFill>
                  <a:prstClr val="black"/>
                </a:solidFill>
                <a:latin typeface="Arial"/>
                <a:cs typeface="Arial"/>
              </a:rPr>
              <a:t>2.) Överväg</a:t>
            </a:r>
            <a:r>
              <a:rPr kumimoji="0" lang="sv-SE" sz="2550" b="1" i="1" u="none" strike="noStrike" kern="1200" cap="none" spc="0" normalizeH="0" baseline="0" noProof="0">
                <a:ln>
                  <a:noFill/>
                </a:ln>
                <a:solidFill>
                  <a:prstClr val="black"/>
                </a:solidFill>
                <a:effectLst/>
                <a:uLnTx/>
                <a:uFillTx/>
                <a:latin typeface="Arial"/>
                <a:cs typeface="Arial"/>
              </a:rPr>
              <a:t>?</a:t>
            </a:r>
          </a:p>
        </p:txBody>
      </p:sp>
      <p:sp>
        <p:nvSpPr>
          <p:cNvPr id="12" name="textruta 11"/>
          <p:cNvSpPr txBox="1"/>
          <p:nvPr/>
        </p:nvSpPr>
        <p:spPr>
          <a:xfrm>
            <a:off x="3756572" y="3255031"/>
            <a:ext cx="2902742" cy="486287"/>
          </a:xfrm>
          <a:prstGeom prst="rect">
            <a:avLst/>
          </a:prstGeom>
          <a:noFill/>
        </p:spPr>
        <p:txBody>
          <a:bodyPr wrap="square" lIns="91440" tIns="45720" rIns="91440" bIns="45720" rtlCol="0" anchor="t">
            <a:spAutoFit/>
          </a:bodyPr>
          <a:lstStyle>
            <a:defPPr>
              <a:defRPr lang="sv-SE"/>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defTabSz="975390">
              <a:defRPr/>
            </a:pPr>
            <a:r>
              <a:rPr lang="sv-SE" sz="2550" b="1" i="1">
                <a:solidFill>
                  <a:prstClr val="black"/>
                </a:solidFill>
                <a:latin typeface="Arial"/>
                <a:cs typeface="Arial"/>
              </a:rPr>
              <a:t>1.) </a:t>
            </a:r>
            <a:r>
              <a:rPr kumimoji="0" lang="sv-SE" sz="2550" b="1" i="1" u="none" strike="noStrike" kern="1200" cap="none" spc="0" normalizeH="0" baseline="0" noProof="0">
                <a:ln>
                  <a:noFill/>
                </a:ln>
                <a:solidFill>
                  <a:prstClr val="black"/>
                </a:solidFill>
                <a:effectLst/>
                <a:uLnTx/>
                <a:uFillTx/>
                <a:latin typeface="Arial"/>
                <a:cs typeface="Arial"/>
              </a:rPr>
              <a:t>Genomför!</a:t>
            </a:r>
          </a:p>
        </p:txBody>
      </p:sp>
      <p:sp>
        <p:nvSpPr>
          <p:cNvPr id="13" name="textruta 12"/>
          <p:cNvSpPr txBox="1"/>
          <p:nvPr/>
        </p:nvSpPr>
        <p:spPr>
          <a:xfrm>
            <a:off x="3879589" y="6451193"/>
            <a:ext cx="2902742" cy="486287"/>
          </a:xfrm>
          <a:prstGeom prst="rect">
            <a:avLst/>
          </a:prstGeom>
          <a:noFill/>
        </p:spPr>
        <p:txBody>
          <a:bodyPr wrap="square" lIns="91440" tIns="45720" rIns="91440" bIns="45720" rtlCol="0" anchor="t">
            <a:spAutoFit/>
          </a:bodyPr>
          <a:lstStyle>
            <a:defPPr>
              <a:defRPr lang="sv-SE"/>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defTabSz="975390">
              <a:defRPr/>
            </a:pPr>
            <a:r>
              <a:rPr lang="sv-SE" sz="2550" b="1" i="1">
                <a:solidFill>
                  <a:prstClr val="black"/>
                </a:solidFill>
                <a:latin typeface="Arial"/>
                <a:cs typeface="Arial"/>
              </a:rPr>
              <a:t>3.) Möjligt</a:t>
            </a:r>
            <a:endParaRPr kumimoji="0" lang="sv-SE" sz="2550" b="1" i="1" u="none" strike="noStrike" kern="1200" cap="none" spc="0" normalizeH="0" baseline="0" noProof="0">
              <a:ln>
                <a:noFill/>
              </a:ln>
              <a:solidFill>
                <a:prstClr val="black"/>
              </a:solidFill>
              <a:effectLst/>
              <a:uLnTx/>
              <a:uFillTx/>
              <a:latin typeface="Arial"/>
              <a:cs typeface="Arial"/>
            </a:endParaRPr>
          </a:p>
        </p:txBody>
      </p:sp>
      <p:sp>
        <p:nvSpPr>
          <p:cNvPr id="14" name="textruta 13"/>
          <p:cNvSpPr txBox="1"/>
          <p:nvPr/>
        </p:nvSpPr>
        <p:spPr>
          <a:xfrm>
            <a:off x="9968048" y="7500322"/>
            <a:ext cx="4374019" cy="420564"/>
          </a:xfrm>
          <a:prstGeom prst="rect">
            <a:avLst/>
          </a:prstGeom>
          <a:noFill/>
        </p:spPr>
        <p:txBody>
          <a:bodyPr wrap="square" lIns="91440" tIns="45720" rIns="91440" bIns="45720" rtlCol="0" anchor="t">
            <a:spAutoFit/>
          </a:bodyPr>
          <a:lstStyle>
            <a:defPPr>
              <a:defRPr lang="sv-SE"/>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marL="0" marR="0" lvl="0" indent="0" algn="l" defTabSz="975390" rtl="0" eaLnBrk="1" fontAlgn="auto" latinLnBrk="0" hangingPunct="1">
              <a:lnSpc>
                <a:spcPct val="100000"/>
              </a:lnSpc>
              <a:spcBef>
                <a:spcPts val="0"/>
              </a:spcBef>
              <a:spcAft>
                <a:spcPts val="0"/>
              </a:spcAft>
              <a:buClrTx/>
              <a:buSzTx/>
              <a:buFontTx/>
              <a:buNone/>
              <a:tabLst/>
              <a:defRPr/>
            </a:pPr>
            <a:r>
              <a:rPr kumimoji="0" lang="sv-SE" sz="2100" b="1" i="0" u="none" strike="noStrike" kern="1200" cap="none" spc="0" normalizeH="0" baseline="0" noProof="0">
                <a:ln>
                  <a:noFill/>
                </a:ln>
                <a:solidFill>
                  <a:prstClr val="black"/>
                </a:solidFill>
                <a:effectLst/>
                <a:uLnTx/>
                <a:uFillTx/>
                <a:latin typeface="Arial"/>
                <a:cs typeface="Arial"/>
              </a:rPr>
              <a:t>Insats</a:t>
            </a:r>
          </a:p>
        </p:txBody>
      </p:sp>
      <p:sp>
        <p:nvSpPr>
          <p:cNvPr id="15" name="textruta 14"/>
          <p:cNvSpPr txBox="1"/>
          <p:nvPr/>
        </p:nvSpPr>
        <p:spPr>
          <a:xfrm>
            <a:off x="1474996" y="2509994"/>
            <a:ext cx="2088071" cy="748795"/>
          </a:xfrm>
          <a:prstGeom prst="rect">
            <a:avLst/>
          </a:prstGeom>
          <a:noFill/>
        </p:spPr>
        <p:txBody>
          <a:bodyPr wrap="square" lIns="91440" tIns="45720" rIns="91440" bIns="45720" rtlCol="0" anchor="t">
            <a:spAutoFit/>
          </a:bodyPr>
          <a:lstStyle>
            <a:defPPr>
              <a:defRPr lang="sv-SE"/>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marL="0" marR="0" lvl="0" indent="0" algn="l" defTabSz="975390" rtl="0" eaLnBrk="1" fontAlgn="auto" latinLnBrk="0" hangingPunct="1">
              <a:lnSpc>
                <a:spcPct val="100000"/>
              </a:lnSpc>
              <a:spcBef>
                <a:spcPts val="0"/>
              </a:spcBef>
              <a:spcAft>
                <a:spcPts val="0"/>
              </a:spcAft>
              <a:buClrTx/>
              <a:buSzTx/>
              <a:buFontTx/>
              <a:buNone/>
              <a:tabLst/>
              <a:defRPr/>
            </a:pPr>
            <a:r>
              <a:rPr kumimoji="0" lang="sv-SE">
                <a:latin typeface="Arial"/>
                <a:cs typeface="Arial"/>
              </a:rPr>
              <a:t>(Effekt/</a:t>
            </a:r>
            <a:br>
              <a:rPr lang="sv-SE">
                <a:latin typeface="Arial"/>
                <a:cs typeface="Arial"/>
              </a:rPr>
            </a:br>
            <a:r>
              <a:rPr kumimoji="0" lang="sv-SE">
                <a:latin typeface="Arial"/>
                <a:cs typeface="Arial"/>
              </a:rPr>
              <a:t>Påverkan)</a:t>
            </a:r>
            <a:r>
              <a:rPr kumimoji="0" lang="sv-SE" sz="2100" b="0" i="1" u="none" strike="noStrike" kern="1200" cap="none" spc="0" normalizeH="0" baseline="0" noProof="0">
                <a:ln>
                  <a:noFill/>
                </a:ln>
                <a:solidFill>
                  <a:prstClr val="black"/>
                </a:solidFill>
                <a:effectLst/>
                <a:uLnTx/>
                <a:uFillTx/>
                <a:latin typeface="Calibri"/>
                <a:ea typeface="+mn-ea"/>
                <a:cs typeface="+mn-cs"/>
              </a:rPr>
              <a:t> </a:t>
            </a:r>
          </a:p>
        </p:txBody>
      </p:sp>
      <p:sp>
        <p:nvSpPr>
          <p:cNvPr id="16" name="textruta 15"/>
          <p:cNvSpPr txBox="1"/>
          <p:nvPr/>
        </p:nvSpPr>
        <p:spPr>
          <a:xfrm>
            <a:off x="7222617" y="6451193"/>
            <a:ext cx="2902742" cy="486287"/>
          </a:xfrm>
          <a:prstGeom prst="rect">
            <a:avLst/>
          </a:prstGeom>
          <a:noFill/>
        </p:spPr>
        <p:txBody>
          <a:bodyPr wrap="square" lIns="91440" tIns="45720" rIns="91440" bIns="45720" rtlCol="0" anchor="t">
            <a:spAutoFit/>
          </a:bodyPr>
          <a:lstStyle>
            <a:defPPr>
              <a:defRPr lang="sv-SE"/>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defTabSz="975390">
              <a:defRPr/>
            </a:pPr>
            <a:r>
              <a:rPr lang="sv-SE" sz="2550" b="1" i="1">
                <a:solidFill>
                  <a:prstClr val="black"/>
                </a:solidFill>
                <a:latin typeface="Arial"/>
                <a:cs typeface="Arial"/>
              </a:rPr>
              <a:t>4.) Gör</a:t>
            </a:r>
            <a:r>
              <a:rPr kumimoji="0" lang="sv-SE" sz="2550" b="1" i="1" u="none" strike="noStrike" kern="1200" cap="none" spc="0" normalizeH="0" baseline="0" noProof="0">
                <a:ln>
                  <a:noFill/>
                </a:ln>
                <a:solidFill>
                  <a:prstClr val="black"/>
                </a:solidFill>
                <a:effectLst/>
                <a:uLnTx/>
                <a:uFillTx/>
                <a:latin typeface="Arial"/>
                <a:cs typeface="Arial"/>
              </a:rPr>
              <a:t> inte? </a:t>
            </a:r>
          </a:p>
        </p:txBody>
      </p:sp>
      <p:sp>
        <p:nvSpPr>
          <p:cNvPr id="17" name="Rubrik 1">
            <a:extLst>
              <a:ext uri="{FF2B5EF4-FFF2-40B4-BE49-F238E27FC236}">
                <a16:creationId xmlns:a16="http://schemas.microsoft.com/office/drawing/2014/main" id="{3E3A8200-D148-4506-B658-EF22001FED42}"/>
              </a:ext>
            </a:extLst>
          </p:cNvPr>
          <p:cNvSpPr txBox="1">
            <a:spLocks/>
          </p:cNvSpPr>
          <p:nvPr/>
        </p:nvSpPr>
        <p:spPr>
          <a:xfrm>
            <a:off x="1474996" y="390177"/>
            <a:ext cx="10920658" cy="1987958"/>
          </a:xfrm>
          <a:prstGeom prst="rect">
            <a:avLst/>
          </a:prstGeom>
        </p:spPr>
        <p:txBody>
          <a:bodyPr lIns="91440" tIns="45720" rIns="91440" bIns="45720" anchor="t"/>
          <a:lstStyle>
            <a:defPPr>
              <a:defRPr lang="sv-SE"/>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defTabSz="975390">
              <a:defRPr/>
            </a:pPr>
            <a:r>
              <a:rPr lang="sv-SE" sz="4400" b="1" kern="0">
                <a:solidFill>
                  <a:prstClr val="black">
                    <a:lumMod val="75000"/>
                  </a:prstClr>
                </a:solidFill>
                <a:latin typeface="Arial"/>
                <a:ea typeface="+mj-ea"/>
                <a:cs typeface="Arial"/>
              </a:rPr>
              <a:t>Prioritera</a:t>
            </a:r>
            <a:r>
              <a:rPr kumimoji="0" lang="sv-SE" sz="4400" b="1" u="none" strike="noStrike" kern="0" cap="none" spc="0" normalizeH="0" baseline="0" noProof="0">
                <a:ln>
                  <a:noFill/>
                </a:ln>
                <a:solidFill>
                  <a:prstClr val="black">
                    <a:lumMod val="75000"/>
                  </a:prstClr>
                </a:solidFill>
                <a:effectLst/>
                <a:uLnTx/>
                <a:uFillTx/>
                <a:latin typeface="Arial"/>
                <a:ea typeface="+mj-ea"/>
                <a:cs typeface="Arial"/>
              </a:rPr>
              <a:t> förbättringsförslagen med ett Insats-Nytta diagram!</a:t>
            </a:r>
            <a:endParaRPr lang="sv-SE" sz="4400" b="1">
              <a:solidFill>
                <a:prstClr val="black">
                  <a:lumMod val="75000"/>
                </a:prstClr>
              </a:solidFill>
              <a:latin typeface="Arial"/>
              <a:ea typeface="+mj-ea"/>
              <a:cs typeface="Arial"/>
            </a:endParaRPr>
          </a:p>
        </p:txBody>
      </p:sp>
    </p:spTree>
    <p:extLst>
      <p:ext uri="{BB962C8B-B14F-4D97-AF65-F5344CB8AC3E}">
        <p14:creationId xmlns:p14="http://schemas.microsoft.com/office/powerpoint/2010/main" val="3347331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9411-93FB-FD81-F37F-BE93A8C73697}"/>
              </a:ext>
            </a:extLst>
          </p:cNvPr>
          <p:cNvSpPr>
            <a:spLocks noGrp="1"/>
          </p:cNvSpPr>
          <p:nvPr>
            <p:ph type="title" idx="4294967295"/>
          </p:nvPr>
        </p:nvSpPr>
        <p:spPr>
          <a:xfrm>
            <a:off x="2054982" y="761566"/>
            <a:ext cx="8514081" cy="971974"/>
          </a:xfrm>
        </p:spPr>
        <p:txBody>
          <a:bodyPr>
            <a:normAutofit/>
          </a:bodyPr>
          <a:lstStyle/>
          <a:p>
            <a:r>
              <a:rPr lang="en-US" sz="4000" b="1">
                <a:latin typeface="Arial" panose="020B0604020202020204" pitchFamily="34" charset="0"/>
                <a:cs typeface="Arial" panose="020B0604020202020204" pitchFamily="34" charset="0"/>
              </a:rPr>
              <a:t>Tips! </a:t>
            </a:r>
          </a:p>
        </p:txBody>
      </p:sp>
      <p:sp>
        <p:nvSpPr>
          <p:cNvPr id="3" name="Content Placeholder 2">
            <a:extLst>
              <a:ext uri="{FF2B5EF4-FFF2-40B4-BE49-F238E27FC236}">
                <a16:creationId xmlns:a16="http://schemas.microsoft.com/office/drawing/2014/main" id="{71B8CC8B-C1EB-0E9F-5B1D-91F089173254}"/>
              </a:ext>
            </a:extLst>
          </p:cNvPr>
          <p:cNvSpPr>
            <a:spLocks noGrp="1"/>
          </p:cNvSpPr>
          <p:nvPr>
            <p:ph idx="4294967295"/>
          </p:nvPr>
        </p:nvSpPr>
        <p:spPr>
          <a:xfrm>
            <a:off x="2054982" y="1409208"/>
            <a:ext cx="9115213" cy="4477174"/>
          </a:xfrm>
        </p:spPr>
        <p:txBody>
          <a:bodyPr/>
          <a:lstStyle/>
          <a:p>
            <a:pPr marL="0" indent="0">
              <a:buNone/>
            </a:pPr>
            <a:endParaRPr lang="en-US">
              <a:latin typeface="Arial" panose="020B0604020202020204" pitchFamily="34" charset="0"/>
              <a:cs typeface="Arial" panose="020B0604020202020204" pitchFamily="34" charset="0"/>
            </a:endParaRPr>
          </a:p>
          <a:p>
            <a:pPr marL="0" indent="0">
              <a:buNone/>
            </a:pPr>
            <a:r>
              <a:rPr lang="en-US" sz="28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Film – Lean för en </a:t>
            </a:r>
            <a:r>
              <a:rPr lang="en-US" sz="2800" err="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säkrare</a:t>
            </a:r>
            <a:r>
              <a:rPr lang="en-US" sz="28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2800" err="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arbetsmiljö</a:t>
            </a:r>
            <a:r>
              <a:rPr lang="en-US" sz="28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i </a:t>
            </a:r>
            <a:r>
              <a:rPr lang="en-US" sz="2800" err="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lantbruket</a:t>
            </a:r>
            <a:r>
              <a:rPr lang="en-US" sz="280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C736C7AE-3371-87DF-811B-B4F4D706445A}"/>
              </a:ext>
            </a:extLst>
          </p:cNvPr>
          <p:cNvPicPr>
            <a:picLocks noChangeAspect="1"/>
          </p:cNvPicPr>
          <p:nvPr/>
        </p:nvPicPr>
        <p:blipFill>
          <a:blip r:embed="rId4"/>
          <a:stretch>
            <a:fillRect/>
          </a:stretch>
        </p:blipFill>
        <p:spPr>
          <a:xfrm>
            <a:off x="2054982" y="3266717"/>
            <a:ext cx="9224460" cy="5239330"/>
          </a:xfrm>
          <a:prstGeom prst="rect">
            <a:avLst/>
          </a:prstGeom>
        </p:spPr>
      </p:pic>
      <p:pic>
        <p:nvPicPr>
          <p:cNvPr id="7" name="Bildobjekt 5">
            <a:extLst>
              <a:ext uri="{FF2B5EF4-FFF2-40B4-BE49-F238E27FC236}">
                <a16:creationId xmlns:a16="http://schemas.microsoft.com/office/drawing/2014/main" id="{77DE0074-E5CC-2DE7-6ACE-B5DA2FD4D1FD}"/>
              </a:ext>
            </a:extLst>
          </p:cNvPr>
          <p:cNvPicPr>
            <a:picLocks noChangeAspect="1"/>
          </p:cNvPicPr>
          <p:nvPr/>
        </p:nvPicPr>
        <p:blipFill>
          <a:blip r:embed="rId5"/>
          <a:srcRect l="40148" t="62141" r="31991"/>
          <a:stretch>
            <a:fillRect/>
          </a:stretch>
        </p:blipFill>
        <p:spPr>
          <a:xfrm>
            <a:off x="510900" y="463744"/>
            <a:ext cx="1323705" cy="1710332"/>
          </a:xfrm>
          <a:prstGeom prst="rect">
            <a:avLst/>
          </a:prstGeom>
        </p:spPr>
      </p:pic>
    </p:spTree>
    <p:extLst>
      <p:ext uri="{BB962C8B-B14F-4D97-AF65-F5344CB8AC3E}">
        <p14:creationId xmlns:p14="http://schemas.microsoft.com/office/powerpoint/2010/main" val="646205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920B4CF-CA44-D832-15C9-C68A6AECC660}"/>
              </a:ext>
            </a:extLst>
          </p:cNvPr>
          <p:cNvSpPr>
            <a:spLocks noGrp="1"/>
          </p:cNvSpPr>
          <p:nvPr>
            <p:ph type="title" idx="4294967295"/>
          </p:nvPr>
        </p:nvSpPr>
        <p:spPr>
          <a:xfrm>
            <a:off x="1915753" y="2280412"/>
            <a:ext cx="4414521" cy="971973"/>
          </a:xfrm>
        </p:spPr>
        <p:txBody>
          <a:bodyPr>
            <a:normAutofit/>
          </a:bodyPr>
          <a:lstStyle/>
          <a:p>
            <a:r>
              <a:rPr lang="sv-SE" sz="4000" b="1">
                <a:latin typeface="Arial" panose="020B0604020202020204" pitchFamily="34" charset="0"/>
                <a:cs typeface="Arial" panose="020B0604020202020204" pitchFamily="34" charset="0"/>
              </a:rPr>
              <a:t>Tips!</a:t>
            </a:r>
          </a:p>
        </p:txBody>
      </p:sp>
      <p:sp>
        <p:nvSpPr>
          <p:cNvPr id="4" name="Platshållare för innehåll 3">
            <a:extLst>
              <a:ext uri="{FF2B5EF4-FFF2-40B4-BE49-F238E27FC236}">
                <a16:creationId xmlns:a16="http://schemas.microsoft.com/office/drawing/2014/main" id="{D932C5CA-3353-5A83-6C27-E4E6D9C61944}"/>
              </a:ext>
            </a:extLst>
          </p:cNvPr>
          <p:cNvSpPr>
            <a:spLocks noGrp="1"/>
          </p:cNvSpPr>
          <p:nvPr>
            <p:ph idx="4294967295"/>
          </p:nvPr>
        </p:nvSpPr>
        <p:spPr>
          <a:xfrm>
            <a:off x="1915753" y="3758551"/>
            <a:ext cx="11352107" cy="3926841"/>
          </a:xfrm>
        </p:spPr>
        <p:txBody>
          <a:bodyPr vert="horz" lIns="97536" tIns="48768" rIns="97536" bIns="48768" rtlCol="0" anchor="t">
            <a:normAutofit lnSpcReduction="10000"/>
          </a:bodyPr>
          <a:lstStyle/>
          <a:p>
            <a:pPr marL="0" indent="0">
              <a:buNone/>
            </a:pPr>
            <a:r>
              <a:rPr lang="sv-SE" sz="3300" b="1">
                <a:latin typeface="Arial" panose="020B0604020202020204" pitchFamily="34" charset="0"/>
                <a:cs typeface="Arial" panose="020B0604020202020204" pitchFamily="34" charset="0"/>
              </a:rPr>
              <a:t>Flera kunskapsmoduler från verktygslådan som kan </a:t>
            </a:r>
            <a:br>
              <a:rPr lang="sv-SE" sz="3300" b="1">
                <a:latin typeface="Arial" panose="020B0604020202020204" pitchFamily="34" charset="0"/>
                <a:cs typeface="Arial" panose="020B0604020202020204" pitchFamily="34" charset="0"/>
              </a:rPr>
            </a:br>
            <a:r>
              <a:rPr lang="sv-SE" sz="3300" b="1">
                <a:latin typeface="Arial" panose="020B0604020202020204" pitchFamily="34" charset="0"/>
                <a:cs typeface="Arial" panose="020B0604020202020204" pitchFamily="34" charset="0"/>
              </a:rPr>
              <a:t>vara till stöd i arbetet med att utveckla verksamheten. </a:t>
            </a:r>
            <a:r>
              <a:rPr lang="sv-SE" sz="3000" b="1">
                <a:latin typeface="Arial" panose="020B0604020202020204" pitchFamily="34" charset="0"/>
                <a:cs typeface="Arial" panose="020B0604020202020204" pitchFamily="34" charset="0"/>
              </a:rPr>
              <a:t> </a:t>
            </a:r>
            <a:br>
              <a:rPr lang="sv-SE" sz="3000">
                <a:latin typeface="Arial" panose="020B0604020202020204" pitchFamily="34" charset="0"/>
                <a:cs typeface="Arial" panose="020B0604020202020204" pitchFamily="34" charset="0"/>
              </a:rPr>
            </a:br>
            <a:endParaRPr lang="sv-SE" sz="3300" b="1">
              <a:latin typeface="Arial" panose="020B0604020202020204" pitchFamily="34" charset="0"/>
              <a:cs typeface="Arial" panose="020B0604020202020204" pitchFamily="34" charset="0"/>
            </a:endParaRPr>
          </a:p>
          <a:p>
            <a:pPr marL="649605" indent="-649605"/>
            <a:r>
              <a:rPr lang="sv-SE" sz="3300">
                <a:latin typeface="Arial"/>
                <a:cs typeface="Arial"/>
                <a:hlinkClick r:id="" action="ppaction://noaction">
                  <a:extLst>
                    <a:ext uri="{A12FA001-AC4F-418D-AE19-62706E023703}">
                      <ahyp:hlinkClr xmlns:ahyp="http://schemas.microsoft.com/office/drawing/2018/hyperlinkcolor" val="tx"/>
                    </a:ext>
                  </a:extLst>
                </a:hlinkClick>
              </a:rPr>
              <a:t>Värdeflödesanalys</a:t>
            </a:r>
            <a:r>
              <a:rPr lang="sv-SE" sz="3300">
                <a:latin typeface="Arial"/>
                <a:cs typeface="Arial"/>
              </a:rPr>
              <a:t> </a:t>
            </a:r>
          </a:p>
          <a:p>
            <a:pPr marL="649605" indent="-649605">
              <a:buFont typeface="Arial"/>
              <a:buChar char="•"/>
            </a:pPr>
            <a:r>
              <a:rPr lang="sv-SE" sz="3300">
                <a:latin typeface="Arial"/>
                <a:ea typeface="Calibri"/>
                <a:cs typeface="Arial"/>
                <a:hlinkClick r:id="rId2">
                  <a:extLst>
                    <a:ext uri="{A12FA001-AC4F-418D-AE19-62706E023703}">
                      <ahyp:hlinkClr xmlns:ahyp="http://schemas.microsoft.com/office/drawing/2018/hyperlinkcolor" val="tx"/>
                    </a:ext>
                  </a:extLst>
                </a:hlinkClick>
              </a:rPr>
              <a:t>Insats-nytta diagram och handlingsplan / att göra lista</a:t>
            </a:r>
            <a:endParaRPr lang="sv-SE" sz="3300">
              <a:latin typeface="Arial" panose="020B0604020202020204" pitchFamily="34" charset="0"/>
              <a:ea typeface="Calibri"/>
              <a:cs typeface="Arial" panose="020B0604020202020204" pitchFamily="34" charset="0"/>
            </a:endParaRPr>
          </a:p>
          <a:p>
            <a:pPr marL="649605" indent="-649605">
              <a:buFont typeface="Arial"/>
              <a:buChar char="•"/>
            </a:pPr>
            <a:r>
              <a:rPr lang="sv-SE" sz="3300">
                <a:latin typeface="Arial"/>
                <a:cs typeface="Arial"/>
                <a:hlinkClick r:id="rId3">
                  <a:extLst>
                    <a:ext uri="{A12FA001-AC4F-418D-AE19-62706E023703}">
                      <ahyp:hlinkClr xmlns:ahyp="http://schemas.microsoft.com/office/drawing/2018/hyperlinkcolor" val="tx"/>
                    </a:ext>
                  </a:extLst>
                </a:hlinkClick>
              </a:rPr>
              <a:t>Möten och stortavla</a:t>
            </a:r>
            <a:endParaRPr lang="sv-SE" sz="3300">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649605" indent="-649605">
              <a:buFont typeface="Arial"/>
              <a:buChar char="•"/>
            </a:pPr>
            <a:r>
              <a:rPr lang="sv-SE" sz="3300">
                <a:latin typeface="Arial"/>
                <a:cs typeface="Arial"/>
                <a:hlinkClick r:id="rId4">
                  <a:extLst>
                    <a:ext uri="{A12FA001-AC4F-418D-AE19-62706E023703}">
                      <ahyp:hlinkClr xmlns:ahyp="http://schemas.microsoft.com/office/drawing/2018/hyperlinkcolor" val="tx"/>
                    </a:ext>
                  </a:extLst>
                </a:hlinkClick>
              </a:rPr>
              <a:t>PUFF/PDCA - Strukturerad problemlösning</a:t>
            </a:r>
            <a:r>
              <a:rPr lang="sv-SE" sz="3300">
                <a:latin typeface="Arial"/>
                <a:cs typeface="Arial"/>
              </a:rPr>
              <a:t>  </a:t>
            </a:r>
            <a:endParaRPr lang="sv-SE" sz="3300">
              <a:latin typeface="Arial"/>
              <a:ea typeface="Calibri"/>
              <a:cs typeface="Arial"/>
            </a:endParaRPr>
          </a:p>
          <a:p>
            <a:pPr marL="0" indent="0">
              <a:buNone/>
            </a:pPr>
            <a:endParaRPr lang="sv-SE">
              <a:cs typeface="Arial"/>
            </a:endParaRPr>
          </a:p>
          <a:p>
            <a:endParaRPr lang="sv-SE">
              <a:cs typeface="Arial"/>
            </a:endParaRPr>
          </a:p>
          <a:p>
            <a:pPr marL="0" indent="0">
              <a:buNone/>
            </a:pPr>
            <a:endParaRPr lang="sv-SE" sz="2987">
              <a:cs typeface="Arial"/>
            </a:endParaRPr>
          </a:p>
          <a:p>
            <a:pPr marL="0" indent="0">
              <a:buNone/>
            </a:pPr>
            <a:endParaRPr lang="sv-SE" sz="2987">
              <a:cs typeface="Arial"/>
            </a:endParaRPr>
          </a:p>
          <a:p>
            <a:endParaRPr lang="sv-SE" sz="2987">
              <a:cs typeface="Arial"/>
            </a:endParaRPr>
          </a:p>
          <a:p>
            <a:endParaRPr lang="sv-SE" sz="2987">
              <a:cs typeface="Arial"/>
            </a:endParaRPr>
          </a:p>
          <a:p>
            <a:pPr marL="0" indent="0">
              <a:buNone/>
            </a:pPr>
            <a:endParaRPr lang="sv-SE" sz="2987">
              <a:cs typeface="Arial"/>
            </a:endParaRPr>
          </a:p>
          <a:p>
            <a:endParaRPr lang="sv-SE">
              <a:cs typeface="Arial"/>
            </a:endParaRPr>
          </a:p>
        </p:txBody>
      </p:sp>
      <p:pic>
        <p:nvPicPr>
          <p:cNvPr id="6" name="Bildobjekt 5">
            <a:extLst>
              <a:ext uri="{FF2B5EF4-FFF2-40B4-BE49-F238E27FC236}">
                <a16:creationId xmlns:a16="http://schemas.microsoft.com/office/drawing/2014/main" id="{8E15A74A-1A48-1960-6DF7-03D37B637912}"/>
              </a:ext>
            </a:extLst>
          </p:cNvPr>
          <p:cNvPicPr>
            <a:picLocks noChangeAspect="1"/>
          </p:cNvPicPr>
          <p:nvPr/>
        </p:nvPicPr>
        <p:blipFill>
          <a:blip r:embed="rId5"/>
          <a:srcRect l="40148" t="62141" r="31991"/>
          <a:stretch>
            <a:fillRect/>
          </a:stretch>
        </p:blipFill>
        <p:spPr>
          <a:xfrm>
            <a:off x="322816" y="2272644"/>
            <a:ext cx="1323705" cy="1710332"/>
          </a:xfrm>
          <a:prstGeom prst="rect">
            <a:avLst/>
          </a:prstGeom>
        </p:spPr>
      </p:pic>
    </p:spTree>
    <p:extLst>
      <p:ext uri="{BB962C8B-B14F-4D97-AF65-F5344CB8AC3E}">
        <p14:creationId xmlns:p14="http://schemas.microsoft.com/office/powerpoint/2010/main" val="2278680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ECAE87E-E980-440C-9CF8-2D12ED931EA2}"/>
              </a:ext>
            </a:extLst>
          </p:cNvPr>
          <p:cNvSpPr>
            <a:spLocks noGrp="1"/>
          </p:cNvSpPr>
          <p:nvPr>
            <p:ph type="title" idx="4294967295"/>
          </p:nvPr>
        </p:nvSpPr>
        <p:spPr>
          <a:xfrm>
            <a:off x="1154690" y="2058988"/>
            <a:ext cx="10104437" cy="1481137"/>
          </a:xfrm>
        </p:spPr>
        <p:txBody>
          <a:bodyPr>
            <a:normAutofit fontScale="90000"/>
          </a:bodyPr>
          <a:lstStyle>
            <a:defPPr>
              <a:defRPr lang="sv-SE"/>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r>
              <a:rPr lang="sv-SE" sz="4900" b="1">
                <a:latin typeface="Arial" panose="020B0604020202020204" pitchFamily="34" charset="0"/>
                <a:cs typeface="Arial" panose="020B0604020202020204" pitchFamily="34" charset="0"/>
              </a:rPr>
              <a:t>Avsätt tid för att tjäna tid!</a:t>
            </a:r>
            <a:br>
              <a:rPr lang="sv-SE" sz="4800" b="1">
                <a:latin typeface="Arial" panose="020B0604020202020204" pitchFamily="34" charset="0"/>
                <a:cs typeface="Arial" panose="020B0604020202020204" pitchFamily="34" charset="0"/>
              </a:rPr>
            </a:br>
            <a:br>
              <a:rPr lang="sv-SE" sz="5650" b="1">
                <a:latin typeface="Arial" panose="020B0604020202020204" pitchFamily="34" charset="0"/>
                <a:cs typeface="Arial" panose="020B0604020202020204" pitchFamily="34" charset="0"/>
              </a:rPr>
            </a:br>
            <a:r>
              <a:rPr lang="sv-SE" sz="3600" b="0">
                <a:latin typeface="Arial" panose="020B0604020202020204" pitchFamily="34" charset="0"/>
                <a:cs typeface="Arial" panose="020B0604020202020204" pitchFamily="34" charset="0"/>
              </a:rPr>
              <a:t>- Tillsammans lyfta blicken och utveckla verksamheten vidare!</a:t>
            </a:r>
            <a:br>
              <a:rPr lang="sv-SE" sz="2550"/>
            </a:br>
            <a:br>
              <a:rPr lang="sv-SE" sz="5650"/>
            </a:br>
            <a:endParaRPr lang="sv-SE" sz="3950">
              <a:cs typeface="Arial"/>
            </a:endParaRPr>
          </a:p>
        </p:txBody>
      </p:sp>
      <p:pic>
        <p:nvPicPr>
          <p:cNvPr id="6" name="Platshållare för innehåll 5">
            <a:extLst>
              <a:ext uri="{FF2B5EF4-FFF2-40B4-BE49-F238E27FC236}">
                <a16:creationId xmlns:a16="http://schemas.microsoft.com/office/drawing/2014/main" id="{F02BAB71-62F7-4E06-382E-18567C9203A8}"/>
              </a:ext>
            </a:extLst>
          </p:cNvPr>
          <p:cNvPicPr>
            <a:picLocks noGrp="1" noChangeAspect="1"/>
          </p:cNvPicPr>
          <p:nvPr>
            <p:ph idx="4294967295"/>
          </p:nvPr>
        </p:nvPicPr>
        <p:blipFill>
          <a:blip r:embed="rId3"/>
          <a:stretch>
            <a:fillRect/>
          </a:stretch>
        </p:blipFill>
        <p:spPr>
          <a:xfrm>
            <a:off x="3315494" y="3935413"/>
            <a:ext cx="6373812" cy="4903787"/>
          </a:xfrm>
          <a:prstGeom prst="rect">
            <a:avLst/>
          </a:prstGeom>
        </p:spPr>
      </p:pic>
    </p:spTree>
    <p:extLst>
      <p:ext uri="{BB962C8B-B14F-4D97-AF65-F5344CB8AC3E}">
        <p14:creationId xmlns:p14="http://schemas.microsoft.com/office/powerpoint/2010/main" val="4292632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afik, cirkel, kreativitet&#10;&#10;AI-genererat innehåll kan vara felaktigt.">
            <a:extLst>
              <a:ext uri="{FF2B5EF4-FFF2-40B4-BE49-F238E27FC236}">
                <a16:creationId xmlns:a16="http://schemas.microsoft.com/office/drawing/2014/main" id="{FB885D23-EDF5-F6C6-25CA-354B3BC531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852" y="6303073"/>
            <a:ext cx="4932062" cy="2963461"/>
          </a:xfrm>
          <a:prstGeom prst="rect">
            <a:avLst/>
          </a:prstGeom>
        </p:spPr>
      </p:pic>
      <p:sp>
        <p:nvSpPr>
          <p:cNvPr id="7" name="textruta 6">
            <a:extLst>
              <a:ext uri="{FF2B5EF4-FFF2-40B4-BE49-F238E27FC236}">
                <a16:creationId xmlns:a16="http://schemas.microsoft.com/office/drawing/2014/main" id="{EB748CF7-88A4-CCE1-E36B-9288A5B72CA9}"/>
              </a:ext>
            </a:extLst>
          </p:cNvPr>
          <p:cNvSpPr txBox="1"/>
          <p:nvPr/>
        </p:nvSpPr>
        <p:spPr>
          <a:xfrm>
            <a:off x="591986" y="755663"/>
            <a:ext cx="11820828" cy="5201424"/>
          </a:xfrm>
          <a:prstGeom prst="rect">
            <a:avLst/>
          </a:prstGeom>
          <a:noFill/>
        </p:spPr>
        <p:txBody>
          <a:bodyPr wrap="square" lIns="91440" tIns="45720" rIns="91440" bIns="45720" anchor="t">
            <a:spAutoFit/>
          </a:bodyPr>
          <a:lstStyle/>
          <a:p>
            <a:pPr algn="ctr"/>
            <a:r>
              <a:rPr lang="sv-SE" sz="4400" b="1">
                <a:solidFill>
                  <a:prstClr val="black"/>
                </a:solidFill>
                <a:latin typeface="Arial"/>
                <a:cs typeface="Arial"/>
              </a:rPr>
              <a:t>Inledande reflektion</a:t>
            </a:r>
            <a:br>
              <a:rPr lang="sv-SE" sz="4400" b="1">
                <a:solidFill>
                  <a:prstClr val="black"/>
                </a:solidFill>
                <a:latin typeface="Arial"/>
                <a:cs typeface="Arial"/>
              </a:rPr>
            </a:br>
            <a:br>
              <a:rPr lang="sv-SE" sz="3600" b="1">
                <a:latin typeface="Arial"/>
                <a:cs typeface="Arial"/>
              </a:rPr>
            </a:br>
            <a:r>
              <a:rPr lang="sv-SE" sz="3600">
                <a:solidFill>
                  <a:prstClr val="black"/>
                </a:solidFill>
                <a:latin typeface="Arial"/>
                <a:cs typeface="Arial"/>
              </a:rPr>
              <a:t>Vad gör vi i som någon vill betala för? </a:t>
            </a:r>
            <a:endParaRPr lang="en-US" sz="3600">
              <a:solidFill>
                <a:prstClr val="black"/>
              </a:solidFill>
              <a:latin typeface="Arial"/>
              <a:cs typeface="Arial"/>
            </a:endParaRPr>
          </a:p>
          <a:p>
            <a:pPr algn="ctr"/>
            <a:r>
              <a:rPr lang="sv-SE" sz="3600">
                <a:solidFill>
                  <a:prstClr val="black"/>
                </a:solidFill>
                <a:latin typeface="Arial"/>
                <a:cs typeface="Arial"/>
              </a:rPr>
              <a:t>(vad skapar värde)</a:t>
            </a:r>
          </a:p>
          <a:p>
            <a:pPr algn="ctr"/>
            <a:endParaRPr lang="sv-SE" sz="3600">
              <a:solidFill>
                <a:prstClr val="black"/>
              </a:solidFill>
              <a:latin typeface="Arial" panose="020B0604020202020204" pitchFamily="34" charset="0"/>
              <a:cs typeface="Arial" panose="020B0604020202020204" pitchFamily="34" charset="0"/>
            </a:endParaRPr>
          </a:p>
          <a:p>
            <a:pPr algn="ctr"/>
            <a:r>
              <a:rPr lang="sv-SE" sz="3600">
                <a:solidFill>
                  <a:prstClr val="black"/>
                </a:solidFill>
                <a:latin typeface="Arial"/>
                <a:cs typeface="Arial"/>
              </a:rPr>
              <a:t>Vem betalar? (vem är kunden)</a:t>
            </a:r>
          </a:p>
          <a:p>
            <a:pPr algn="ctr"/>
            <a:endParaRPr lang="sv-SE" sz="3600">
              <a:solidFill>
                <a:prstClr val="black"/>
              </a:solidFill>
              <a:latin typeface="Arial" panose="020B0604020202020204" pitchFamily="34" charset="0"/>
              <a:cs typeface="Arial" panose="020B0604020202020204" pitchFamily="34" charset="0"/>
            </a:endParaRPr>
          </a:p>
          <a:p>
            <a:pPr algn="ctr"/>
            <a:r>
              <a:rPr lang="sv-SE" sz="3600">
                <a:solidFill>
                  <a:prstClr val="black"/>
                </a:solidFill>
                <a:latin typeface="Arial"/>
                <a:cs typeface="Arial"/>
              </a:rPr>
              <a:t>Vad gör vi i våra företag som ingen vill betala för? </a:t>
            </a:r>
            <a:br>
              <a:rPr lang="sv-SE" sz="3600">
                <a:solidFill>
                  <a:prstClr val="black"/>
                </a:solidFill>
                <a:latin typeface="Arial"/>
                <a:cs typeface="Arial"/>
              </a:rPr>
            </a:br>
            <a:r>
              <a:rPr lang="sv-SE" sz="3600">
                <a:solidFill>
                  <a:prstClr val="black"/>
                </a:solidFill>
                <a:latin typeface="Arial"/>
                <a:cs typeface="Arial"/>
              </a:rPr>
              <a:t>(vilka är våra "slöserier")</a:t>
            </a:r>
          </a:p>
        </p:txBody>
      </p:sp>
    </p:spTree>
    <p:extLst>
      <p:ext uri="{BB962C8B-B14F-4D97-AF65-F5344CB8AC3E}">
        <p14:creationId xmlns:p14="http://schemas.microsoft.com/office/powerpoint/2010/main" val="2380085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A15D50-5980-4CCF-B932-C5A5A67AC759}"/>
              </a:ext>
            </a:extLst>
          </p:cNvPr>
          <p:cNvSpPr>
            <a:spLocks noGrp="1"/>
          </p:cNvSpPr>
          <p:nvPr>
            <p:ph type="title" idx="4294967295"/>
          </p:nvPr>
        </p:nvSpPr>
        <p:spPr>
          <a:xfrm>
            <a:off x="862461" y="1221177"/>
            <a:ext cx="11279875" cy="1244599"/>
          </a:xfrm>
        </p:spPr>
        <p:txBody>
          <a:bodyPr vert="horz" lIns="97536" tIns="48768" rIns="97536" bIns="48768" rtlCol="0" anchor="b">
            <a:noAutofit/>
          </a:bodyPr>
          <a:lstStyle/>
          <a:p>
            <a:pPr algn="ctr"/>
            <a:r>
              <a:rPr lang="sv-SE" sz="4400" b="1">
                <a:latin typeface="Arial Bold"/>
                <a:cs typeface="Arial Bold"/>
              </a:rPr>
              <a:t>En robust verksamhet….</a:t>
            </a:r>
            <a:r>
              <a:rPr lang="sv-SE" sz="4400" b="1"/>
              <a:t> </a:t>
            </a:r>
            <a:br>
              <a:rPr lang="sv-SE" sz="8000"/>
            </a:br>
            <a:r>
              <a:rPr lang="sv-SE" sz="3200">
                <a:latin typeface="Arial" panose="020B0604020202020204" pitchFamily="34" charset="0"/>
                <a:cs typeface="Arial" panose="020B0604020202020204" pitchFamily="34" charset="0"/>
              </a:rPr>
              <a:t>… handlar om att skapa de bästa förutsättningarna (arbetssätt och tankesätt)</a:t>
            </a:r>
            <a:endParaRPr lang="en-US" sz="3200" b="1">
              <a:latin typeface="Arial" panose="020B0604020202020204" pitchFamily="34" charset="0"/>
              <a:cs typeface="Arial" panose="020B0604020202020204" pitchFamily="34" charset="0"/>
            </a:endParaRPr>
          </a:p>
        </p:txBody>
      </p:sp>
      <p:pic>
        <p:nvPicPr>
          <p:cNvPr id="8" name="Bildobjekt 7" descr="En bild som visar text, Teckensnitt, Grafik, skärmbild&#10;&#10;AI-genererat innehåll kan vara felaktigt.">
            <a:extLst>
              <a:ext uri="{FF2B5EF4-FFF2-40B4-BE49-F238E27FC236}">
                <a16:creationId xmlns:a16="http://schemas.microsoft.com/office/drawing/2014/main" id="{6CCE668A-8E65-0152-5013-CAECC61E8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055" y="2748916"/>
            <a:ext cx="7029187" cy="6584001"/>
          </a:xfrm>
          <a:prstGeom prst="rect">
            <a:avLst/>
          </a:prstGeom>
        </p:spPr>
      </p:pic>
    </p:spTree>
    <p:extLst>
      <p:ext uri="{BB962C8B-B14F-4D97-AF65-F5344CB8AC3E}">
        <p14:creationId xmlns:p14="http://schemas.microsoft.com/office/powerpoint/2010/main" val="2783459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8B3E7-C05D-528B-17FA-B7E8B3769D1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7D76AF2-D682-B4BF-7FCE-F89098EFE79F}"/>
              </a:ext>
            </a:extLst>
          </p:cNvPr>
          <p:cNvSpPr>
            <a:spLocks noGrp="1"/>
          </p:cNvSpPr>
          <p:nvPr>
            <p:ph type="title" idx="4294967295"/>
          </p:nvPr>
        </p:nvSpPr>
        <p:spPr>
          <a:xfrm>
            <a:off x="140230" y="2608090"/>
            <a:ext cx="4587816" cy="1244599"/>
          </a:xfrm>
        </p:spPr>
        <p:txBody>
          <a:bodyPr vert="horz" lIns="97536" tIns="48768" rIns="97536" bIns="48768" rtlCol="0" anchor="b">
            <a:noAutofit/>
          </a:bodyPr>
          <a:lstStyle/>
          <a:p>
            <a:pPr algn="ctr"/>
            <a:r>
              <a:rPr lang="sv-SE" sz="4400" b="1" err="1">
                <a:latin typeface="Arial Bold"/>
                <a:cs typeface="Arial" panose="020B0604020202020204" pitchFamily="34" charset="0"/>
              </a:rPr>
              <a:t>Slöserier</a:t>
            </a:r>
            <a:r>
              <a:rPr lang="sv-SE" sz="4400" b="1">
                <a:latin typeface="Arial Bold"/>
                <a:cs typeface="Arial" panose="020B0604020202020204" pitchFamily="34" charset="0"/>
              </a:rPr>
              <a:t> </a:t>
            </a:r>
            <a:br>
              <a:rPr lang="sv-SE" sz="4400" b="1">
                <a:latin typeface="Arial Bold"/>
                <a:cs typeface="Arial" panose="020B0604020202020204" pitchFamily="34" charset="0"/>
              </a:rPr>
            </a:br>
            <a:br>
              <a:rPr lang="sv-SE" sz="4400" b="1">
                <a:latin typeface="Arial Bold"/>
                <a:cs typeface="Arial" panose="020B0604020202020204" pitchFamily="34" charset="0"/>
              </a:rPr>
            </a:br>
            <a:r>
              <a:rPr lang="sv-SE" sz="3600">
                <a:latin typeface="Arial" panose="020B0604020202020204" pitchFamily="34" charset="0"/>
                <a:cs typeface="Arial" panose="020B0604020202020204" pitchFamily="34" charset="0"/>
              </a:rPr>
              <a:t>Allt som inte </a:t>
            </a:r>
            <a:br>
              <a:rPr lang="sv-SE" sz="3600">
                <a:latin typeface="Arial" panose="020B0604020202020204" pitchFamily="34" charset="0"/>
                <a:cs typeface="Arial" panose="020B0604020202020204" pitchFamily="34" charset="0"/>
              </a:rPr>
            </a:br>
            <a:r>
              <a:rPr lang="sv-SE" sz="3600">
                <a:latin typeface="Arial" panose="020B0604020202020204" pitchFamily="34" charset="0"/>
                <a:cs typeface="Arial" panose="020B0604020202020204" pitchFamily="34" charset="0"/>
              </a:rPr>
              <a:t>skapar värde</a:t>
            </a:r>
            <a:endParaRPr lang="en-US" sz="3600">
              <a:latin typeface="Arial" panose="020B0604020202020204" pitchFamily="34" charset="0"/>
              <a:cs typeface="Arial" panose="020B0604020202020204" pitchFamily="34" charset="0"/>
            </a:endParaRPr>
          </a:p>
        </p:txBody>
      </p:sp>
      <p:pic>
        <p:nvPicPr>
          <p:cNvPr id="6" name="Bildobjekt 5" descr="En bild som visar skärmbild, clipart, grafisk design, Grafik&#10;&#10;AI-genererat innehåll kan vara felaktigt.">
            <a:extLst>
              <a:ext uri="{FF2B5EF4-FFF2-40B4-BE49-F238E27FC236}">
                <a16:creationId xmlns:a16="http://schemas.microsoft.com/office/drawing/2014/main" id="{7FBA2F41-B0AF-64C0-F428-31F0B7B6F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539" y="1018766"/>
            <a:ext cx="8167568" cy="8178456"/>
          </a:xfrm>
          <a:prstGeom prst="rect">
            <a:avLst/>
          </a:prstGeom>
        </p:spPr>
      </p:pic>
    </p:spTree>
    <p:extLst>
      <p:ext uri="{BB962C8B-B14F-4D97-AF65-F5344CB8AC3E}">
        <p14:creationId xmlns:p14="http://schemas.microsoft.com/office/powerpoint/2010/main" val="3564122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txBox="1">
            <a:spLocks/>
          </p:cNvSpPr>
          <p:nvPr/>
        </p:nvSpPr>
        <p:spPr>
          <a:xfrm>
            <a:off x="270070" y="0"/>
            <a:ext cx="7768751" cy="4992555"/>
          </a:xfrm>
          <a:prstGeom prst="rect">
            <a:avLst/>
          </a:prstGeom>
        </p:spPr>
        <p:txBody>
          <a:bodyPr vert="horz" lIns="73152" tIns="36577" rIns="73152" bIns="36577"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50230"/>
            <a:r>
              <a:rPr lang="sv-SE">
                <a:solidFill>
                  <a:prstClr val="black"/>
                </a:solidFill>
                <a:latin typeface="Arial" panose="020B0604020202020204" pitchFamily="34" charset="0"/>
                <a:cs typeface="Arial" panose="020B0604020202020204" pitchFamily="34" charset="0"/>
              </a:rPr>
              <a:t>Titta på filmen </a:t>
            </a:r>
          </a:p>
          <a:p>
            <a:pPr defTabSz="650230"/>
            <a:r>
              <a:rPr lang="sv-SE">
                <a:solidFill>
                  <a:prstClr val="black"/>
                </a:solidFill>
                <a:latin typeface="Arial" panose="020B0604020202020204" pitchFamily="34" charset="0"/>
                <a:cs typeface="Arial" panose="020B0604020202020204" pitchFamily="34" charset="0"/>
                <a:hlinkClick r:id="rId3"/>
              </a:rPr>
              <a:t>KAFFEKAIZEN </a:t>
            </a:r>
            <a:endParaRPr lang="sv-SE">
              <a:solidFill>
                <a:prstClr val="black"/>
              </a:solidFill>
              <a:latin typeface="Arial" panose="020B0604020202020204" pitchFamily="34" charset="0"/>
              <a:cs typeface="Arial" panose="020B0604020202020204" pitchFamily="34" charset="0"/>
            </a:endParaRPr>
          </a:p>
          <a:p>
            <a:pPr defTabSz="650230"/>
            <a:endParaRPr lang="sv-SE" sz="4693">
              <a:solidFill>
                <a:prstClr val="black"/>
              </a:solidFill>
              <a:latin typeface="Calibri"/>
            </a:endParaRPr>
          </a:p>
          <a:p>
            <a:pPr defTabSz="650230"/>
            <a:endParaRPr lang="sv-SE" sz="4693">
              <a:solidFill>
                <a:prstClr val="black"/>
              </a:solidFill>
              <a:latin typeface="Calibri"/>
            </a:endParaRPr>
          </a:p>
        </p:txBody>
      </p:sp>
      <p:sp>
        <p:nvSpPr>
          <p:cNvPr id="3" name="textruta 2">
            <a:extLst>
              <a:ext uri="{FF2B5EF4-FFF2-40B4-BE49-F238E27FC236}">
                <a16:creationId xmlns:a16="http://schemas.microsoft.com/office/drawing/2014/main" id="{2269B20A-D12D-4B78-9A28-19AE272CF939}"/>
              </a:ext>
            </a:extLst>
          </p:cNvPr>
          <p:cNvSpPr txBox="1"/>
          <p:nvPr/>
        </p:nvSpPr>
        <p:spPr>
          <a:xfrm>
            <a:off x="2461899" y="4979854"/>
            <a:ext cx="11152230" cy="3782895"/>
          </a:xfrm>
          <a:prstGeom prst="rect">
            <a:avLst/>
          </a:prstGeom>
          <a:noFill/>
        </p:spPr>
        <p:txBody>
          <a:bodyPr wrap="square" lIns="91440" tIns="45720" rIns="91440" bIns="45720" rtlCol="0" anchor="t">
            <a:spAutoFit/>
          </a:bodyPr>
          <a:lstStyle/>
          <a:p>
            <a:r>
              <a:rPr lang="sv-SE" sz="3982" b="1">
                <a:solidFill>
                  <a:prstClr val="black"/>
                </a:solidFill>
                <a:latin typeface="Arial" panose="020B0604020202020204" pitchFamily="34" charset="0"/>
                <a:cs typeface="Arial" panose="020B0604020202020204" pitchFamily="34" charset="0"/>
              </a:rPr>
              <a:t>Övning</a:t>
            </a:r>
            <a:r>
              <a:rPr lang="sv-SE" sz="3982">
                <a:solidFill>
                  <a:prstClr val="black"/>
                </a:solidFill>
                <a:latin typeface="Arial" panose="020B0604020202020204" pitchFamily="34" charset="0"/>
                <a:cs typeface="Arial" panose="020B0604020202020204" pitchFamily="34" charset="0"/>
              </a:rPr>
              <a:t> </a:t>
            </a:r>
            <a:br>
              <a:rPr lang="sv-SE" sz="3982">
                <a:solidFill>
                  <a:prstClr val="black"/>
                </a:solidFill>
                <a:latin typeface="Arial" panose="020B0604020202020204" pitchFamily="34" charset="0"/>
                <a:cs typeface="Arial" panose="020B0604020202020204" pitchFamily="34" charset="0"/>
              </a:rPr>
            </a:br>
            <a:endParaRPr lang="sv-SE" sz="4000">
              <a:solidFill>
                <a:prstClr val="black"/>
              </a:solidFill>
              <a:latin typeface="Arial" panose="020B0604020202020204" pitchFamily="34" charset="0"/>
              <a:cs typeface="Arial" panose="020B0604020202020204" pitchFamily="34" charset="0"/>
            </a:endParaRPr>
          </a:p>
          <a:p>
            <a:pPr marL="649605" indent="-649605">
              <a:buFont typeface="Arial" panose="020B0604020202020204" pitchFamily="34" charset="0"/>
              <a:buChar char="•"/>
            </a:pPr>
            <a:r>
              <a:rPr lang="sv-SE" sz="4000">
                <a:solidFill>
                  <a:prstClr val="black"/>
                </a:solidFill>
                <a:latin typeface="Arial"/>
                <a:cs typeface="Arial"/>
              </a:rPr>
              <a:t>Vilka ”</a:t>
            </a:r>
            <a:r>
              <a:rPr lang="sv-SE" sz="4000" err="1">
                <a:solidFill>
                  <a:prstClr val="black"/>
                </a:solidFill>
                <a:latin typeface="Arial"/>
                <a:cs typeface="Arial"/>
              </a:rPr>
              <a:t>slöserier</a:t>
            </a:r>
            <a:r>
              <a:rPr lang="sv-SE" sz="4000">
                <a:solidFill>
                  <a:prstClr val="black"/>
                </a:solidFill>
                <a:latin typeface="Arial"/>
                <a:cs typeface="Arial"/>
              </a:rPr>
              <a:t>” ser ni? </a:t>
            </a:r>
          </a:p>
          <a:p>
            <a:pPr marL="649605" indent="-649605">
              <a:buFont typeface="Arial" panose="020B0604020202020204" pitchFamily="34" charset="0"/>
              <a:buChar char="•"/>
            </a:pPr>
            <a:r>
              <a:rPr lang="sv-SE" sz="4000">
                <a:solidFill>
                  <a:prstClr val="black"/>
                </a:solidFill>
                <a:latin typeface="Arial"/>
                <a:cs typeface="Arial"/>
              </a:rPr>
              <a:t>Hur skulle man kunna koka kaffe smartare nästa gång?</a:t>
            </a:r>
          </a:p>
          <a:p>
            <a:r>
              <a:rPr lang="sv-SE" sz="4000" i="1">
                <a:solidFill>
                  <a:prstClr val="black"/>
                </a:solidFill>
                <a:latin typeface="Calibri"/>
              </a:rPr>
              <a:t>      </a:t>
            </a:r>
            <a:endParaRPr lang="sv-SE" sz="4000">
              <a:solidFill>
                <a:prstClr val="black"/>
              </a:solidFill>
              <a:latin typeface="Calibri"/>
              <a:ea typeface="Calibri"/>
              <a:cs typeface="Calibri"/>
            </a:endParaRPr>
          </a:p>
        </p:txBody>
      </p:sp>
      <p:pic>
        <p:nvPicPr>
          <p:cNvPr id="8" name="Bildobjekt 7">
            <a:extLst>
              <a:ext uri="{FF2B5EF4-FFF2-40B4-BE49-F238E27FC236}">
                <a16:creationId xmlns:a16="http://schemas.microsoft.com/office/drawing/2014/main" id="{9DA485E1-FC0E-42A2-BD87-9C4F0F3C5659}"/>
              </a:ext>
            </a:extLst>
          </p:cNvPr>
          <p:cNvPicPr>
            <a:picLocks noChangeAspect="1"/>
          </p:cNvPicPr>
          <p:nvPr/>
        </p:nvPicPr>
        <p:blipFill>
          <a:blip r:embed="rId4"/>
          <a:stretch>
            <a:fillRect/>
          </a:stretch>
        </p:blipFill>
        <p:spPr>
          <a:xfrm>
            <a:off x="6468071" y="635292"/>
            <a:ext cx="6193366" cy="4729770"/>
          </a:xfrm>
          <a:prstGeom prst="rect">
            <a:avLst/>
          </a:prstGeom>
        </p:spPr>
      </p:pic>
      <p:pic>
        <p:nvPicPr>
          <p:cNvPr id="2" name="Bildobjekt 1">
            <a:extLst>
              <a:ext uri="{FF2B5EF4-FFF2-40B4-BE49-F238E27FC236}">
                <a16:creationId xmlns:a16="http://schemas.microsoft.com/office/drawing/2014/main" id="{B7E9945D-7634-7FFB-5DF0-932E26FE61BE}"/>
              </a:ext>
            </a:extLst>
          </p:cNvPr>
          <p:cNvPicPr>
            <a:picLocks noChangeAspect="1"/>
          </p:cNvPicPr>
          <p:nvPr/>
        </p:nvPicPr>
        <p:blipFill>
          <a:blip r:embed="rId5"/>
          <a:stretch>
            <a:fillRect/>
          </a:stretch>
        </p:blipFill>
        <p:spPr>
          <a:xfrm>
            <a:off x="328471" y="1004322"/>
            <a:ext cx="1322947" cy="1713124"/>
          </a:xfrm>
          <a:prstGeom prst="rect">
            <a:avLst/>
          </a:prstGeom>
        </p:spPr>
      </p:pic>
      <p:pic>
        <p:nvPicPr>
          <p:cNvPr id="6" name="Picture 2" descr="En bild som visar cirkel, kreativitet, växel, konst&#10;&#10;AI-genererat innehåll kan vara felaktigt.">
            <a:extLst>
              <a:ext uri="{FF2B5EF4-FFF2-40B4-BE49-F238E27FC236}">
                <a16:creationId xmlns:a16="http://schemas.microsoft.com/office/drawing/2014/main" id="{296CCC5D-CCFE-FDE1-0382-9E7C018538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222" y="4595147"/>
            <a:ext cx="1700725" cy="148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882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0CF3BC-4BD6-79ED-9652-0B71D70CF956}"/>
              </a:ext>
            </a:extLst>
          </p:cNvPr>
          <p:cNvSpPr>
            <a:spLocks noGrp="1"/>
          </p:cNvSpPr>
          <p:nvPr>
            <p:ph type="title" idx="4294967295"/>
          </p:nvPr>
        </p:nvSpPr>
        <p:spPr>
          <a:xfrm>
            <a:off x="335279" y="621998"/>
            <a:ext cx="11185525" cy="1414463"/>
          </a:xfrm>
        </p:spPr>
        <p:txBody>
          <a:bodyPr>
            <a:normAutofit fontScale="90000"/>
          </a:bodyPr>
          <a:lstStyle/>
          <a:p>
            <a:r>
              <a:rPr lang="sv-SE" sz="4400" b="1">
                <a:latin typeface="Arial" panose="020B0604020202020204" pitchFamily="34" charset="0"/>
                <a:cs typeface="Arial" panose="020B0604020202020204" pitchFamily="34" charset="0"/>
              </a:rPr>
              <a:t>Gruppredovisning, Övning ”Slöserijakt”</a:t>
            </a:r>
            <a:br>
              <a:rPr lang="sv-SE" sz="3600" b="1">
                <a:latin typeface="Arial" panose="020B0604020202020204" pitchFamily="34" charset="0"/>
                <a:cs typeface="Arial" panose="020B0604020202020204" pitchFamily="34" charset="0"/>
              </a:rPr>
            </a:br>
            <a:r>
              <a:rPr lang="sv-SE" sz="3100">
                <a:latin typeface="Arial" panose="020B0604020202020204" pitchFamily="34" charset="0"/>
                <a:cs typeface="Arial" panose="020B0604020202020204" pitchFamily="34" charset="0"/>
              </a:rPr>
              <a:t>Datum:</a:t>
            </a:r>
            <a:br>
              <a:rPr lang="sv-SE" sz="3100">
                <a:latin typeface="Arial" panose="020B0604020202020204" pitchFamily="34" charset="0"/>
                <a:cs typeface="Arial" panose="020B0604020202020204" pitchFamily="34" charset="0"/>
              </a:rPr>
            </a:br>
            <a:r>
              <a:rPr lang="sv-SE" sz="3100">
                <a:latin typeface="Arial" panose="020B0604020202020204" pitchFamily="34" charset="0"/>
                <a:cs typeface="Arial" panose="020B0604020202020204" pitchFamily="34" charset="0"/>
              </a:rPr>
              <a:t>Grupp: </a:t>
            </a:r>
          </a:p>
        </p:txBody>
      </p:sp>
      <p:graphicFrame>
        <p:nvGraphicFramePr>
          <p:cNvPr id="10" name="Tabell 10">
            <a:extLst>
              <a:ext uri="{FF2B5EF4-FFF2-40B4-BE49-F238E27FC236}">
                <a16:creationId xmlns:a16="http://schemas.microsoft.com/office/drawing/2014/main" id="{BB735430-3A2E-06F4-D146-0C963621B336}"/>
              </a:ext>
            </a:extLst>
          </p:cNvPr>
          <p:cNvGraphicFramePr>
            <a:graphicFrameLocks noGrp="1"/>
          </p:cNvGraphicFramePr>
          <p:nvPr>
            <p:ph idx="4294967295"/>
          </p:nvPr>
        </p:nvGraphicFramePr>
        <p:xfrm>
          <a:off x="447574" y="2772830"/>
          <a:ext cx="12334241" cy="6481264"/>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568268333"/>
                    </a:ext>
                  </a:extLst>
                </a:gridCol>
                <a:gridCol w="5781041">
                  <a:extLst>
                    <a:ext uri="{9D8B030D-6E8A-4147-A177-3AD203B41FA5}">
                      <a16:colId xmlns:a16="http://schemas.microsoft.com/office/drawing/2014/main" val="1367747377"/>
                    </a:ext>
                  </a:extLst>
                </a:gridCol>
                <a:gridCol w="4064000">
                  <a:extLst>
                    <a:ext uri="{9D8B030D-6E8A-4147-A177-3AD203B41FA5}">
                      <a16:colId xmlns:a16="http://schemas.microsoft.com/office/drawing/2014/main" val="1918086806"/>
                    </a:ext>
                  </a:extLst>
                </a:gridCol>
              </a:tblGrid>
              <a:tr h="584644">
                <a:tc>
                  <a:txBody>
                    <a:bodyPr/>
                    <a:lstStyle/>
                    <a:p>
                      <a:r>
                        <a:rPr lang="sv-SE" sz="2000">
                          <a:solidFill>
                            <a:schemeClr val="tx1"/>
                          </a:solidFill>
                        </a:rPr>
                        <a:t>Funnet slöseri </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2000">
                          <a:solidFill>
                            <a:schemeClr val="tx1"/>
                          </a:solidFill>
                        </a:rPr>
                        <a:t>Förbättringsförslag </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2000">
                          <a:solidFill>
                            <a:schemeClr val="tx1"/>
                          </a:solidFill>
                        </a:rPr>
                        <a:t>Vunnen effekt av förändringen?</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6310701"/>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42532"/>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3837606"/>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1629988"/>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0915979"/>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665993"/>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7141343"/>
                  </a:ext>
                </a:extLst>
              </a:tr>
              <a:tr h="721766">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5455966"/>
                  </a:ext>
                </a:extLst>
              </a:tr>
              <a:tr h="721766">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2000">
                        <a:solidFill>
                          <a:schemeClr val="tx1"/>
                        </a:solidFill>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6043769"/>
                  </a:ext>
                </a:extLst>
              </a:tr>
            </a:tbl>
          </a:graphicData>
        </a:graphic>
      </p:graphicFrame>
      <p:pic>
        <p:nvPicPr>
          <p:cNvPr id="3" name="Bildobjekt 2">
            <a:extLst>
              <a:ext uri="{FF2B5EF4-FFF2-40B4-BE49-F238E27FC236}">
                <a16:creationId xmlns:a16="http://schemas.microsoft.com/office/drawing/2014/main" id="{39E0DFD8-8627-E637-D3E2-84E47AFFC89F}"/>
              </a:ext>
            </a:extLst>
          </p:cNvPr>
          <p:cNvPicPr>
            <a:picLocks noChangeAspect="1"/>
          </p:cNvPicPr>
          <p:nvPr/>
        </p:nvPicPr>
        <p:blipFill>
          <a:blip r:embed="rId3"/>
          <a:stretch>
            <a:fillRect/>
          </a:stretch>
        </p:blipFill>
        <p:spPr>
          <a:xfrm>
            <a:off x="10439866" y="60168"/>
            <a:ext cx="2341949" cy="2344478"/>
          </a:xfrm>
          <a:prstGeom prst="rect">
            <a:avLst/>
          </a:prstGeom>
        </p:spPr>
      </p:pic>
    </p:spTree>
    <p:extLst>
      <p:ext uri="{BB962C8B-B14F-4D97-AF65-F5344CB8AC3E}">
        <p14:creationId xmlns:p14="http://schemas.microsoft.com/office/powerpoint/2010/main" val="1178326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txBox="1">
            <a:spLocks/>
          </p:cNvSpPr>
          <p:nvPr/>
        </p:nvSpPr>
        <p:spPr>
          <a:xfrm>
            <a:off x="2704704" y="1706710"/>
            <a:ext cx="4972965" cy="429444"/>
          </a:xfrm>
          <a:prstGeom prst="rect">
            <a:avLst/>
          </a:prstGeom>
        </p:spPr>
        <p:txBody>
          <a:bodyPr vert="horz" lIns="54864" tIns="27433" rIns="54864" bIns="2743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sv-SE" b="1" i="1">
              <a:solidFill>
                <a:prstClr val="black"/>
              </a:solidFill>
              <a:latin typeface="Arial Bold"/>
              <a:cs typeface="Arial Bold"/>
            </a:endParaRPr>
          </a:p>
          <a:p>
            <a:pPr algn="l"/>
            <a:r>
              <a:rPr lang="sv-SE" sz="4800" b="1">
                <a:solidFill>
                  <a:prstClr val="black"/>
                </a:solidFill>
                <a:latin typeface="Arial Bold"/>
                <a:cs typeface="Arial Bold"/>
              </a:rPr>
              <a:t>Övning  "Slöserijakt</a:t>
            </a:r>
            <a:endParaRPr lang="sv-SE" sz="4800" b="1">
              <a:solidFill>
                <a:prstClr val="black"/>
              </a:solidFill>
              <a:latin typeface="Arial"/>
              <a:cs typeface="Arial"/>
            </a:endParaRPr>
          </a:p>
          <a:p>
            <a:endParaRPr lang="sv-SE">
              <a:solidFill>
                <a:prstClr val="black"/>
              </a:solidFill>
            </a:endParaRPr>
          </a:p>
          <a:p>
            <a:endParaRPr lang="sv-SE">
              <a:solidFill>
                <a:prstClr val="black"/>
              </a:solidFill>
            </a:endParaRPr>
          </a:p>
        </p:txBody>
      </p:sp>
      <p:sp>
        <p:nvSpPr>
          <p:cNvPr id="3" name="textruta 2">
            <a:extLst>
              <a:ext uri="{FF2B5EF4-FFF2-40B4-BE49-F238E27FC236}">
                <a16:creationId xmlns:a16="http://schemas.microsoft.com/office/drawing/2014/main" id="{2269B20A-D12D-4B78-9A28-19AE272CF939}"/>
              </a:ext>
            </a:extLst>
          </p:cNvPr>
          <p:cNvSpPr txBox="1"/>
          <p:nvPr/>
        </p:nvSpPr>
        <p:spPr>
          <a:xfrm>
            <a:off x="304042" y="6428085"/>
            <a:ext cx="12974523" cy="2337115"/>
          </a:xfrm>
          <a:prstGeom prst="rect">
            <a:avLst/>
          </a:prstGeom>
          <a:noFill/>
        </p:spPr>
        <p:txBody>
          <a:bodyPr wrap="square" lIns="91440" tIns="45720" rIns="91440" bIns="45720" rtlCol="0" anchor="t">
            <a:spAutoFit/>
          </a:bodyPr>
          <a:lstStyle/>
          <a:p>
            <a:endParaRPr lang="sv-SE" sz="2987" i="1">
              <a:solidFill>
                <a:prstClr val="black"/>
              </a:solidFill>
            </a:endParaRPr>
          </a:p>
          <a:p>
            <a:r>
              <a:rPr lang="sv-SE" sz="3200">
                <a:solidFill>
                  <a:prstClr val="black"/>
                </a:solidFill>
                <a:latin typeface="Arial" panose="020B0604020202020204" pitchFamily="34" charset="0"/>
                <a:cs typeface="Arial" panose="020B0604020202020204" pitchFamily="34" charset="0"/>
              </a:rPr>
              <a:t>3. Återsamlas vid tavlan/vid bordet:</a:t>
            </a:r>
          </a:p>
          <a:p>
            <a:r>
              <a:rPr lang="sv-SE" sz="2800">
                <a:solidFill>
                  <a:prstClr val="black"/>
                </a:solidFill>
                <a:latin typeface="Arial" panose="020B0604020202020204" pitchFamily="34" charset="0"/>
                <a:cs typeface="Arial" panose="020B0604020202020204" pitchFamily="34" charset="0"/>
              </a:rPr>
              <a:t>	a. Gå igenom </a:t>
            </a:r>
            <a:r>
              <a:rPr lang="sv-SE" sz="2800" err="1">
                <a:solidFill>
                  <a:prstClr val="black"/>
                </a:solidFill>
                <a:latin typeface="Arial" panose="020B0604020202020204" pitchFamily="34" charset="0"/>
                <a:cs typeface="Arial" panose="020B0604020202020204" pitchFamily="34" charset="0"/>
              </a:rPr>
              <a:t>slöserier</a:t>
            </a:r>
            <a:r>
              <a:rPr lang="sv-SE" sz="2800">
                <a:solidFill>
                  <a:prstClr val="black"/>
                </a:solidFill>
                <a:latin typeface="Arial" panose="020B0604020202020204" pitchFamily="34" charset="0"/>
                <a:cs typeface="Arial" panose="020B0604020202020204" pitchFamily="34" charset="0"/>
              </a:rPr>
              <a:t> och diskutera er fram till förbättringsförslag</a:t>
            </a:r>
          </a:p>
          <a:p>
            <a:r>
              <a:rPr lang="sv-SE" sz="2800">
                <a:solidFill>
                  <a:prstClr val="black"/>
                </a:solidFill>
                <a:latin typeface="Arial" panose="020B0604020202020204" pitchFamily="34" charset="0"/>
                <a:cs typeface="Arial" panose="020B0604020202020204" pitchFamily="34" charset="0"/>
              </a:rPr>
              <a:t>	b. Prioritera förbättringsförslagen enligt insats/nytta diagram</a:t>
            </a:r>
          </a:p>
          <a:p>
            <a:r>
              <a:rPr lang="sv-SE" sz="2800">
                <a:solidFill>
                  <a:prstClr val="black"/>
                </a:solidFill>
                <a:latin typeface="Arial" panose="020B0604020202020204" pitchFamily="34" charset="0"/>
                <a:cs typeface="Arial" panose="020B0604020202020204" pitchFamily="34" charset="0"/>
              </a:rPr>
              <a:t>	c. För in de prioriterade förbättringsförslagen i er handlingsplan. </a:t>
            </a:r>
          </a:p>
        </p:txBody>
      </p:sp>
      <p:pic>
        <p:nvPicPr>
          <p:cNvPr id="2" name="Bildobjekt 1" descr="En bild som visar skärmbild, clipart, grafisk design, Grafik&#10;&#10;AI-genererat innehåll kan vara felaktigt.">
            <a:extLst>
              <a:ext uri="{FF2B5EF4-FFF2-40B4-BE49-F238E27FC236}">
                <a16:creationId xmlns:a16="http://schemas.microsoft.com/office/drawing/2014/main" id="{C7F51821-FEDA-04B8-0444-4E0CE1585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999" y="797547"/>
            <a:ext cx="5645822" cy="5653348"/>
          </a:xfrm>
          <a:prstGeom prst="rect">
            <a:avLst/>
          </a:prstGeom>
        </p:spPr>
      </p:pic>
      <p:pic>
        <p:nvPicPr>
          <p:cNvPr id="5" name="Picture 2" descr="En bild som visar cirkel, kreativitet, växel, konst&#10;&#10;AI-genererat innehåll kan vara felaktigt.">
            <a:extLst>
              <a:ext uri="{FF2B5EF4-FFF2-40B4-BE49-F238E27FC236}">
                <a16:creationId xmlns:a16="http://schemas.microsoft.com/office/drawing/2014/main" id="{D434BB0A-3750-D98C-E4FB-4D337C22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81" y="649230"/>
            <a:ext cx="1700725" cy="1489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54CB96D0-E338-B3CB-16E2-4BD0DED811C0}"/>
              </a:ext>
            </a:extLst>
          </p:cNvPr>
          <p:cNvSpPr txBox="1"/>
          <p:nvPr/>
        </p:nvSpPr>
        <p:spPr>
          <a:xfrm>
            <a:off x="347104" y="3272252"/>
            <a:ext cx="6231633" cy="3506666"/>
          </a:xfrm>
          <a:prstGeom prst="rect">
            <a:avLst/>
          </a:prstGeom>
          <a:noFill/>
        </p:spPr>
        <p:txBody>
          <a:bodyPr wrap="square" lIns="91440" tIns="45720" rIns="91440" bIns="45720" rtlCol="0" anchor="t">
            <a:spAutoFit/>
          </a:bodyPr>
          <a:lstStyle/>
          <a:p>
            <a:endParaRPr lang="sv-SE" sz="2987" i="1">
              <a:solidFill>
                <a:prstClr val="black"/>
              </a:solidFill>
            </a:endParaRPr>
          </a:p>
          <a:p>
            <a:pPr marL="514350" indent="-514350">
              <a:buFont typeface="+mj-lt"/>
              <a:buAutoNum type="arabicPeriod"/>
            </a:pPr>
            <a:r>
              <a:rPr lang="sv-SE" sz="3200">
                <a:solidFill>
                  <a:prstClr val="black"/>
                </a:solidFill>
                <a:latin typeface="Arial"/>
                <a:cs typeface="Arial"/>
              </a:rPr>
              <a:t>Bestäm var/vilket område för genomförandet av slöserijakt</a:t>
            </a:r>
            <a:br>
              <a:rPr lang="sv-SE" sz="3200">
                <a:solidFill>
                  <a:prstClr val="black"/>
                </a:solidFill>
                <a:latin typeface="Arial"/>
                <a:cs typeface="Arial"/>
              </a:rPr>
            </a:br>
            <a:endParaRPr lang="sv-SE" sz="3200">
              <a:solidFill>
                <a:prstClr val="black"/>
              </a:solidFill>
              <a:latin typeface="Arial" panose="020B0604020202020204" pitchFamily="34" charset="0"/>
              <a:cs typeface="Arial" panose="020B0604020202020204" pitchFamily="34" charset="0"/>
            </a:endParaRPr>
          </a:p>
          <a:p>
            <a:pPr marL="514350" indent="-514350">
              <a:buFont typeface="+mj-lt"/>
              <a:buAutoNum type="arabicPeriod"/>
            </a:pPr>
            <a:r>
              <a:rPr lang="sv-SE" sz="3200">
                <a:solidFill>
                  <a:prstClr val="black"/>
                </a:solidFill>
                <a:latin typeface="Arial"/>
                <a:cs typeface="Arial"/>
              </a:rPr>
              <a:t>Gå ut på gemensam slöserijakt under t ex </a:t>
            </a:r>
            <a:br>
              <a:rPr lang="sv-SE" sz="3200">
                <a:solidFill>
                  <a:prstClr val="black"/>
                </a:solidFill>
                <a:latin typeface="Arial"/>
                <a:cs typeface="Arial"/>
              </a:rPr>
            </a:br>
            <a:r>
              <a:rPr lang="sv-SE" sz="3200">
                <a:solidFill>
                  <a:prstClr val="black"/>
                </a:solidFill>
                <a:latin typeface="Arial"/>
                <a:cs typeface="Arial"/>
              </a:rPr>
              <a:t>max 45 minuter.</a:t>
            </a:r>
          </a:p>
        </p:txBody>
      </p:sp>
    </p:spTree>
    <p:extLst>
      <p:ext uri="{BB962C8B-B14F-4D97-AF65-F5344CB8AC3E}">
        <p14:creationId xmlns:p14="http://schemas.microsoft.com/office/powerpoint/2010/main" val="3127115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8D9100B-CD65-0287-776E-84A8980BB464}"/>
              </a:ext>
            </a:extLst>
          </p:cNvPr>
          <p:cNvSpPr>
            <a:spLocks noGrp="1"/>
          </p:cNvSpPr>
          <p:nvPr>
            <p:ph idx="4294967295"/>
          </p:nvPr>
        </p:nvSpPr>
        <p:spPr>
          <a:xfrm>
            <a:off x="0" y="2776538"/>
            <a:ext cx="7096125" cy="5045075"/>
          </a:xfrm>
        </p:spPr>
        <p:txBody>
          <a:bodyPr vert="horz" lIns="0" tIns="0" rIns="0" bIns="0" rtlCol="0" anchor="t">
            <a:normAutofit/>
          </a:bodyPr>
          <a:lstStyle/>
          <a:p>
            <a:pPr marL="243840" indent="-243840"/>
            <a:endParaRPr lang="sv-SE" sz="2000"/>
          </a:p>
          <a:p>
            <a:pPr marL="243840" indent="-243840"/>
            <a:endParaRPr lang="sv-SE" sz="2000">
              <a:cs typeface="Arial"/>
            </a:endParaRPr>
          </a:p>
        </p:txBody>
      </p:sp>
      <p:sp>
        <p:nvSpPr>
          <p:cNvPr id="2" name="Rubrik 1">
            <a:extLst>
              <a:ext uri="{FF2B5EF4-FFF2-40B4-BE49-F238E27FC236}">
                <a16:creationId xmlns:a16="http://schemas.microsoft.com/office/drawing/2014/main" id="{013ACD01-B0BC-EC39-68C8-DCAD8DAAC5B5}"/>
              </a:ext>
            </a:extLst>
          </p:cNvPr>
          <p:cNvSpPr>
            <a:spLocks noGrp="1"/>
          </p:cNvSpPr>
          <p:nvPr>
            <p:ph type="title" idx="4294967295"/>
          </p:nvPr>
        </p:nvSpPr>
        <p:spPr>
          <a:xfrm>
            <a:off x="627796" y="1093012"/>
            <a:ext cx="11217275" cy="1250950"/>
          </a:xfrm>
        </p:spPr>
        <p:txBody>
          <a:bodyPr anchor="ctr">
            <a:normAutofit fontScale="90000"/>
          </a:bodyPr>
          <a:lstStyle/>
          <a:p>
            <a:r>
              <a:rPr lang="sv-SE" sz="4800" b="1">
                <a:latin typeface="Arial"/>
                <a:cs typeface="Arial"/>
              </a:rPr>
              <a:t>Tips! Gör 10 egna </a:t>
            </a:r>
            <a:br>
              <a:rPr lang="sv-SE" sz="4800" b="1">
                <a:latin typeface="Arial"/>
                <a:cs typeface="Arial"/>
              </a:rPr>
            </a:br>
            <a:r>
              <a:rPr lang="sv-SE" sz="4800" b="1">
                <a:latin typeface="Arial"/>
                <a:cs typeface="Arial"/>
              </a:rPr>
              <a:t>"Slöseri” bilder!</a:t>
            </a:r>
            <a:br>
              <a:rPr lang="sv-SE" sz="3600"/>
            </a:br>
            <a:r>
              <a:rPr lang="sv-SE" sz="3600"/>
              <a:t> </a:t>
            </a:r>
          </a:p>
        </p:txBody>
      </p:sp>
      <p:sp>
        <p:nvSpPr>
          <p:cNvPr id="6" name="textruta 5">
            <a:extLst>
              <a:ext uri="{FF2B5EF4-FFF2-40B4-BE49-F238E27FC236}">
                <a16:creationId xmlns:a16="http://schemas.microsoft.com/office/drawing/2014/main" id="{98621073-7D61-84F4-B268-7D96CB06FB5E}"/>
              </a:ext>
            </a:extLst>
          </p:cNvPr>
          <p:cNvSpPr txBox="1"/>
          <p:nvPr/>
        </p:nvSpPr>
        <p:spPr>
          <a:xfrm>
            <a:off x="627796" y="2589807"/>
            <a:ext cx="6693092" cy="30447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3000"/>
              </a:lnSpc>
            </a:pPr>
            <a:r>
              <a:rPr lang="sv-SE" sz="3600">
                <a:latin typeface="Arial"/>
                <a:cs typeface="Arial"/>
              </a:rPr>
              <a:t>Ta egna bilder på era egna ”</a:t>
            </a:r>
            <a:r>
              <a:rPr lang="sv-SE" sz="3600" err="1">
                <a:latin typeface="Arial"/>
                <a:cs typeface="Arial"/>
              </a:rPr>
              <a:t>slöserier</a:t>
            </a:r>
            <a:r>
              <a:rPr lang="sv-SE" sz="3600">
                <a:latin typeface="Arial"/>
                <a:cs typeface="Arial"/>
              </a:rPr>
              <a:t>” under slöserijakten.</a:t>
            </a:r>
          </a:p>
          <a:p>
            <a:pPr>
              <a:lnSpc>
                <a:spcPts val="3000"/>
              </a:lnSpc>
            </a:pPr>
            <a:r>
              <a:rPr lang="sv-SE" sz="3600">
                <a:latin typeface="Arial"/>
                <a:cs typeface="Arial"/>
              </a:rPr>
              <a:t>Sätt upp bilder på "sin plats" </a:t>
            </a:r>
            <a:br>
              <a:rPr lang="sv-SE" sz="3600">
                <a:latin typeface="Arial"/>
                <a:cs typeface="Arial"/>
              </a:rPr>
            </a:br>
            <a:r>
              <a:rPr lang="sv-SE" sz="3600">
                <a:latin typeface="Arial"/>
                <a:cs typeface="Arial"/>
              </a:rPr>
              <a:t>i en egen summerad slöseribild.  </a:t>
            </a:r>
            <a:endParaRPr lang="sv-SE" sz="3600">
              <a:latin typeface="Arial" panose="020B0604020202020204" pitchFamily="34" charset="0"/>
              <a:cs typeface="Arial" panose="020B0604020202020204" pitchFamily="34" charset="0"/>
            </a:endParaRPr>
          </a:p>
          <a:p>
            <a:pPr>
              <a:lnSpc>
                <a:spcPts val="3000"/>
              </a:lnSpc>
            </a:pPr>
            <a:endParaRPr lang="sv-SE" sz="2400">
              <a:cs typeface="Arial"/>
            </a:endParaRPr>
          </a:p>
          <a:p>
            <a:pPr>
              <a:lnSpc>
                <a:spcPts val="3000"/>
              </a:lnSpc>
            </a:pPr>
            <a:endParaRPr lang="sv-SE" sz="2400">
              <a:cs typeface="Arial"/>
            </a:endParaRPr>
          </a:p>
          <a:p>
            <a:pPr>
              <a:lnSpc>
                <a:spcPts val="3000"/>
              </a:lnSpc>
            </a:pPr>
            <a:endParaRPr lang="sv-SE" sz="2400">
              <a:cs typeface="Arial"/>
            </a:endParaRPr>
          </a:p>
        </p:txBody>
      </p:sp>
      <p:sp>
        <p:nvSpPr>
          <p:cNvPr id="7" name="Pil: höger 6">
            <a:extLst>
              <a:ext uri="{FF2B5EF4-FFF2-40B4-BE49-F238E27FC236}">
                <a16:creationId xmlns:a16="http://schemas.microsoft.com/office/drawing/2014/main" id="{8FEE1B7B-B5FC-727F-9276-7B9BE0F23B85}"/>
              </a:ext>
            </a:extLst>
          </p:cNvPr>
          <p:cNvSpPr/>
          <p:nvPr/>
        </p:nvSpPr>
        <p:spPr>
          <a:xfrm rot="5400000">
            <a:off x="2949646" y="4592534"/>
            <a:ext cx="2049392" cy="138349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Flödesschema: Alternativ process 7">
            <a:extLst>
              <a:ext uri="{FF2B5EF4-FFF2-40B4-BE49-F238E27FC236}">
                <a16:creationId xmlns:a16="http://schemas.microsoft.com/office/drawing/2014/main" id="{6438C53F-F5FC-07E6-6A2E-9D9D4533F667}"/>
              </a:ext>
            </a:extLst>
          </p:cNvPr>
          <p:cNvSpPr/>
          <p:nvPr/>
        </p:nvSpPr>
        <p:spPr>
          <a:xfrm>
            <a:off x="1802008" y="6751117"/>
            <a:ext cx="4681966" cy="1836628"/>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3200" b="1">
                <a:latin typeface="Arial" panose="020B0604020202020204" pitchFamily="34" charset="0"/>
                <a:cs typeface="Arial" panose="020B0604020202020204" pitchFamily="34" charset="0"/>
              </a:rPr>
              <a:t>Ökat engagemang </a:t>
            </a:r>
            <a:br>
              <a:rPr lang="sv-SE" sz="3200" b="1">
                <a:latin typeface="Arial" panose="020B0604020202020204" pitchFamily="34" charset="0"/>
                <a:cs typeface="Arial" panose="020B0604020202020204" pitchFamily="34" charset="0"/>
              </a:rPr>
            </a:br>
            <a:r>
              <a:rPr lang="sv-SE" sz="3200" b="1">
                <a:latin typeface="Arial" panose="020B0604020202020204" pitchFamily="34" charset="0"/>
                <a:cs typeface="Arial" panose="020B0604020202020204" pitchFamily="34" charset="0"/>
              </a:rPr>
              <a:t>och delaktighet!</a:t>
            </a:r>
          </a:p>
        </p:txBody>
      </p:sp>
      <p:pic>
        <p:nvPicPr>
          <p:cNvPr id="9" name="Bildobjekt 8" descr="En bild som visar cirkel, skiss, svart och vit, hjul&#10;&#10;AI-genererat innehåll kan vara felaktigt.">
            <a:extLst>
              <a:ext uri="{FF2B5EF4-FFF2-40B4-BE49-F238E27FC236}">
                <a16:creationId xmlns:a16="http://schemas.microsoft.com/office/drawing/2014/main" id="{223C71F0-34FF-6F18-71C0-D52ECD930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5724" y="6289762"/>
            <a:ext cx="3002182" cy="1845479"/>
          </a:xfrm>
          <a:prstGeom prst="rect">
            <a:avLst/>
          </a:prstGeom>
        </p:spPr>
      </p:pic>
      <p:pic>
        <p:nvPicPr>
          <p:cNvPr id="11" name="Bildobjekt 10" descr="En bild som visar Grafik, grafisk design, symbol, konst&#10;&#10;AI-genererat innehåll kan vara felaktigt.">
            <a:extLst>
              <a:ext uri="{FF2B5EF4-FFF2-40B4-BE49-F238E27FC236}">
                <a16:creationId xmlns:a16="http://schemas.microsoft.com/office/drawing/2014/main" id="{9CD0FC1D-616F-C60E-4479-8E52CC7AE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482" y="5803183"/>
            <a:ext cx="1948130" cy="2345174"/>
          </a:xfrm>
          <a:prstGeom prst="rect">
            <a:avLst/>
          </a:prstGeom>
        </p:spPr>
      </p:pic>
      <p:pic>
        <p:nvPicPr>
          <p:cNvPr id="5" name="Bildobjekt 1" descr="En bild som visar skärmbild, clipart, grafisk design, Grafik&#10;&#10;AI-genererat innehåll kan vara felaktigt.">
            <a:extLst>
              <a:ext uri="{FF2B5EF4-FFF2-40B4-BE49-F238E27FC236}">
                <a16:creationId xmlns:a16="http://schemas.microsoft.com/office/drawing/2014/main" id="{8179E6E2-4E1E-8874-4665-3FD49E224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35927" y="540479"/>
            <a:ext cx="5123778" cy="4772814"/>
          </a:xfrm>
          <a:prstGeom prst="rect">
            <a:avLst/>
          </a:prstGeom>
        </p:spPr>
      </p:pic>
    </p:spTree>
    <p:extLst>
      <p:ext uri="{BB962C8B-B14F-4D97-AF65-F5344CB8AC3E}">
        <p14:creationId xmlns:p14="http://schemas.microsoft.com/office/powerpoint/2010/main" val="3927381607"/>
      </p:ext>
    </p:extLst>
  </p:cSld>
  <p:clrMapOvr>
    <a:masterClrMapping/>
  </p:clrMapOvr>
</p:sld>
</file>

<file path=ppt/theme/theme1.xml><?xml version="1.0" encoding="utf-8"?>
<a:theme xmlns:a="http://schemas.openxmlformats.org/drawingml/2006/main" name="HS HIR, Jord - Kapitelsida">
  <a:themeElements>
    <a:clrScheme name="Hushållningssällskapet">
      <a:dk1>
        <a:sysClr val="windowText" lastClr="000000"/>
      </a:dk1>
      <a:lt1>
        <a:sysClr val="window" lastClr="FFFFFF"/>
      </a:lt1>
      <a:dk2>
        <a:srgbClr val="9B9B9B"/>
      </a:dk2>
      <a:lt2>
        <a:srgbClr val="EBEBEB"/>
      </a:lt2>
      <a:accent1>
        <a:srgbClr val="A0D614"/>
      </a:accent1>
      <a:accent2>
        <a:srgbClr val="FFE400"/>
      </a:accent2>
      <a:accent3>
        <a:srgbClr val="E7AE11"/>
      </a:accent3>
      <a:accent4>
        <a:srgbClr val="DC9015"/>
      </a:accent4>
      <a:accent5>
        <a:srgbClr val="6C8E2E"/>
      </a:accent5>
      <a:accent6>
        <a:srgbClr val="9B9B9B"/>
      </a:accent6>
      <a:hlink>
        <a:srgbClr val="231F20"/>
      </a:hlink>
      <a:folHlink>
        <a:srgbClr val="231F20"/>
      </a:folHlink>
    </a:clrScheme>
    <a:fontScheme name="Hushållningssällskape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IR-Skåne_presentation_mall-141222.potx" id="{7A6A1622-15D8-4CA7-9EDF-A083D71A558C}" vid="{53D4C607-EA6A-4267-8AC4-A628DFDA4FD4}"/>
    </a:ext>
  </a:extLst>
</a:theme>
</file>

<file path=ppt/theme/theme2.xml><?xml version="1.0" encoding="utf-8"?>
<a:theme xmlns:a="http://schemas.openxmlformats.org/drawingml/2006/main" name="HS HIR, Jord - Övriga layouter">
  <a:themeElements>
    <a:clrScheme name="Hushållningssällskapet">
      <a:dk1>
        <a:sysClr val="windowText" lastClr="000000"/>
      </a:dk1>
      <a:lt1>
        <a:sysClr val="window" lastClr="FFFFFF"/>
      </a:lt1>
      <a:dk2>
        <a:srgbClr val="9B9B9B"/>
      </a:dk2>
      <a:lt2>
        <a:srgbClr val="EBEBEB"/>
      </a:lt2>
      <a:accent1>
        <a:srgbClr val="A0D614"/>
      </a:accent1>
      <a:accent2>
        <a:srgbClr val="FFE400"/>
      </a:accent2>
      <a:accent3>
        <a:srgbClr val="E7AE11"/>
      </a:accent3>
      <a:accent4>
        <a:srgbClr val="DC9015"/>
      </a:accent4>
      <a:accent5>
        <a:srgbClr val="6C8E2E"/>
      </a:accent5>
      <a:accent6>
        <a:srgbClr val="9B9B9B"/>
      </a:accent6>
      <a:hlink>
        <a:srgbClr val="231F20"/>
      </a:hlink>
      <a:folHlink>
        <a:srgbClr val="231F20"/>
      </a:folHlink>
    </a:clrScheme>
    <a:fontScheme name="Hushållningssällskape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IR-Skåne_presentation_mall-141222.potx" id="{7A6A1622-15D8-4CA7-9EDF-A083D71A558C}" vid="{B6333778-8508-44F6-838F-D043259B52A1}"/>
    </a:ext>
  </a:extLst>
</a:theme>
</file>

<file path=ppt/theme/theme3.xml><?xml version="1.0" encoding="utf-8"?>
<a:theme xmlns:a="http://schemas.openxmlformats.org/drawingml/2006/main" name="1_HS HIR, Säd - Övriga layouter">
  <a:themeElements>
    <a:clrScheme name="Hushållningssällskapet">
      <a:dk1>
        <a:sysClr val="windowText" lastClr="000000"/>
      </a:dk1>
      <a:lt1>
        <a:sysClr val="window" lastClr="FFFFFF"/>
      </a:lt1>
      <a:dk2>
        <a:srgbClr val="9B9B9B"/>
      </a:dk2>
      <a:lt2>
        <a:srgbClr val="EBEBEB"/>
      </a:lt2>
      <a:accent1>
        <a:srgbClr val="A0D614"/>
      </a:accent1>
      <a:accent2>
        <a:srgbClr val="FFE400"/>
      </a:accent2>
      <a:accent3>
        <a:srgbClr val="E7AE11"/>
      </a:accent3>
      <a:accent4>
        <a:srgbClr val="DC9015"/>
      </a:accent4>
      <a:accent5>
        <a:srgbClr val="6C8E2E"/>
      </a:accent5>
      <a:accent6>
        <a:srgbClr val="9B9B9B"/>
      </a:accent6>
      <a:hlink>
        <a:srgbClr val="231F20"/>
      </a:hlink>
      <a:folHlink>
        <a:srgbClr val="231F20"/>
      </a:folHlink>
    </a:clrScheme>
    <a:fontScheme name="Hushållningssällskape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IR-Skåne_presentation_mall-141222.potx" id="{7A6A1622-15D8-4CA7-9EDF-A083D71A558C}" vid="{970A7612-CAF5-4AE5-B6C7-28FE06E0D834}"/>
    </a:ext>
  </a:extLst>
</a:theme>
</file>

<file path=ppt/theme/theme4.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LU mallsidor">
  <a:themeElements>
    <a:clrScheme name="SLU">
      <a:dk1>
        <a:srgbClr val="000000"/>
      </a:dk1>
      <a:lt1>
        <a:srgbClr val="FFFFFF"/>
      </a:lt1>
      <a:dk2>
        <a:srgbClr val="535659"/>
      </a:dk2>
      <a:lt2>
        <a:srgbClr val="D9D9D6"/>
      </a:lt2>
      <a:accent1>
        <a:srgbClr val="154734"/>
      </a:accent1>
      <a:accent2>
        <a:srgbClr val="509E2F"/>
      </a:accent2>
      <a:accent3>
        <a:srgbClr val="79863B"/>
      </a:accent3>
      <a:accent4>
        <a:srgbClr val="007681"/>
      </a:accent4>
      <a:accent5>
        <a:srgbClr val="672145"/>
      </a:accent5>
      <a:accent6>
        <a:srgbClr val="CE0037"/>
      </a:accent6>
      <a:hlink>
        <a:srgbClr val="000000"/>
      </a:hlink>
      <a:folHlink>
        <a:srgbClr val="502B3A"/>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LU-pptmall_16x9-240424" id="{200191CC-59B3-B845-8616-2A010D9CE11C}" vid="{01EA3C52-BBB1-974F-9B22-05533E0C8A94}"/>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BFE7BBE12FEEC428459C0264C2C920E" ma:contentTypeVersion="15" ma:contentTypeDescription="Skapa ett nytt dokument." ma:contentTypeScope="" ma:versionID="e7b2f95eb3ffe0254a5139a092bd3738">
  <xsd:schema xmlns:xsd="http://www.w3.org/2001/XMLSchema" xmlns:xs="http://www.w3.org/2001/XMLSchema" xmlns:p="http://schemas.microsoft.com/office/2006/metadata/properties" xmlns:ns2="3783813a-a908-48d3-af1b-2dde1f7d32cf" xmlns:ns3="edf87c31-c10e-4dfc-8508-ba0e7f764ffd" targetNamespace="http://schemas.microsoft.com/office/2006/metadata/properties" ma:root="true" ma:fieldsID="b86e26c4c8c637ea9f8ef1c21f159d49" ns2:_="" ns3:_="">
    <xsd:import namespace="3783813a-a908-48d3-af1b-2dde1f7d32cf"/>
    <xsd:import namespace="edf87c31-c10e-4dfc-8508-ba0e7f764ff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3813a-a908-48d3-af1b-2dde1f7d3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357ce2f8-f89c-471c-b8ae-5f01d944964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f87c31-c10e-4dfc-8508-ba0e7f764ffd"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85f79be0-27aa-4963-b36b-bdfd5a5661f1}" ma:internalName="TaxCatchAll" ma:showField="CatchAllData" ma:web="edf87c31-c10e-4dfc-8508-ba0e7f764f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83813a-a908-48d3-af1b-2dde1f7d32cf">
      <Terms xmlns="http://schemas.microsoft.com/office/infopath/2007/PartnerControls"/>
    </lcf76f155ced4ddcb4097134ff3c332f>
    <TaxCatchAll xmlns="edf87c31-c10e-4dfc-8508-ba0e7f764ffd" xsi:nil="true"/>
    <SharedWithUsers xmlns="edf87c31-c10e-4dfc-8508-ba0e7f764ffd">
      <UserInfo>
        <DisplayName>Sebastian Remvig</DisplayName>
        <AccountId>32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6799AA-FBC6-452A-82D7-6853CC500400}">
  <ds:schemaRefs>
    <ds:schemaRef ds:uri="3783813a-a908-48d3-af1b-2dde1f7d32cf"/>
    <ds:schemaRef ds:uri="edf87c31-c10e-4dfc-8508-ba0e7f764f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758918-7CEC-41ED-8C5F-64B255EEFFDC}">
  <ds:schemaRefs>
    <ds:schemaRef ds:uri="3783813a-a908-48d3-af1b-2dde1f7d32cf"/>
    <ds:schemaRef ds:uri="edf87c31-c10e-4dfc-8508-ba0e7f764f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6E74A87-AF70-4240-B14B-18E18C6BBB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HIR-Skåne_presentation_mall-141222</Template>
  <Application>Microsoft Office PowerPoint</Application>
  <PresentationFormat>Custom</PresentationFormat>
  <Slides>13</Slides>
  <Notes>12</Notes>
  <HiddenSlides>1</HiddenSlides>
  <ScaleCrop>false</ScaleCrop>
  <HeadingPairs>
    <vt:vector size="4" baseType="variant">
      <vt:variant>
        <vt:lpstr>Theme</vt:lpstr>
      </vt:variant>
      <vt:variant>
        <vt:i4>5</vt:i4>
      </vt:variant>
      <vt:variant>
        <vt:lpstr>Slide Titles</vt:lpstr>
      </vt:variant>
      <vt:variant>
        <vt:i4>13</vt:i4>
      </vt:variant>
    </vt:vector>
  </HeadingPairs>
  <TitlesOfParts>
    <vt:vector size="18" baseType="lpstr">
      <vt:lpstr>HS HIR, Jord - Kapitelsida</vt:lpstr>
      <vt:lpstr>HS HIR, Jord - Övriga layouter</vt:lpstr>
      <vt:lpstr>1_HS HIR, Säd - Övriga layouter</vt:lpstr>
      <vt:lpstr>1_Office-tema</vt:lpstr>
      <vt:lpstr>SLU mallsidor</vt:lpstr>
      <vt:lpstr> Slöserijakt </vt:lpstr>
      <vt:lpstr>Avsätt tid för att tjäna tid!  - Tillsammans lyfta blicken och utveckla verksamheten vidare!  </vt:lpstr>
      <vt:lpstr>PowerPoint Presentation</vt:lpstr>
      <vt:lpstr>En robust verksamhet….  … handlar om att skapa de bästa förutsättningarna (arbetssätt och tankesätt)</vt:lpstr>
      <vt:lpstr>Slöserier   Allt som inte  skapar värde</vt:lpstr>
      <vt:lpstr>PowerPoint Presentation</vt:lpstr>
      <vt:lpstr>Gruppredovisning, Övning ”Slöserijakt” Datum: Grupp: </vt:lpstr>
      <vt:lpstr>PowerPoint Presentation</vt:lpstr>
      <vt:lpstr>Tips! Gör 10 egna  "Slöseri” bilder!  </vt:lpstr>
      <vt:lpstr>Gruppredovisning, Övning ”Slöserijakt” Datum: Grupp: </vt:lpstr>
      <vt:lpstr>PowerPoint Presentation</vt:lpstr>
      <vt:lpstr>Tips! </vt:lpstr>
      <vt:lpstr>Tips!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Sara Johnson</dc:creator>
  <cp:revision>2</cp:revision>
  <cp:lastPrinted>2021-11-25T11:15:32Z</cp:lastPrinted>
  <dcterms:created xsi:type="dcterms:W3CDTF">2021-01-26T10:57:25Z</dcterms:created>
  <dcterms:modified xsi:type="dcterms:W3CDTF">2026-04-22T06:58:02Z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0x0101005BFE7BBE12FEEC428459C0264C2C920E</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SharedWithUsers">
    <vt:lpwstr>32;#Sebastian Remvig</vt:lpwstr>
  </property>
  <property fmtid="{D5CDD505-2E9C-101B-9397-08002B2CF9AE}" pid="11" name="Order">
    <vt:r8>7500</vt:r8>
  </property>
</Properties>
</file>