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29"/>
  </p:notesMasterIdLst>
  <p:sldIdLst>
    <p:sldId id="12484" r:id="rId6"/>
    <p:sldId id="937" r:id="rId7"/>
    <p:sldId id="308" r:id="rId8"/>
    <p:sldId id="957" r:id="rId9"/>
    <p:sldId id="330" r:id="rId10"/>
    <p:sldId id="942" r:id="rId11"/>
    <p:sldId id="12485" r:id="rId12"/>
    <p:sldId id="331" r:id="rId13"/>
    <p:sldId id="945" r:id="rId14"/>
    <p:sldId id="332" r:id="rId15"/>
    <p:sldId id="958" r:id="rId16"/>
    <p:sldId id="315" r:id="rId17"/>
    <p:sldId id="947" r:id="rId18"/>
    <p:sldId id="938" r:id="rId19"/>
    <p:sldId id="941" r:id="rId20"/>
    <p:sldId id="301" r:id="rId21"/>
    <p:sldId id="944" r:id="rId22"/>
    <p:sldId id="266" r:id="rId23"/>
    <p:sldId id="267" r:id="rId24"/>
    <p:sldId id="268" r:id="rId25"/>
    <p:sldId id="269" r:id="rId26"/>
    <p:sldId id="270" r:id="rId27"/>
    <p:sldId id="273"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smaterial" id="{CF58EC17-A5E3-4E9E-8BF6-C37D8422FF36}">
          <p14:sldIdLst>
            <p14:sldId id="12484"/>
          </p14:sldIdLst>
        </p14:section>
        <p14:section name="Varför sätta mål" id="{7FB49977-3773-489F-851A-30441827B8D4}">
          <p14:sldIdLst>
            <p14:sldId id="937"/>
          </p14:sldIdLst>
        </p14:section>
        <p14:section name="Arbeta med mål" id="{C79F19B0-C973-4FB5-ACA4-218C73654018}">
          <p14:sldIdLst>
            <p14:sldId id="308"/>
            <p14:sldId id="957"/>
            <p14:sldId id="330"/>
            <p14:sldId id="942"/>
            <p14:sldId id="12485"/>
          </p14:sldIdLst>
        </p14:section>
        <p14:section name="Om att sätta mål" id="{8E98F7FA-0347-4A40-A61D-C597F83195CC}">
          <p14:sldIdLst>
            <p14:sldId id="331"/>
            <p14:sldId id="945"/>
            <p14:sldId id="332"/>
            <p14:sldId id="958"/>
            <p14:sldId id="315"/>
            <p14:sldId id="947"/>
          </p14:sldIdLst>
        </p14:section>
        <p14:section name="Övningar" id="{1C9E844E-ED89-4C98-B8DD-94D890DE940F}">
          <p14:sldIdLst>
            <p14:sldId id="938"/>
            <p14:sldId id="941"/>
          </p14:sldIdLst>
        </p14:section>
        <p14:section name="Tips!" id="{715EA1D9-3DCB-478C-809C-FD5082421A94}">
          <p14:sldIdLst>
            <p14:sldId id="301"/>
            <p14:sldId id="944"/>
          </p14:sldIdLst>
        </p14:section>
        <p14:section name="SMARTA mål exempel" id="{930AD6F0-6DA3-4DBE-9C9B-883CA7084A10}">
          <p14:sldIdLst>
            <p14:sldId id="266"/>
            <p14:sldId id="267"/>
            <p14:sldId id="268"/>
            <p14:sldId id="269"/>
            <p14:sldId id="270"/>
            <p14:sldId id="27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FE7F76-D6CC-C68B-D88A-CCB8A17E3718}" name="Sara Johnson" initials="SJ" userId="S::sara.johnson@hushallningssallskapet.se::51f89924-055d-44ab-8e20-2fc548136883" providerId="AD"/>
  <p188:author id="{C389D091-1EE8-7EAC-05B1-8662671B5D09}" name="Katarina Steen" initials="KS" userId="S::katarina.steen_vxa.se#ext#@svelantbruksuniversitet.onmicrosoft.com::9fc3855b-ece0-42ae-86f3-62743addf2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C25E0F-C68E-464B-8BA0-164817B8048E}" v="11" dt="2026-02-26T10:39:26.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49" autoAdjust="0"/>
  </p:normalViewPr>
  <p:slideViewPr>
    <p:cSldViewPr snapToGrid="0">
      <p:cViewPr>
        <p:scale>
          <a:sx n="50" d="100"/>
          <a:sy n="50" d="100"/>
        </p:scale>
        <p:origin x="1260" y="320"/>
      </p:cViewPr>
      <p:guideLst/>
    </p:cSldViewPr>
  </p:slideViewPr>
  <p:notesTextViewPr>
    <p:cViewPr>
      <p:scale>
        <a:sx n="1" d="1"/>
        <a:sy n="1" d="1"/>
      </p:scale>
      <p:origin x="0" y="-31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a-Lina Nordlund" userId="7e96768a-9080-4672-be98-afb4b17f83c4" providerId="ADAL" clId="{B5367427-D5FF-4385-94E3-B060535E821B}"/>
    <pc:docChg chg="custSel modSld modSection">
      <pc:chgData name="Åsa-Lina Nordlund" userId="7e96768a-9080-4672-be98-afb4b17f83c4" providerId="ADAL" clId="{B5367427-D5FF-4385-94E3-B060535E821B}" dt="2026-02-26T10:40:38.225" v="2121" actId="20577"/>
      <pc:docMkLst>
        <pc:docMk/>
      </pc:docMkLst>
      <pc:sldChg chg="addSp modSp mod modNotesTx">
        <pc:chgData name="Åsa-Lina Nordlund" userId="7e96768a-9080-4672-be98-afb4b17f83c4" providerId="ADAL" clId="{B5367427-D5FF-4385-94E3-B060535E821B}" dt="2026-02-26T10:28:56.877" v="1419" actId="14100"/>
        <pc:sldMkLst>
          <pc:docMk/>
          <pc:sldMk cId="167555751" sldId="308"/>
        </pc:sldMkLst>
        <pc:spChg chg="mod">
          <ac:chgData name="Åsa-Lina Nordlund" userId="7e96768a-9080-4672-be98-afb4b17f83c4" providerId="ADAL" clId="{B5367427-D5FF-4385-94E3-B060535E821B}" dt="2026-02-26T10:14:26.249" v="2" actId="255"/>
          <ac:spMkLst>
            <pc:docMk/>
            <pc:sldMk cId="167555751" sldId="308"/>
            <ac:spMk id="2" creationId="{569D201F-A51E-A0A8-C815-C149F658F2C7}"/>
          </ac:spMkLst>
        </pc:spChg>
        <pc:spChg chg="mod">
          <ac:chgData name="Åsa-Lina Nordlund" userId="7e96768a-9080-4672-be98-afb4b17f83c4" providerId="ADAL" clId="{B5367427-D5FF-4385-94E3-B060535E821B}" dt="2026-02-26T10:14:21.358" v="1" actId="255"/>
          <ac:spMkLst>
            <pc:docMk/>
            <pc:sldMk cId="167555751" sldId="308"/>
            <ac:spMk id="978946" creationId="{00000000-0000-0000-0000-000000000000}"/>
          </ac:spMkLst>
        </pc:spChg>
        <pc:picChg chg="add mod">
          <ac:chgData name="Åsa-Lina Nordlund" userId="7e96768a-9080-4672-be98-afb4b17f83c4" providerId="ADAL" clId="{B5367427-D5FF-4385-94E3-B060535E821B}" dt="2026-02-26T10:28:18.023" v="1302" actId="1076"/>
          <ac:picMkLst>
            <pc:docMk/>
            <pc:sldMk cId="167555751" sldId="308"/>
            <ac:picMk id="3" creationId="{93F8F106-4C56-BA7A-5604-FBFAD68D7D95}"/>
          </ac:picMkLst>
        </pc:picChg>
        <pc:picChg chg="mod">
          <ac:chgData name="Åsa-Lina Nordlund" userId="7e96768a-9080-4672-be98-afb4b17f83c4" providerId="ADAL" clId="{B5367427-D5FF-4385-94E3-B060535E821B}" dt="2026-02-26T10:28:56.877" v="1419" actId="14100"/>
          <ac:picMkLst>
            <pc:docMk/>
            <pc:sldMk cId="167555751" sldId="308"/>
            <ac:picMk id="4" creationId="{1EB711C8-95A9-41B0-84FB-572A0E5505C3}"/>
          </ac:picMkLst>
        </pc:picChg>
      </pc:sldChg>
      <pc:sldChg chg="modSp mod">
        <pc:chgData name="Åsa-Lina Nordlund" userId="7e96768a-9080-4672-be98-afb4b17f83c4" providerId="ADAL" clId="{B5367427-D5FF-4385-94E3-B060535E821B}" dt="2026-02-26T10:27:22.994" v="1290" actId="1076"/>
        <pc:sldMkLst>
          <pc:docMk/>
          <pc:sldMk cId="2577900761" sldId="315"/>
        </pc:sldMkLst>
        <pc:spChg chg="mod">
          <ac:chgData name="Åsa-Lina Nordlund" userId="7e96768a-9080-4672-be98-afb4b17f83c4" providerId="ADAL" clId="{B5367427-D5FF-4385-94E3-B060535E821B}" dt="2026-02-26T10:27:02.425" v="1285" actId="255"/>
          <ac:spMkLst>
            <pc:docMk/>
            <pc:sldMk cId="2577900761" sldId="315"/>
            <ac:spMk id="985090" creationId="{00000000-0000-0000-0000-000000000000}"/>
          </ac:spMkLst>
        </pc:spChg>
        <pc:spChg chg="mod">
          <ac:chgData name="Åsa-Lina Nordlund" userId="7e96768a-9080-4672-be98-afb4b17f83c4" providerId="ADAL" clId="{B5367427-D5FF-4385-94E3-B060535E821B}" dt="2026-02-26T10:27:22.994" v="1290" actId="1076"/>
          <ac:spMkLst>
            <pc:docMk/>
            <pc:sldMk cId="2577900761" sldId="315"/>
            <ac:spMk id="985091" creationId="{00000000-0000-0000-0000-000000000000}"/>
          </ac:spMkLst>
        </pc:spChg>
        <pc:picChg chg="mod">
          <ac:chgData name="Åsa-Lina Nordlund" userId="7e96768a-9080-4672-be98-afb4b17f83c4" providerId="ADAL" clId="{B5367427-D5FF-4385-94E3-B060535E821B}" dt="2026-02-26T10:27:19.489" v="1289" actId="1076"/>
          <ac:picMkLst>
            <pc:docMk/>
            <pc:sldMk cId="2577900761" sldId="315"/>
            <ac:picMk id="4" creationId="{EEAED96A-C752-FA08-7F81-C54F58600A77}"/>
          </ac:picMkLst>
        </pc:picChg>
      </pc:sldChg>
      <pc:sldChg chg="modSp mod modNotesTx">
        <pc:chgData name="Åsa-Lina Nordlund" userId="7e96768a-9080-4672-be98-afb4b17f83c4" providerId="ADAL" clId="{B5367427-D5FF-4385-94E3-B060535E821B}" dt="2026-02-26T10:22:02.998" v="1167" actId="1076"/>
        <pc:sldMkLst>
          <pc:docMk/>
          <pc:sldMk cId="63766632" sldId="330"/>
        </pc:sldMkLst>
        <pc:spChg chg="mod">
          <ac:chgData name="Åsa-Lina Nordlund" userId="7e96768a-9080-4672-be98-afb4b17f83c4" providerId="ADAL" clId="{B5367427-D5FF-4385-94E3-B060535E821B}" dt="2026-02-26T10:21:57.742" v="1165" actId="1076"/>
          <ac:spMkLst>
            <pc:docMk/>
            <pc:sldMk cId="63766632" sldId="330"/>
            <ac:spMk id="3" creationId="{00000000-0000-0000-0000-000000000000}"/>
          </ac:spMkLst>
        </pc:spChg>
        <pc:picChg chg="mod">
          <ac:chgData name="Åsa-Lina Nordlund" userId="7e96768a-9080-4672-be98-afb4b17f83c4" providerId="ADAL" clId="{B5367427-D5FF-4385-94E3-B060535E821B}" dt="2026-02-26T10:22:02.998" v="1167" actId="1076"/>
          <ac:picMkLst>
            <pc:docMk/>
            <pc:sldMk cId="63766632" sldId="330"/>
            <ac:picMk id="5" creationId="{F6EA0779-BF54-0C7A-853B-27EFE8F489AF}"/>
          </ac:picMkLst>
        </pc:picChg>
      </pc:sldChg>
      <pc:sldChg chg="modSp mod modNotesTx">
        <pc:chgData name="Åsa-Lina Nordlund" userId="7e96768a-9080-4672-be98-afb4b17f83c4" providerId="ADAL" clId="{B5367427-D5FF-4385-94E3-B060535E821B}" dt="2026-02-26T10:25:37.956" v="1268" actId="20577"/>
        <pc:sldMkLst>
          <pc:docMk/>
          <pc:sldMk cId="173516171" sldId="331"/>
        </pc:sldMkLst>
        <pc:spChg chg="mod">
          <ac:chgData name="Åsa-Lina Nordlund" userId="7e96768a-9080-4672-be98-afb4b17f83c4" providerId="ADAL" clId="{B5367427-D5FF-4385-94E3-B060535E821B}" dt="2026-02-26T10:23:55.594" v="1197" actId="255"/>
          <ac:spMkLst>
            <pc:docMk/>
            <pc:sldMk cId="173516171" sldId="331"/>
            <ac:spMk id="2" creationId="{E9F19868-0906-BC36-6F76-F8562DF7419D}"/>
          </ac:spMkLst>
        </pc:spChg>
      </pc:sldChg>
      <pc:sldChg chg="modSp mod">
        <pc:chgData name="Åsa-Lina Nordlund" userId="7e96768a-9080-4672-be98-afb4b17f83c4" providerId="ADAL" clId="{B5367427-D5FF-4385-94E3-B060535E821B}" dt="2026-02-26T10:26:26.170" v="1277" actId="1076"/>
        <pc:sldMkLst>
          <pc:docMk/>
          <pc:sldMk cId="1847270558" sldId="332"/>
        </pc:sldMkLst>
        <pc:spChg chg="mod">
          <ac:chgData name="Åsa-Lina Nordlund" userId="7e96768a-9080-4672-be98-afb4b17f83c4" providerId="ADAL" clId="{B5367427-D5FF-4385-94E3-B060535E821B}" dt="2026-02-26T10:26:26.170" v="1277" actId="1076"/>
          <ac:spMkLst>
            <pc:docMk/>
            <pc:sldMk cId="1847270558" sldId="332"/>
            <ac:spMk id="2" creationId="{6A186EBB-5D66-C803-6111-37DAD7BDE211}"/>
          </ac:spMkLst>
        </pc:spChg>
        <pc:spChg chg="mod">
          <ac:chgData name="Åsa-Lina Nordlund" userId="7e96768a-9080-4672-be98-afb4b17f83c4" providerId="ADAL" clId="{B5367427-D5FF-4385-94E3-B060535E821B}" dt="2026-02-26T10:26:17.122" v="1275" actId="1076"/>
          <ac:spMkLst>
            <pc:docMk/>
            <pc:sldMk cId="1847270558" sldId="332"/>
            <ac:spMk id="3" creationId="{00000000-0000-0000-0000-000000000000}"/>
          </ac:spMkLst>
        </pc:spChg>
        <pc:spChg chg="mod">
          <ac:chgData name="Åsa-Lina Nordlund" userId="7e96768a-9080-4672-be98-afb4b17f83c4" providerId="ADAL" clId="{B5367427-D5FF-4385-94E3-B060535E821B}" dt="2026-02-26T10:26:20.464" v="1276" actId="1076"/>
          <ac:spMkLst>
            <pc:docMk/>
            <pc:sldMk cId="1847270558" sldId="332"/>
            <ac:spMk id="4" creationId="{728A94B5-21A3-5926-1F0E-4DA90637631E}"/>
          </ac:spMkLst>
        </pc:spChg>
      </pc:sldChg>
      <pc:sldChg chg="modSp mod">
        <pc:chgData name="Åsa-Lina Nordlund" userId="7e96768a-9080-4672-be98-afb4b17f83c4" providerId="ADAL" clId="{B5367427-D5FF-4385-94E3-B060535E821B}" dt="2026-02-26T10:14:12.782" v="0" actId="255"/>
        <pc:sldMkLst>
          <pc:docMk/>
          <pc:sldMk cId="1742753127" sldId="937"/>
        </pc:sldMkLst>
        <pc:spChg chg="mod">
          <ac:chgData name="Åsa-Lina Nordlund" userId="7e96768a-9080-4672-be98-afb4b17f83c4" providerId="ADAL" clId="{B5367427-D5FF-4385-94E3-B060535E821B}" dt="2026-02-26T10:14:12.782" v="0" actId="255"/>
          <ac:spMkLst>
            <pc:docMk/>
            <pc:sldMk cId="1742753127" sldId="937"/>
            <ac:spMk id="2" creationId="{EEA97E53-067B-A583-4DD6-944B5FDA5B82}"/>
          </ac:spMkLst>
        </pc:spChg>
      </pc:sldChg>
      <pc:sldChg chg="modSp mod modNotesTx">
        <pc:chgData name="Åsa-Lina Nordlund" userId="7e96768a-9080-4672-be98-afb4b17f83c4" providerId="ADAL" clId="{B5367427-D5FF-4385-94E3-B060535E821B}" dt="2026-02-26T10:31:09.287" v="1607" actId="20577"/>
        <pc:sldMkLst>
          <pc:docMk/>
          <pc:sldMk cId="3482668951" sldId="938"/>
        </pc:sldMkLst>
        <pc:spChg chg="mod">
          <ac:chgData name="Åsa-Lina Nordlund" userId="7e96768a-9080-4672-be98-afb4b17f83c4" providerId="ADAL" clId="{B5367427-D5FF-4385-94E3-B060535E821B}" dt="2026-02-26T10:30:05.900" v="1439" actId="20577"/>
          <ac:spMkLst>
            <pc:docMk/>
            <pc:sldMk cId="3482668951" sldId="938"/>
            <ac:spMk id="2" creationId="{91ED113F-49A4-3DFE-AF54-D2E8E12A7253}"/>
          </ac:spMkLst>
        </pc:spChg>
        <pc:picChg chg="mod">
          <ac:chgData name="Åsa-Lina Nordlund" userId="7e96768a-9080-4672-be98-afb4b17f83c4" providerId="ADAL" clId="{B5367427-D5FF-4385-94E3-B060535E821B}" dt="2026-02-26T10:30:10.171" v="1440" actId="1076"/>
          <ac:picMkLst>
            <pc:docMk/>
            <pc:sldMk cId="3482668951" sldId="938"/>
            <ac:picMk id="4" creationId="{5AD74F60-9454-8DF9-FA78-1B036D587492}"/>
          </ac:picMkLst>
        </pc:picChg>
      </pc:sldChg>
      <pc:sldChg chg="modNotesTx">
        <pc:chgData name="Åsa-Lina Nordlund" userId="7e96768a-9080-4672-be98-afb4b17f83c4" providerId="ADAL" clId="{B5367427-D5FF-4385-94E3-B060535E821B}" dt="2026-02-26T10:31:20.181" v="1608" actId="20577"/>
        <pc:sldMkLst>
          <pc:docMk/>
          <pc:sldMk cId="4011133225" sldId="941"/>
        </pc:sldMkLst>
      </pc:sldChg>
      <pc:sldChg chg="modSp mod modNotesTx">
        <pc:chgData name="Åsa-Lina Nordlund" userId="7e96768a-9080-4672-be98-afb4b17f83c4" providerId="ADAL" clId="{B5367427-D5FF-4385-94E3-B060535E821B}" dt="2026-02-26T10:23:30.009" v="1195" actId="20577"/>
        <pc:sldMkLst>
          <pc:docMk/>
          <pc:sldMk cId="3356330948" sldId="942"/>
        </pc:sldMkLst>
        <pc:spChg chg="mod">
          <ac:chgData name="Åsa-Lina Nordlund" userId="7e96768a-9080-4672-be98-afb4b17f83c4" providerId="ADAL" clId="{B5367427-D5FF-4385-94E3-B060535E821B}" dt="2026-02-26T10:23:17.538" v="1172" actId="255"/>
          <ac:spMkLst>
            <pc:docMk/>
            <pc:sldMk cId="3356330948" sldId="942"/>
            <ac:spMk id="3" creationId="{00000000-0000-0000-0000-000000000000}"/>
          </ac:spMkLst>
        </pc:spChg>
      </pc:sldChg>
      <pc:sldChg chg="modSp mod modNotesTx">
        <pc:chgData name="Åsa-Lina Nordlund" userId="7e96768a-9080-4672-be98-afb4b17f83c4" providerId="ADAL" clId="{B5367427-D5FF-4385-94E3-B060535E821B}" dt="2026-02-26T10:39:15.380" v="1914" actId="20577"/>
        <pc:sldMkLst>
          <pc:docMk/>
          <pc:sldMk cId="2278680579" sldId="944"/>
        </pc:sldMkLst>
        <pc:spChg chg="mod">
          <ac:chgData name="Åsa-Lina Nordlund" userId="7e96768a-9080-4672-be98-afb4b17f83c4" providerId="ADAL" clId="{B5367427-D5FF-4385-94E3-B060535E821B}" dt="2026-02-26T10:39:15.380" v="1914" actId="20577"/>
          <ac:spMkLst>
            <pc:docMk/>
            <pc:sldMk cId="2278680579" sldId="944"/>
            <ac:spMk id="4" creationId="{D932C5CA-3353-5A83-6C27-E4E6D9C61944}"/>
          </ac:spMkLst>
        </pc:spChg>
      </pc:sldChg>
      <pc:sldChg chg="modSp mod">
        <pc:chgData name="Åsa-Lina Nordlund" userId="7e96768a-9080-4672-be98-afb4b17f83c4" providerId="ADAL" clId="{B5367427-D5FF-4385-94E3-B060535E821B}" dt="2026-02-26T10:25:53.315" v="1269" actId="255"/>
        <pc:sldMkLst>
          <pc:docMk/>
          <pc:sldMk cId="1649287946" sldId="945"/>
        </pc:sldMkLst>
        <pc:spChg chg="mod">
          <ac:chgData name="Åsa-Lina Nordlund" userId="7e96768a-9080-4672-be98-afb4b17f83c4" providerId="ADAL" clId="{B5367427-D5FF-4385-94E3-B060535E821B}" dt="2026-02-26T10:25:53.315" v="1269" actId="255"/>
          <ac:spMkLst>
            <pc:docMk/>
            <pc:sldMk cId="1649287946" sldId="945"/>
            <ac:spMk id="2" creationId="{ACD83081-2097-9D5D-6880-5B0A55100B4F}"/>
          </ac:spMkLst>
        </pc:spChg>
      </pc:sldChg>
      <pc:sldChg chg="modSp mod">
        <pc:chgData name="Åsa-Lina Nordlund" userId="7e96768a-9080-4672-be98-afb4b17f83c4" providerId="ADAL" clId="{B5367427-D5FF-4385-94E3-B060535E821B}" dt="2026-02-26T10:27:43.511" v="1294" actId="1076"/>
        <pc:sldMkLst>
          <pc:docMk/>
          <pc:sldMk cId="1094313345" sldId="947"/>
        </pc:sldMkLst>
        <pc:spChg chg="mod">
          <ac:chgData name="Åsa-Lina Nordlund" userId="7e96768a-9080-4672-be98-afb4b17f83c4" providerId="ADAL" clId="{B5367427-D5FF-4385-94E3-B060535E821B}" dt="2026-02-26T10:27:40.259" v="1293" actId="20577"/>
          <ac:spMkLst>
            <pc:docMk/>
            <pc:sldMk cId="1094313345" sldId="947"/>
            <ac:spMk id="2" creationId="{ECACFC1A-6B95-D2D1-5FA5-D997DCE3BD38}"/>
          </ac:spMkLst>
        </pc:spChg>
        <pc:picChg chg="mod">
          <ac:chgData name="Åsa-Lina Nordlund" userId="7e96768a-9080-4672-be98-afb4b17f83c4" providerId="ADAL" clId="{B5367427-D5FF-4385-94E3-B060535E821B}" dt="2026-02-26T10:27:43.511" v="1294" actId="1076"/>
          <ac:picMkLst>
            <pc:docMk/>
            <pc:sldMk cId="1094313345" sldId="947"/>
            <ac:picMk id="5" creationId="{8EA59460-A4CE-12CB-6D20-C673C1EFABC7}"/>
          </ac:picMkLst>
        </pc:picChg>
      </pc:sldChg>
      <pc:sldChg chg="modSp mod modNotesTx">
        <pc:chgData name="Åsa-Lina Nordlund" userId="7e96768a-9080-4672-be98-afb4b17f83c4" providerId="ADAL" clId="{B5367427-D5FF-4385-94E3-B060535E821B}" dt="2026-02-26T10:40:38.225" v="2121" actId="20577"/>
        <pc:sldMkLst>
          <pc:docMk/>
          <pc:sldMk cId="3184504813" sldId="957"/>
        </pc:sldMkLst>
        <pc:spChg chg="mod">
          <ac:chgData name="Åsa-Lina Nordlund" userId="7e96768a-9080-4672-be98-afb4b17f83c4" providerId="ADAL" clId="{B5367427-D5FF-4385-94E3-B060535E821B}" dt="2026-02-26T10:14:40.485" v="3" actId="1076"/>
          <ac:spMkLst>
            <pc:docMk/>
            <pc:sldMk cId="3184504813" sldId="957"/>
            <ac:spMk id="5" creationId="{38CC8124-5239-4A9B-4727-639C03101977}"/>
          </ac:spMkLst>
        </pc:spChg>
      </pc:sldChg>
      <pc:sldChg chg="modSp mod">
        <pc:chgData name="Åsa-Lina Nordlund" userId="7e96768a-9080-4672-be98-afb4b17f83c4" providerId="ADAL" clId="{B5367427-D5FF-4385-94E3-B060535E821B}" dt="2026-02-26T10:26:52.263" v="1282" actId="1076"/>
        <pc:sldMkLst>
          <pc:docMk/>
          <pc:sldMk cId="1272034883" sldId="958"/>
        </pc:sldMkLst>
        <pc:spChg chg="mod">
          <ac:chgData name="Åsa-Lina Nordlund" userId="7e96768a-9080-4672-be98-afb4b17f83c4" providerId="ADAL" clId="{B5367427-D5FF-4385-94E3-B060535E821B}" dt="2026-02-26T10:26:49.629" v="1281" actId="1076"/>
          <ac:spMkLst>
            <pc:docMk/>
            <pc:sldMk cId="1272034883" sldId="958"/>
            <ac:spMk id="2" creationId="{6A186EBB-5D66-C803-6111-37DAD7BDE211}"/>
          </ac:spMkLst>
        </pc:spChg>
        <pc:spChg chg="mod">
          <ac:chgData name="Åsa-Lina Nordlund" userId="7e96768a-9080-4672-be98-afb4b17f83c4" providerId="ADAL" clId="{B5367427-D5FF-4385-94E3-B060535E821B}" dt="2026-02-26T10:26:52.263" v="1282" actId="1076"/>
          <ac:spMkLst>
            <pc:docMk/>
            <pc:sldMk cId="1272034883" sldId="958"/>
            <ac:spMk id="3" creationId="{00000000-0000-0000-0000-000000000000}"/>
          </ac:spMkLst>
        </pc:spChg>
        <pc:spChg chg="mod">
          <ac:chgData name="Åsa-Lina Nordlund" userId="7e96768a-9080-4672-be98-afb4b17f83c4" providerId="ADAL" clId="{B5367427-D5FF-4385-94E3-B060535E821B}" dt="2026-02-26T10:26:44.765" v="1280" actId="1076"/>
          <ac:spMkLst>
            <pc:docMk/>
            <pc:sldMk cId="1272034883" sldId="958"/>
            <ac:spMk id="4" creationId="{567254F9-5A1E-085E-4049-DB09C3B5755B}"/>
          </ac:spMkLst>
        </pc:spChg>
      </pc:sldChg>
      <pc:sldChg chg="modSp mod">
        <pc:chgData name="Åsa-Lina Nordlund" userId="7e96768a-9080-4672-be98-afb4b17f83c4" providerId="ADAL" clId="{B5367427-D5FF-4385-94E3-B060535E821B}" dt="2026-02-26T10:22:39.092" v="1170" actId="732"/>
        <pc:sldMkLst>
          <pc:docMk/>
          <pc:sldMk cId="1152627747" sldId="12484"/>
        </pc:sldMkLst>
        <pc:spChg chg="mod">
          <ac:chgData name="Åsa-Lina Nordlund" userId="7e96768a-9080-4672-be98-afb4b17f83c4" providerId="ADAL" clId="{B5367427-D5FF-4385-94E3-B060535E821B}" dt="2026-02-26T10:22:31.984" v="1169" actId="1076"/>
          <ac:spMkLst>
            <pc:docMk/>
            <pc:sldMk cId="1152627747" sldId="12484"/>
            <ac:spMk id="3" creationId="{1EF55264-D660-5DCD-DD37-6E92038CE140}"/>
          </ac:spMkLst>
        </pc:spChg>
        <pc:picChg chg="mod modCrop">
          <ac:chgData name="Åsa-Lina Nordlund" userId="7e96768a-9080-4672-be98-afb4b17f83c4" providerId="ADAL" clId="{B5367427-D5FF-4385-94E3-B060535E821B}" dt="2026-02-26T10:22:39.092" v="1170" actId="732"/>
          <ac:picMkLst>
            <pc:docMk/>
            <pc:sldMk cId="1152627747" sldId="12484"/>
            <ac:picMk id="6" creationId="{CF3AB85A-3A0E-9C49-DB36-A45628771EC0}"/>
          </ac:picMkLst>
        </pc:picChg>
      </pc:sldChg>
      <pc:sldChg chg="modSp mod">
        <pc:chgData name="Åsa-Lina Nordlund" userId="7e96768a-9080-4672-be98-afb4b17f83c4" providerId="ADAL" clId="{B5367427-D5FF-4385-94E3-B060535E821B}" dt="2026-02-26T10:23:47.515" v="1196" actId="255"/>
        <pc:sldMkLst>
          <pc:docMk/>
          <pc:sldMk cId="2355677532" sldId="12485"/>
        </pc:sldMkLst>
        <pc:spChg chg="mod">
          <ac:chgData name="Åsa-Lina Nordlund" userId="7e96768a-9080-4672-be98-afb4b17f83c4" providerId="ADAL" clId="{B5367427-D5FF-4385-94E3-B060535E821B}" dt="2026-02-26T10:23:47.515" v="1196" actId="255"/>
          <ac:spMkLst>
            <pc:docMk/>
            <pc:sldMk cId="2355677532" sldId="12485"/>
            <ac:spMk id="4" creationId="{AEC2F403-14C7-8114-327E-CDB81D0012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91AA6-9BF6-43E6-B4FB-E846761759C8}" type="datetimeFigureOut">
              <a:rPr lang="sv-SE" smtClean="0"/>
              <a:t>2026-02-26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A1BF2-D650-4AEF-A785-EC70BB396720}" type="slidenum">
              <a:rPr lang="sv-SE" smtClean="0"/>
              <a:t>‹#›</a:t>
            </a:fld>
            <a:endParaRPr lang="sv-SE"/>
          </a:p>
        </p:txBody>
      </p:sp>
    </p:spTree>
    <p:extLst>
      <p:ext uri="{BB962C8B-B14F-4D97-AF65-F5344CB8AC3E}">
        <p14:creationId xmlns:p14="http://schemas.microsoft.com/office/powerpoint/2010/main" val="21681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F83BE-9841-A7FD-7BF5-38BC9983656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15C8FE-6962-12F5-99E1-D0AA3B77C88B}"/>
              </a:ext>
            </a:extLst>
          </p:cNvPr>
          <p:cNvSpPr>
            <a:spLocks noGrp="1" noRot="1" noChangeAspect="1"/>
          </p:cNvSpPr>
          <p:nvPr>
            <p:ph type="sldImg"/>
          </p:nvPr>
        </p:nvSpPr>
        <p:spPr>
          <a:xfrm>
            <a:off x="103188" y="750888"/>
            <a:ext cx="6681787" cy="3759200"/>
          </a:xfrm>
        </p:spPr>
        <p:txBody>
          <a:bodyPr/>
          <a:lstStyle/>
          <a:p>
            <a:endParaRPr lang="sv-SE"/>
          </a:p>
        </p:txBody>
      </p:sp>
      <p:sp>
        <p:nvSpPr>
          <p:cNvPr id="3" name="Platshållare för anteckningar 2">
            <a:extLst>
              <a:ext uri="{FF2B5EF4-FFF2-40B4-BE49-F238E27FC236}">
                <a16:creationId xmlns:a16="http://schemas.microsoft.com/office/drawing/2014/main" id="{275D50F5-50EB-ED1B-783B-4A495E32D5B7}"/>
              </a:ext>
            </a:extLst>
          </p:cNvPr>
          <p:cNvSpPr>
            <a:spLocks noGrp="1"/>
          </p:cNvSpPr>
          <p:nvPr>
            <p:ph type="body" idx="1"/>
          </p:nvPr>
        </p:nvSpPr>
        <p:spPr/>
        <p:txBody>
          <a:bodyPr/>
          <a:lstStyle/>
          <a:p>
            <a:endParaRPr lang="en-US" dirty="0"/>
          </a:p>
          <a:p>
            <a:r>
              <a:rPr lang="sv-SE" b="1" dirty="0"/>
              <a:t>Varför ska man sätta upp mål?</a:t>
            </a:r>
            <a:endParaRPr lang="sv-SE" dirty="0"/>
          </a:p>
          <a:p>
            <a:r>
              <a:rPr lang="sv-SE" dirty="0"/>
              <a:t>Att sätta upp ett tydligt mål för sig själv, för en personalgrupp eller ett företag är ett kraftfullt verktyg för att nå dit.</a:t>
            </a:r>
            <a:endParaRPr lang="en-US" dirty="0"/>
          </a:p>
          <a:p>
            <a:r>
              <a:rPr lang="sv-SE" dirty="0"/>
              <a:t>Utan mål och delmål är det svårt att kunna följa upp om man är på rätt väg.</a:t>
            </a:r>
            <a:endParaRPr lang="en-US" dirty="0"/>
          </a:p>
          <a:p>
            <a:r>
              <a:rPr lang="sv-SE" dirty="0"/>
              <a:t>Det är viktigt att välja ut rätt må att följa, rätt nyckeltal. Styr vi på fel nyckeltal når vi fel mål.</a:t>
            </a:r>
          </a:p>
          <a:p>
            <a:endParaRPr lang="sv-SE" dirty="0"/>
          </a:p>
          <a:p>
            <a:r>
              <a:rPr lang="sv-SE" b="1" dirty="0" err="1"/>
              <a:t>Leans</a:t>
            </a:r>
            <a:r>
              <a:rPr lang="sv-SE" b="1" dirty="0"/>
              <a:t> principer:</a:t>
            </a:r>
            <a:endParaRPr lang="en-US" dirty="0"/>
          </a:p>
          <a:p>
            <a:r>
              <a:rPr lang="sv-SE" dirty="0"/>
              <a:t>Basera besluten på långsiktigt tänkande.</a:t>
            </a:r>
            <a:endParaRPr lang="en-US" dirty="0"/>
          </a:p>
          <a:p>
            <a:r>
              <a:rPr lang="sv-SE" dirty="0"/>
              <a:t>Bli en lärande organisation genom att hela tiden reflektera och ständigt förbättra. </a:t>
            </a:r>
            <a:endParaRPr lang="en-US" dirty="0"/>
          </a:p>
          <a:p>
            <a:r>
              <a:rPr lang="sv-SE" dirty="0"/>
              <a:t>Utveckla enastående människor och arbetslag som följer företagets filosofi.</a:t>
            </a:r>
            <a:endParaRPr lang="en-US" dirty="0"/>
          </a:p>
          <a:p>
            <a:r>
              <a:rPr lang="sv-SE" dirty="0"/>
              <a:t>Används visuell styrning så att inga problem döljs.</a:t>
            </a:r>
            <a:endParaRPr lang="en-US" dirty="0"/>
          </a:p>
          <a:p>
            <a:endParaRPr lang="sv-SE" dirty="0"/>
          </a:p>
        </p:txBody>
      </p:sp>
      <p:sp>
        <p:nvSpPr>
          <p:cNvPr id="4" name="Platshållare för bildnummer 3">
            <a:extLst>
              <a:ext uri="{FF2B5EF4-FFF2-40B4-BE49-F238E27FC236}">
                <a16:creationId xmlns:a16="http://schemas.microsoft.com/office/drawing/2014/main" id="{A1914C91-A486-FDC9-3B90-830F9CAA79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7BF8A-7715-400F-BBF4-F9341909D0F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43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7414535B-8E22-49BB-B9F5-44CD5F4ADB13}" type="slidenum">
              <a:rPr lang="sv-SE" sz="1100">
                <a:solidFill>
                  <a:prstClr val="black"/>
                </a:solidFill>
              </a:rPr>
              <a:pPr/>
              <a:t>10</a:t>
            </a:fld>
            <a:endParaRPr lang="sv-SE" sz="1100">
              <a:solidFill>
                <a:prstClr val="black"/>
              </a:solidFill>
            </a:endParaRPr>
          </a:p>
        </p:txBody>
      </p:sp>
      <p:sp>
        <p:nvSpPr>
          <p:cNvPr id="15363" name="Rectangle 2"/>
          <p:cNvSpPr>
            <a:spLocks noGrp="1" noRot="1" noChangeAspect="1" noChangeArrowheads="1" noTextEdit="1"/>
          </p:cNvSpPr>
          <p:nvPr>
            <p:ph type="sldImg"/>
          </p:nvPr>
        </p:nvSpPr>
        <p:spPr>
          <a:xfrm>
            <a:off x="87313" y="744538"/>
            <a:ext cx="6619875" cy="3724275"/>
          </a:xfrm>
          <a:ln/>
        </p:spPr>
        <p:txBody>
          <a:bodyPr/>
          <a:lstStyle/>
          <a:p>
            <a:endParaRPr lang="sv-SE"/>
          </a:p>
        </p:txBody>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atin typeface="Times" charset="0"/>
              </a:rPr>
              <a:t>Tänk er att</a:t>
            </a:r>
            <a:r>
              <a:rPr lang="sv-SE" baseline="0">
                <a:latin typeface="Times" charset="0"/>
              </a:rPr>
              <a:t> ni har en personalaktivitet och går och bowlar tillsammans. Men i den här bowlinghallen hänger det ett skynke för käglorna så man vet inte riktigt hur man ska kasta klotet. Man hör om det ramlar käglor, men man vet aldrig riktigt hur många. I slutet av kvällen får ni det genomsnittliga antalet käglor som fallit för varje gång ni kastat klotet. Det blir inte riktigt så roligt och det är svårt att bli bättre under kvällen. Om man vill prova olika sätt att kasta för att se vilket som är bäst får man gå och bowla väldigt många gånger.</a:t>
            </a:r>
          </a:p>
          <a:p>
            <a:pPr eaLnBrk="1" hangingPunct="1"/>
            <a:endParaRPr lang="sv-SE" baseline="0">
              <a:latin typeface="Times" charset="0"/>
            </a:endParaRPr>
          </a:p>
          <a:p>
            <a:pPr eaLnBrk="1" hangingPunct="1"/>
            <a:r>
              <a:rPr lang="sv-SE" baseline="0">
                <a:latin typeface="Times" charset="0"/>
              </a:rPr>
              <a:t>Man blir inte så motiverad av mål om man inte kan påverka om man ska nå dem eller inte. Även om ett ekonomiskt resultat kanske är mer intressant för en företagare än en viss produktionsnivå, så är det bättre att bryta ner det till en sådan nivå att var och en på arbetsplatsen vet vad han eller hon ska göra idag för att nå målet. </a:t>
            </a:r>
          </a:p>
          <a:p>
            <a:pPr eaLnBrk="1" hangingPunct="1"/>
            <a:endParaRPr lang="sv-SE" baseline="0">
              <a:latin typeface="Times" charset="0"/>
            </a:endParaRPr>
          </a:p>
          <a:p>
            <a:pPr eaLnBrk="1" hangingPunct="1"/>
            <a:r>
              <a:rPr lang="sv-SE" baseline="0">
                <a:latin typeface="Times" charset="0"/>
              </a:rPr>
              <a:t>Istället för genomsnitt kan man kanske använda antal som hamnar i ett önskat intervall?</a:t>
            </a:r>
            <a:endParaRPr lang="sv-SE">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7414535B-8E22-49BB-B9F5-44CD5F4ADB13}" type="slidenum">
              <a:rPr lang="sv-SE" sz="1100">
                <a:solidFill>
                  <a:prstClr val="black"/>
                </a:solidFill>
              </a:rPr>
              <a:pPr/>
              <a:t>11</a:t>
            </a:fld>
            <a:endParaRPr lang="sv-SE" sz="1100">
              <a:solidFill>
                <a:prstClr val="black"/>
              </a:solidFill>
            </a:endParaRPr>
          </a:p>
        </p:txBody>
      </p:sp>
      <p:sp>
        <p:nvSpPr>
          <p:cNvPr id="15363" name="Rectangle 2"/>
          <p:cNvSpPr>
            <a:spLocks noGrp="1" noRot="1" noChangeAspect="1" noChangeArrowheads="1" noTextEdit="1"/>
          </p:cNvSpPr>
          <p:nvPr>
            <p:ph type="sldImg"/>
          </p:nvPr>
        </p:nvSpPr>
        <p:spPr>
          <a:xfrm>
            <a:off x="87313" y="744538"/>
            <a:ext cx="6619875" cy="3724275"/>
          </a:xfrm>
          <a:ln/>
        </p:spPr>
        <p:txBody>
          <a:bodyPr/>
          <a:lstStyle/>
          <a:p>
            <a:endParaRPr lang="sv-SE"/>
          </a:p>
        </p:txBody>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atin typeface="Times" charset="0"/>
              </a:rPr>
              <a:t>Tänk er att</a:t>
            </a:r>
            <a:r>
              <a:rPr lang="sv-SE" baseline="0">
                <a:latin typeface="Times" charset="0"/>
              </a:rPr>
              <a:t> ni har en personalaktivitet och går och bowlar tillsammans. Men i den här bowlinghallen hänger det ett skynke för käglorna så man vet inte riktigt hur man ska kasta klotet. Man hör om det ramlar käglor, men man vet aldrig riktigt hur många. I slutet av kvällen får ni det genomsnittliga antalet käglor som fallit för varje gång ni kastat klotet. Det blir inte riktigt så roligt och det är svårt att bli bättre under kvällen. Om man vill prova olika sätt att kasta för att se vilket som är bäst får man gå och bowla väldigt många gånger.</a:t>
            </a:r>
          </a:p>
          <a:p>
            <a:pPr eaLnBrk="1" hangingPunct="1"/>
            <a:endParaRPr lang="sv-SE" baseline="0">
              <a:latin typeface="Times" charset="0"/>
            </a:endParaRPr>
          </a:p>
          <a:p>
            <a:pPr eaLnBrk="1" hangingPunct="1"/>
            <a:r>
              <a:rPr lang="sv-SE" baseline="0">
                <a:latin typeface="Times" charset="0"/>
              </a:rPr>
              <a:t>Man blir inte så motiverad av mål om man inte kan påverka om man ska nå dem eller inte. Även om ett ekonomiskt resultat kanske är mer intressant för en företagare än en viss produktionsnivå, så är det bättre att bryta ner det till en sådan nivå att var och en på arbetsplatsen vet vad han eller hon ska göra idag för att nå målet. </a:t>
            </a:r>
          </a:p>
          <a:p>
            <a:pPr eaLnBrk="1" hangingPunct="1"/>
            <a:endParaRPr lang="sv-SE" baseline="0">
              <a:latin typeface="Times" charset="0"/>
            </a:endParaRPr>
          </a:p>
          <a:p>
            <a:pPr eaLnBrk="1" hangingPunct="1"/>
            <a:r>
              <a:rPr lang="sv-SE" baseline="0">
                <a:latin typeface="Times" charset="0"/>
              </a:rPr>
              <a:t>Istället för genomsnitt kan man kanske använda antal som hamnar i ett önskat intervall?</a:t>
            </a:r>
            <a:endParaRPr lang="sv-SE">
              <a:latin typeface="Times" charset="0"/>
            </a:endParaRPr>
          </a:p>
        </p:txBody>
      </p:sp>
    </p:spTree>
    <p:extLst>
      <p:ext uri="{BB962C8B-B14F-4D97-AF65-F5344CB8AC3E}">
        <p14:creationId xmlns:p14="http://schemas.microsoft.com/office/powerpoint/2010/main" val="2781869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6E62F-8F04-7049-B5F9-081B93B49554}" type="slidenum">
              <a:rPr lang="sv-SE"/>
              <a:pPr/>
              <a:t>12</a:t>
            </a:fld>
            <a:endParaRPr lang="sv-SE"/>
          </a:p>
        </p:txBody>
      </p:sp>
      <p:sp>
        <p:nvSpPr>
          <p:cNvPr id="1017858" name="Rectangle 2050"/>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txBody>
          <a:bodyPr/>
          <a:lstStyle/>
          <a:p>
            <a:endParaRPr lang="sv-SE"/>
          </a:p>
        </p:txBody>
      </p:sp>
      <p:sp>
        <p:nvSpPr>
          <p:cNvPr id="1017859" name="Rectangle 2051"/>
          <p:cNvSpPr>
            <a:spLocks noGrp="1" noChangeArrowheads="1"/>
          </p:cNvSpPr>
          <p:nvPr>
            <p:ph type="body" idx="1"/>
          </p:nvPr>
        </p:nvSpPr>
        <p:spPr/>
        <p:txBody>
          <a:bodyPr/>
          <a:lstStyle/>
          <a:p>
            <a:r>
              <a:rPr lang="sv-SE">
                <a:cs typeface="Calibri"/>
              </a:rPr>
              <a:t>Att jobba med PDCA/PUFF är ett sätt att komma ihåg att </a:t>
            </a:r>
            <a:r>
              <a:rPr lang="sv-SE" err="1">
                <a:cs typeface="Calibri"/>
              </a:rPr>
              <a:t>föja</a:t>
            </a:r>
            <a:r>
              <a:rPr lang="sv-SE">
                <a:cs typeface="Calibri"/>
              </a:rPr>
              <a:t> upp. Finns separata kunskapsmodul om detta.</a:t>
            </a:r>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cs typeface="Calibri"/>
              </a:rPr>
              <a:t>Diskussion i gruppen. </a:t>
            </a:r>
          </a:p>
          <a:p>
            <a:r>
              <a:rPr lang="sv-SE" dirty="0">
                <a:ea typeface="Calibri"/>
                <a:cs typeface="Calibri"/>
              </a:rPr>
              <a:t>Fråga om de har mål för hur bra vi är på att ta hand om personalen, hur bra vi mår? Hur mäter man detta i dag? Skulle vi kunna bli bättre på det? </a:t>
            </a:r>
            <a:br>
              <a:rPr lang="sv-SE" dirty="0">
                <a:ea typeface="Calibri"/>
                <a:cs typeface="Calibri"/>
              </a:rPr>
            </a:br>
            <a:r>
              <a:rPr lang="sv-SE" dirty="0">
                <a:ea typeface="Calibri"/>
                <a:cs typeface="Calibri"/>
              </a:rPr>
              <a:t>Det är lätt att det mest blir produktionsmål då de är lättas att få fram, försök att tänka på helheten när ni sätter mål för att skapa en långsiktigt hållbar verksamhet. </a:t>
            </a:r>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F25A1BF2-D650-4AEF-A785-EC70BB396720}" type="slidenum">
              <a:rPr lang="sv-SE" smtClean="0"/>
              <a:t>14</a:t>
            </a:fld>
            <a:endParaRPr lang="sv-SE"/>
          </a:p>
        </p:txBody>
      </p:sp>
    </p:spTree>
    <p:extLst>
      <p:ext uri="{BB962C8B-B14F-4D97-AF65-F5344CB8AC3E}">
        <p14:creationId xmlns:p14="http://schemas.microsoft.com/office/powerpoint/2010/main" val="3599357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cs typeface="Calibri"/>
              </a:rPr>
              <a:t>Diskussion i gruppen. </a:t>
            </a:r>
          </a:p>
          <a:p>
            <a:r>
              <a:rPr lang="sv-SE" dirty="0">
                <a:ea typeface="Calibri"/>
                <a:cs typeface="Calibri"/>
              </a:rPr>
              <a:t>Försök få gruppen att sätta mål för alla viktiga delar av verksamheten.</a:t>
            </a:r>
          </a:p>
          <a:p>
            <a:endParaRPr lang="sv-SE" dirty="0">
              <a:ea typeface="Calibri"/>
              <a:cs typeface="Calibri"/>
            </a:endParaRPr>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F25A1BF2-D650-4AEF-A785-EC70BB396720}" type="slidenum">
              <a:rPr lang="sv-SE" smtClean="0"/>
              <a:t>15</a:t>
            </a:fld>
            <a:endParaRPr lang="sv-SE"/>
          </a:p>
        </p:txBody>
      </p:sp>
    </p:spTree>
    <p:extLst>
      <p:ext uri="{BB962C8B-B14F-4D97-AF65-F5344CB8AC3E}">
        <p14:creationId xmlns:p14="http://schemas.microsoft.com/office/powerpoint/2010/main" val="2182046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Här listas flera moduler som stöd i arbetet, flera går in i varandra och kompletterar varandra. </a:t>
            </a:r>
          </a:p>
        </p:txBody>
      </p:sp>
      <p:sp>
        <p:nvSpPr>
          <p:cNvPr id="4" name="Platshållare för bildnummer 3"/>
          <p:cNvSpPr>
            <a:spLocks noGrp="1"/>
          </p:cNvSpPr>
          <p:nvPr>
            <p:ph type="sldNum" sz="quarter" idx="5"/>
          </p:nvPr>
        </p:nvSpPr>
        <p:spPr/>
        <p:txBody>
          <a:bodyPr/>
          <a:lstStyle/>
          <a:p>
            <a:fld id="{F25A1BF2-D650-4AEF-A785-EC70BB396720}" type="slidenum">
              <a:rPr lang="sv-SE" smtClean="0"/>
              <a:t>17</a:t>
            </a:fld>
            <a:endParaRPr lang="sv-SE"/>
          </a:p>
        </p:txBody>
      </p:sp>
    </p:spTree>
    <p:extLst>
      <p:ext uri="{BB962C8B-B14F-4D97-AF65-F5344CB8AC3E}">
        <p14:creationId xmlns:p14="http://schemas.microsoft.com/office/powerpoint/2010/main" val="210777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DCD87B-832A-4869-9F60-A42712271DC3}" type="slidenum">
              <a:t>18</a:t>
            </a:fld>
            <a:endParaRPr lang="sv-SE" sz="1100" b="0" i="0" u="none" strike="noStrike" kern="1200" cap="none" spc="0" baseline="0">
              <a:solidFill>
                <a:srgbClr val="000000"/>
              </a:solidFill>
              <a:uFillTx/>
              <a:latin typeface="Times" pitchFamily="18"/>
            </a:endParaRPr>
          </a:p>
        </p:txBody>
      </p:sp>
      <p:sp>
        <p:nvSpPr>
          <p:cNvPr id="3" name="Platshållare för bildnumm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51C6547-2D6D-40A1-8FEE-FE0013A15683}" type="slidenum">
              <a:t>18</a:t>
            </a:fld>
            <a:endParaRPr lang="sv-SE"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4" name="Rectangle 2"/>
          <p:cNvSpPr>
            <a:spLocks noGrp="1" noRot="1" noChangeAspect="1"/>
          </p:cNvSpPr>
          <p:nvPr>
            <p:ph type="sldImg"/>
          </p:nvPr>
        </p:nvSpPr>
        <p:spPr>
          <a:xfrm>
            <a:off x="87313" y="744538"/>
            <a:ext cx="6619875" cy="3724275"/>
          </a:xfrm>
          <a:solidFill>
            <a:srgbClr val="5B9BD5"/>
          </a:solidFill>
          <a:ln w="25402">
            <a:solidFill>
              <a:srgbClr val="41719C"/>
            </a:solidFill>
            <a:prstDash val="solid"/>
          </a:ln>
        </p:spPr>
        <p:txBody>
          <a:bodyPr/>
          <a:lstStyle/>
          <a:p>
            <a:endParaRPr lang="sv-SE"/>
          </a:p>
        </p:txBody>
      </p:sp>
      <p:sp>
        <p:nvSpPr>
          <p:cNvPr id="5" name="Rectangle 3"/>
          <p:cNvSpPr txBox="1">
            <a:spLocks noGrp="1"/>
          </p:cNvSpPr>
          <p:nvPr>
            <p:ph type="body" sz="quarter" idx="1"/>
          </p:nvPr>
        </p:nvSpPr>
        <p:spPr>
          <a:xfrm>
            <a:off x="0" y="0"/>
            <a:ext cx="356" cy="356"/>
          </a:xfrm>
        </p:spPr>
        <p:txBody>
          <a:bodyPr lIns="90004" tIns="44997" rIns="90004" bIns="44997"/>
          <a:lstStyle/>
          <a:p>
            <a:pPr lvl="0" hangingPunct="1"/>
            <a:r>
              <a:rPr lang="sv-SE" sz="1800" dirty="0">
                <a:latin typeface="Times" pitchFamily="18"/>
              </a:rPr>
              <a:t>Vad har deltagarna själva för exempel på specifika mål?</a:t>
            </a:r>
          </a:p>
          <a:p>
            <a:pPr lvl="0" hangingPunct="1"/>
            <a:endParaRPr lang="sv-SE" sz="1800" dirty="0">
              <a:latin typeface="Times" pitchFamily="18"/>
            </a:endParaRPr>
          </a:p>
          <a:p>
            <a:pPr lvl="0" hangingPunct="1"/>
            <a:r>
              <a:rPr lang="sv-SE" sz="1800" dirty="0">
                <a:latin typeface="Times" pitchFamily="18"/>
              </a:rPr>
              <a:t>Uppsatta mål behöver fylla de här kriterierna. De gör att man</a:t>
            </a:r>
          </a:p>
          <a:p>
            <a:pPr lvl="0" hangingPunct="1"/>
            <a:r>
              <a:rPr lang="sv-SE" sz="1800" dirty="0" err="1">
                <a:latin typeface="Times" pitchFamily="18"/>
              </a:rPr>
              <a:t>Specifik+mätbar</a:t>
            </a:r>
            <a:r>
              <a:rPr lang="sv-SE" sz="1800" dirty="0">
                <a:latin typeface="Times" pitchFamily="18"/>
              </a:rPr>
              <a:t>: vet när man nått dem</a:t>
            </a:r>
          </a:p>
          <a:p>
            <a:pPr lvl="0" hangingPunct="1"/>
            <a:r>
              <a:rPr lang="sv-SE" sz="1800" dirty="0">
                <a:latin typeface="Times" pitchFamily="18"/>
              </a:rPr>
              <a:t>Accepterade: alla i företaget känner sig bekväma med dem och känner att de är viktiga</a:t>
            </a:r>
          </a:p>
          <a:p>
            <a:pPr lvl="0" hangingPunct="1"/>
            <a:r>
              <a:rPr lang="sv-SE" sz="1800" dirty="0">
                <a:latin typeface="Times" pitchFamily="18"/>
              </a:rPr>
              <a:t>Realistiska: annars blir man inte motiverad av dem</a:t>
            </a:r>
          </a:p>
          <a:p>
            <a:pPr lvl="0" hangingPunct="1"/>
            <a:r>
              <a:rPr lang="sv-SE" sz="1800" dirty="0">
                <a:latin typeface="Times" pitchFamily="18"/>
              </a:rPr>
              <a:t>Tidsbestämda: annars blir de ingen utmaning eller sporre. Då kan man arbeta likadant som utan målet, det blir som det blir och når man målet är det en rolig bonus.</a:t>
            </a:r>
          </a:p>
        </p:txBody>
      </p:sp>
    </p:spTree>
    <p:extLst>
      <p:ext uri="{BB962C8B-B14F-4D97-AF65-F5344CB8AC3E}">
        <p14:creationId xmlns:p14="http://schemas.microsoft.com/office/powerpoint/2010/main" val="4093613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EE40D4-9761-4D33-9762-1E27786D665C}" type="slidenum">
              <a:t>19</a:t>
            </a:fld>
            <a:endParaRPr lang="sv-SE" sz="1100" b="0" i="0" u="none" strike="noStrike" kern="1200" cap="none" spc="0" baseline="0">
              <a:solidFill>
                <a:srgbClr val="000000"/>
              </a:solidFill>
              <a:uFillTx/>
              <a:latin typeface="Times" pitchFamily="18"/>
            </a:endParaRPr>
          </a:p>
        </p:txBody>
      </p:sp>
      <p:sp>
        <p:nvSpPr>
          <p:cNvPr id="3" name="Platshållare för bildnumm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DEBC241-9018-48B4-8F52-3905D2ED50A8}" type="slidenum">
              <a:t>19</a:t>
            </a:fld>
            <a:endParaRPr lang="sv-SE"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4" name="Rectangle 2"/>
          <p:cNvSpPr>
            <a:spLocks noGrp="1" noRot="1" noChangeAspect="1"/>
          </p:cNvSpPr>
          <p:nvPr>
            <p:ph type="sldImg"/>
          </p:nvPr>
        </p:nvSpPr>
        <p:spPr>
          <a:xfrm>
            <a:off x="87313" y="744538"/>
            <a:ext cx="6619875" cy="3724275"/>
          </a:xfrm>
          <a:solidFill>
            <a:srgbClr val="5B9BD5"/>
          </a:solidFill>
          <a:ln w="25402">
            <a:solidFill>
              <a:srgbClr val="41719C"/>
            </a:solidFill>
            <a:prstDash val="solid"/>
          </a:ln>
        </p:spPr>
        <p:txBody>
          <a:bodyPr/>
          <a:lstStyle/>
          <a:p>
            <a:endParaRPr lang="sv-SE"/>
          </a:p>
        </p:txBody>
      </p:sp>
      <p:sp>
        <p:nvSpPr>
          <p:cNvPr id="5" name="Rectangle 3"/>
          <p:cNvSpPr txBox="1">
            <a:spLocks noGrp="1"/>
          </p:cNvSpPr>
          <p:nvPr>
            <p:ph type="body" sz="quarter" idx="1"/>
          </p:nvPr>
        </p:nvSpPr>
        <p:spPr>
          <a:xfrm>
            <a:off x="0" y="0"/>
            <a:ext cx="356" cy="356"/>
          </a:xfrm>
        </p:spPr>
        <p:txBody>
          <a:bodyPr lIns="90004" tIns="44997" rIns="90004" bIns="44997"/>
          <a:lstStyle/>
          <a:p>
            <a:r>
              <a:rPr lang="sv-SE" sz="1200" kern="1200">
                <a:solidFill>
                  <a:schemeClr val="tx1"/>
                </a:solidFill>
                <a:effectLst/>
                <a:latin typeface="+mn-lt"/>
                <a:ea typeface="+mn-ea"/>
                <a:cs typeface="+mn-cs"/>
              </a:rPr>
              <a:t>Om de inte satt upp något mätbart mål, fråga dem hur de vet när de nått målet. (Om man har satt ”bra djurhälsa” som mål, hur ska man då veta när man nått det?</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Bra mätetal är svårt. Det gäller egentligen att använda sin fantasi för mätetalen ska ju beskriva arbetet på just det här företaget. Prata om att man använder mätetalen med förnuft så att de inte motverkar mer övergripande mål (om enda syftet var att få max mjölk i tanken skulle man ju hälla i all </a:t>
            </a:r>
            <a:r>
              <a:rPr lang="sv-SE" sz="1200" kern="1200" err="1">
                <a:solidFill>
                  <a:schemeClr val="tx1"/>
                </a:solidFill>
                <a:effectLst/>
                <a:latin typeface="+mn-lt"/>
                <a:ea typeface="+mn-ea"/>
                <a:cs typeface="+mn-cs"/>
              </a:rPr>
              <a:t>celltalsmjölk</a:t>
            </a:r>
            <a:r>
              <a:rPr lang="sv-SE" sz="1200" kern="1200">
                <a:solidFill>
                  <a:schemeClr val="tx1"/>
                </a:solidFill>
                <a:effectLst/>
                <a:latin typeface="+mn-lt"/>
                <a:ea typeface="+mn-ea"/>
                <a:cs typeface="+mn-cs"/>
              </a:rPr>
              <a:t> och penicillinmjölk, haha, men ni är ju intelligenta människor, så ni förstår ju detta…)</a:t>
            </a:r>
          </a:p>
          <a:p>
            <a:endParaRPr lang="sv-SE"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Känner ni till ert nuläge? Första åtgärden i handlingsplanen kanske blir att ta reda på det. I den diskussionen kommer man automatiskt in på mätetal som beskriver målet. Notera dessa, så kan de välja ett antal att visualisera på </a:t>
            </a:r>
            <a:r>
              <a:rPr lang="sv-SE" sz="1200" kern="1200" err="1">
                <a:solidFill>
                  <a:schemeClr val="tx1"/>
                </a:solidFill>
                <a:effectLst/>
                <a:latin typeface="+mn-lt"/>
                <a:ea typeface="+mn-ea"/>
                <a:cs typeface="+mn-cs"/>
              </a:rPr>
              <a:t>leantavlan</a:t>
            </a:r>
            <a:r>
              <a:rPr lang="sv-SE" sz="1200" kern="1200">
                <a:solidFill>
                  <a:schemeClr val="tx1"/>
                </a:solidFill>
                <a:effectLst/>
                <a:latin typeface="+mn-lt"/>
                <a:ea typeface="+mn-ea"/>
                <a:cs typeface="+mn-cs"/>
              </a:rPr>
              <a:t>.</a:t>
            </a:r>
          </a:p>
          <a:p>
            <a:endParaRPr lang="sv-SE"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504760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D06CEA4-1885-4E1D-9AE3-05D8E18AA1BC}" type="slidenum">
              <a:t>20</a:t>
            </a:fld>
            <a:endParaRPr lang="sv-SE" sz="1100" b="0" i="0" u="none" strike="noStrike" kern="1200" cap="none" spc="0" baseline="0">
              <a:solidFill>
                <a:srgbClr val="000000"/>
              </a:solidFill>
              <a:uFillTx/>
              <a:latin typeface="Times" pitchFamily="18"/>
            </a:endParaRPr>
          </a:p>
        </p:txBody>
      </p:sp>
      <p:sp>
        <p:nvSpPr>
          <p:cNvPr id="3" name="Platshållare för bildnumm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3624270-5EAA-4CB9-8142-9F490E2BE473}" type="slidenum">
              <a:t>20</a:t>
            </a:fld>
            <a:endParaRPr lang="sv-SE"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4" name="Rectangle 2"/>
          <p:cNvSpPr>
            <a:spLocks noGrp="1" noRot="1" noChangeAspect="1"/>
          </p:cNvSpPr>
          <p:nvPr>
            <p:ph type="sldImg"/>
          </p:nvPr>
        </p:nvSpPr>
        <p:spPr>
          <a:xfrm>
            <a:off x="87313" y="744538"/>
            <a:ext cx="6619875" cy="3724275"/>
          </a:xfrm>
          <a:solidFill>
            <a:srgbClr val="5B9BD5"/>
          </a:solidFill>
          <a:ln w="25402">
            <a:solidFill>
              <a:srgbClr val="41719C"/>
            </a:solidFill>
            <a:prstDash val="solid"/>
          </a:ln>
        </p:spPr>
        <p:txBody>
          <a:bodyPr/>
          <a:lstStyle/>
          <a:p>
            <a:endParaRPr lang="sv-SE"/>
          </a:p>
        </p:txBody>
      </p:sp>
      <p:sp>
        <p:nvSpPr>
          <p:cNvPr id="5" name="Rectangle 3"/>
          <p:cNvSpPr txBox="1">
            <a:spLocks noGrp="1"/>
          </p:cNvSpPr>
          <p:nvPr>
            <p:ph type="body" sz="quarter" idx="1"/>
          </p:nvPr>
        </p:nvSpPr>
        <p:spPr>
          <a:xfrm>
            <a:off x="0" y="0"/>
            <a:ext cx="356" cy="356"/>
          </a:xfrm>
        </p:spPr>
        <p:txBody>
          <a:bodyPr lIns="90004" tIns="44997" rIns="90004" bIns="44997"/>
          <a:lstStyle/>
          <a:p>
            <a:pPr marL="0" lvl="0" indent="0" algn="l"/>
            <a:r>
              <a:rPr lang="en-US" sz="1800" b="1">
                <a:latin typeface="Verdana" pitchFamily="34"/>
                <a:ea typeface="Verdana" pitchFamily="1"/>
                <a:cs typeface="Verdana" pitchFamily="34"/>
              </a:rPr>
              <a:t>Ställ frågan om det finns några risker när de ska arbeta mot det här målet, dvs finns det några oönskade effekter man kan få ”på köpet”?</a:t>
            </a:r>
          </a:p>
          <a:p>
            <a:pPr marL="0" lvl="0" indent="0" algn="l"/>
            <a:endParaRPr lang="en-US" sz="1800" b="1">
              <a:latin typeface="Verdana" pitchFamily="34"/>
              <a:ea typeface="Verdana" pitchFamily="1"/>
              <a:cs typeface="Verdana" pitchFamily="34"/>
            </a:endParaRPr>
          </a:p>
          <a:p>
            <a:pPr marL="0" lvl="0" indent="0" algn="l"/>
            <a:r>
              <a:rPr lang="en-US" sz="1400" b="1">
                <a:latin typeface="Verdana" pitchFamily="34"/>
                <a:ea typeface="Verdana" pitchFamily="1"/>
                <a:cs typeface="Verdana" pitchFamily="34"/>
              </a:rPr>
              <a:t>T ex om målet är att minska mängden övertid, kan det leda till att man börjar slarva, ta risker eller stressa i arbetet? I en del arbetsgrupper där folk har skilda arbetsuppgifter kan det ändå uppstå konflikter mellan olika mål och de behöver man hantera</a:t>
            </a:r>
          </a:p>
          <a:p>
            <a:pPr lvl="0" hangingPunct="1"/>
            <a:r>
              <a:rPr lang="sv-SE" sz="1800">
                <a:latin typeface="Times" pitchFamily="18"/>
              </a:rPr>
              <a:t>Uppsatta mål behöver fylla de här kriterierna. De gör att man</a:t>
            </a:r>
          </a:p>
          <a:p>
            <a:pPr lvl="0" hangingPunct="1"/>
            <a:r>
              <a:rPr lang="sv-SE" sz="1800">
                <a:latin typeface="Times" pitchFamily="18"/>
              </a:rPr>
              <a:t>Specifik+mätbar: vet när man nått dem</a:t>
            </a:r>
          </a:p>
          <a:p>
            <a:pPr lvl="0" hangingPunct="1"/>
            <a:r>
              <a:rPr lang="sv-SE" sz="1800">
                <a:latin typeface="Times" pitchFamily="18"/>
              </a:rPr>
              <a:t>Accepterade: alla i företaget känner sig bekväma med dem och känner att de är viktiga</a:t>
            </a:r>
          </a:p>
          <a:p>
            <a:pPr lvl="0" hangingPunct="1"/>
            <a:r>
              <a:rPr lang="sv-SE" sz="1800">
                <a:latin typeface="Times" pitchFamily="18"/>
              </a:rPr>
              <a:t>Realistiska: annars blir man inte motiverad av dem</a:t>
            </a:r>
          </a:p>
          <a:p>
            <a:pPr lvl="0" hangingPunct="1"/>
            <a:r>
              <a:rPr lang="sv-SE" sz="1800">
                <a:latin typeface="Times" pitchFamily="18"/>
              </a:rPr>
              <a:t>Tidsbestämda: annars blir de ingen utmaning eller sporre. Då kan man arbeta likadant som utan målet, det blir som det blir och når man målet är det en rolig bonus.</a:t>
            </a:r>
          </a:p>
        </p:txBody>
      </p:sp>
    </p:spTree>
    <p:extLst>
      <p:ext uri="{BB962C8B-B14F-4D97-AF65-F5344CB8AC3E}">
        <p14:creationId xmlns:p14="http://schemas.microsoft.com/office/powerpoint/2010/main" val="2764387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B3F45D3-4B83-43CB-9382-CFCE85724454}" type="slidenum">
              <a:t>21</a:t>
            </a:fld>
            <a:endParaRPr lang="sv-SE" sz="1100" b="0" i="0" u="none" strike="noStrike" kern="1200" cap="none" spc="0" baseline="0">
              <a:solidFill>
                <a:srgbClr val="000000"/>
              </a:solidFill>
              <a:uFillTx/>
              <a:latin typeface="Times" pitchFamily="18"/>
            </a:endParaRPr>
          </a:p>
        </p:txBody>
      </p:sp>
      <p:sp>
        <p:nvSpPr>
          <p:cNvPr id="3" name="Platshållare för bildnumm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BC01A4F-ACF0-43E4-938C-E8615DEB4C60}" type="slidenum">
              <a:t>21</a:t>
            </a:fld>
            <a:endParaRPr lang="sv-SE"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4" name="Rectangle 2"/>
          <p:cNvSpPr>
            <a:spLocks noGrp="1" noRot="1" noChangeAspect="1"/>
          </p:cNvSpPr>
          <p:nvPr>
            <p:ph type="sldImg"/>
          </p:nvPr>
        </p:nvSpPr>
        <p:spPr>
          <a:xfrm>
            <a:off x="87313" y="744538"/>
            <a:ext cx="6619875" cy="3724275"/>
          </a:xfrm>
          <a:solidFill>
            <a:srgbClr val="5B9BD5"/>
          </a:solidFill>
          <a:ln w="25402">
            <a:solidFill>
              <a:srgbClr val="41719C"/>
            </a:solidFill>
            <a:prstDash val="solid"/>
          </a:ln>
        </p:spPr>
        <p:txBody>
          <a:bodyPr/>
          <a:lstStyle/>
          <a:p>
            <a:endParaRPr lang="sv-SE"/>
          </a:p>
        </p:txBody>
      </p:sp>
      <p:sp>
        <p:nvSpPr>
          <p:cNvPr id="5" name="Rectangle 3"/>
          <p:cNvSpPr txBox="1">
            <a:spLocks noGrp="1"/>
          </p:cNvSpPr>
          <p:nvPr>
            <p:ph type="body" sz="quarter" idx="1"/>
          </p:nvPr>
        </p:nvSpPr>
        <p:spPr>
          <a:xfrm>
            <a:off x="0" y="0"/>
            <a:ext cx="356" cy="356"/>
          </a:xfrm>
        </p:spPr>
        <p:txBody>
          <a:bodyPr lIns="90004" tIns="44997" rIns="90004" bIns="44997"/>
          <a:lstStyle/>
          <a:p>
            <a:pPr lvl="0" hangingPunct="1"/>
            <a:r>
              <a:rPr lang="sv-SE">
                <a:latin typeface="Times" pitchFamily="18"/>
              </a:rPr>
              <a:t>Reflektioner från deltagarna? Vad är coachens roll här, hur mycket ska hen utmana?</a:t>
            </a:r>
          </a:p>
          <a:p>
            <a:pPr lvl="0" hangingPunct="1"/>
            <a:endParaRPr lang="sv-SE">
              <a:latin typeface="Times" pitchFamily="18"/>
            </a:endParaRPr>
          </a:p>
          <a:p>
            <a:pPr lvl="0" hangingPunct="1"/>
            <a:r>
              <a:rPr lang="sv-SE">
                <a:latin typeface="Times" pitchFamily="18"/>
              </a:rPr>
              <a:t>Uppsatta mål behöver fylla de här kriterierna. De gör att man</a:t>
            </a:r>
          </a:p>
          <a:p>
            <a:pPr lvl="0" hangingPunct="1"/>
            <a:r>
              <a:rPr lang="sv-SE">
                <a:latin typeface="Times" pitchFamily="18"/>
              </a:rPr>
              <a:t>Specifik+mätbar: vet när man nått dem</a:t>
            </a:r>
          </a:p>
          <a:p>
            <a:pPr lvl="0" hangingPunct="1"/>
            <a:r>
              <a:rPr lang="sv-SE">
                <a:latin typeface="Times" pitchFamily="18"/>
              </a:rPr>
              <a:t>Accepterade: alla i företaget känner sig bekväma med dem och känner att de är viktiga</a:t>
            </a:r>
          </a:p>
          <a:p>
            <a:pPr lvl="0" hangingPunct="1"/>
            <a:r>
              <a:rPr lang="sv-SE">
                <a:latin typeface="Times" pitchFamily="18"/>
              </a:rPr>
              <a:t>Realistiska: annars blir man inte motiverad av dem</a:t>
            </a:r>
          </a:p>
          <a:p>
            <a:pPr lvl="0" hangingPunct="1"/>
            <a:r>
              <a:rPr lang="sv-SE">
                <a:latin typeface="Times" pitchFamily="18"/>
              </a:rPr>
              <a:t>Tidsbestämda: annars blir de ingen utmaning eller sporre. Då kan man arbeta likadant som utan målet, det blir som det blir och når man målet är det en rolig bonus.</a:t>
            </a:r>
          </a:p>
        </p:txBody>
      </p:sp>
    </p:spTree>
    <p:extLst>
      <p:ext uri="{BB962C8B-B14F-4D97-AF65-F5344CB8AC3E}">
        <p14:creationId xmlns:p14="http://schemas.microsoft.com/office/powerpoint/2010/main" val="73205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en-US" dirty="0" err="1">
                <a:cs typeface="Calibri"/>
              </a:rPr>
              <a:t>Mål</a:t>
            </a:r>
            <a:r>
              <a:rPr lang="en-US" dirty="0">
                <a:cs typeface="Calibri"/>
              </a:rPr>
              <a:t> </a:t>
            </a:r>
            <a:r>
              <a:rPr lang="en-US" dirty="0" err="1">
                <a:cs typeface="Calibri"/>
              </a:rPr>
              <a:t>på</a:t>
            </a:r>
            <a:r>
              <a:rPr lang="en-US" dirty="0">
                <a:cs typeface="Calibri"/>
              </a:rPr>
              <a:t> </a:t>
            </a:r>
            <a:r>
              <a:rPr lang="en-US" dirty="0" err="1">
                <a:cs typeface="Calibri"/>
              </a:rPr>
              <a:t>olika</a:t>
            </a:r>
            <a:r>
              <a:rPr lang="en-US" dirty="0">
                <a:cs typeface="Calibri"/>
              </a:rPr>
              <a:t> </a:t>
            </a:r>
            <a:r>
              <a:rPr lang="en-US" dirty="0" err="1">
                <a:cs typeface="Calibri"/>
              </a:rPr>
              <a:t>nivåer</a:t>
            </a:r>
            <a:r>
              <a:rPr lang="en-US" dirty="0">
                <a:cs typeface="Calibri"/>
              </a:rPr>
              <a:t>, för </a:t>
            </a:r>
            <a:r>
              <a:rPr lang="en-US" dirty="0" err="1">
                <a:cs typeface="Calibri"/>
              </a:rPr>
              <a:t>mig</a:t>
            </a:r>
            <a:r>
              <a:rPr lang="en-US" dirty="0">
                <a:cs typeface="Calibri"/>
              </a:rPr>
              <a:t> </a:t>
            </a:r>
            <a:r>
              <a:rPr lang="en-US" dirty="0" err="1">
                <a:cs typeface="Calibri"/>
              </a:rPr>
              <a:t>som</a:t>
            </a:r>
            <a:r>
              <a:rPr lang="en-US" dirty="0">
                <a:cs typeface="Calibri"/>
              </a:rPr>
              <a:t> person, för </a:t>
            </a:r>
            <a:r>
              <a:rPr lang="en-US" dirty="0" err="1">
                <a:cs typeface="Calibri"/>
              </a:rPr>
              <a:t>olika</a:t>
            </a:r>
            <a:r>
              <a:rPr lang="en-US" dirty="0">
                <a:cs typeface="Calibri"/>
              </a:rPr>
              <a:t> </a:t>
            </a:r>
            <a:r>
              <a:rPr lang="en-US" dirty="0" err="1">
                <a:cs typeface="Calibri"/>
              </a:rPr>
              <a:t>delar</a:t>
            </a:r>
            <a:r>
              <a:rPr lang="en-US" dirty="0">
                <a:cs typeface="Calibri"/>
              </a:rPr>
              <a:t>/</a:t>
            </a:r>
            <a:r>
              <a:rPr lang="en-US" dirty="0" err="1">
                <a:cs typeface="Calibri"/>
              </a:rPr>
              <a:t>personalgrupper</a:t>
            </a:r>
            <a:r>
              <a:rPr lang="en-US" dirty="0">
                <a:cs typeface="Calibri"/>
              </a:rPr>
              <a:t> och för </a:t>
            </a:r>
            <a:r>
              <a:rPr lang="en-US" dirty="0" err="1">
                <a:cs typeface="Calibri"/>
              </a:rPr>
              <a:t>företaget</a:t>
            </a:r>
            <a:r>
              <a:rPr lang="en-US" dirty="0">
                <a:cs typeface="Calibri"/>
              </a:rPr>
              <a:t> I </a:t>
            </a:r>
            <a:r>
              <a:rPr lang="en-US" dirty="0" err="1">
                <a:cs typeface="Calibri"/>
              </a:rPr>
              <a:t>stort</a:t>
            </a:r>
            <a:r>
              <a:rPr lang="en-US" dirty="0">
                <a:cs typeface="Calibri"/>
              </a:rPr>
              <a:t>.</a:t>
            </a:r>
          </a:p>
          <a:p>
            <a:endParaRPr lang="en-US" dirty="0">
              <a:cs typeface="Calibri"/>
            </a:endParaRPr>
          </a:p>
          <a:p>
            <a:r>
              <a:rPr lang="sv-SE" b="1" dirty="0"/>
              <a:t>Varför ska man sätta upp mål?</a:t>
            </a:r>
            <a:endParaRPr lang="en-US" dirty="0"/>
          </a:p>
          <a:p>
            <a:r>
              <a:rPr lang="sv-SE" dirty="0"/>
              <a:t>Att sätta upp ett tydligt mål för sig själv, för en personalgrupp eller ett företag är ett kraftfullt verktyg för att nå dit.</a:t>
            </a:r>
            <a:endParaRPr lang="en-US" dirty="0"/>
          </a:p>
          <a:p>
            <a:r>
              <a:rPr lang="sv-SE" dirty="0"/>
              <a:t>Utan mål och delmål är det svårt att kunna följa upp om man är på rätt väg.</a:t>
            </a:r>
            <a:endParaRPr lang="en-US" dirty="0"/>
          </a:p>
          <a:p>
            <a:r>
              <a:rPr lang="sv-SE" dirty="0"/>
              <a:t>Det är viktigt att välja ut rätt må att följa, rätt nyckeltal. Styr vi på fel nyckeltal når vi fel mål.</a:t>
            </a:r>
            <a:endParaRPr lang="en-US" dirty="0"/>
          </a:p>
          <a:p>
            <a:endParaRPr lang="en-US" dirty="0"/>
          </a:p>
          <a:p>
            <a:r>
              <a:rPr lang="sv-SE" b="1" dirty="0" err="1"/>
              <a:t>Leans</a:t>
            </a:r>
            <a:r>
              <a:rPr lang="sv-SE" b="1" dirty="0"/>
              <a:t> principer:</a:t>
            </a:r>
            <a:endParaRPr lang="en-US" dirty="0"/>
          </a:p>
          <a:p>
            <a:r>
              <a:rPr lang="sv-SE" dirty="0"/>
              <a:t>Basera besluten på långsiktigt tänkande.</a:t>
            </a:r>
            <a:endParaRPr lang="en-US" dirty="0"/>
          </a:p>
          <a:p>
            <a:r>
              <a:rPr lang="sv-SE" dirty="0"/>
              <a:t>Bli en lärande organisation genom att hela tiden reflektera och ständigt förbättra. </a:t>
            </a:r>
            <a:endParaRPr lang="en-US" dirty="0"/>
          </a:p>
          <a:p>
            <a:r>
              <a:rPr lang="sv-SE" dirty="0"/>
              <a:t>Utveckla enastående människor och arbetslag som följer företagets filosofi.</a:t>
            </a:r>
            <a:endParaRPr lang="en-US" dirty="0"/>
          </a:p>
          <a:p>
            <a:r>
              <a:rPr lang="sv-SE" dirty="0"/>
              <a:t>Används visuell styrning så att inga problem döljs.</a:t>
            </a:r>
            <a:endParaRPr lang="en-US" dirty="0"/>
          </a:p>
          <a:p>
            <a:endParaRPr lang="en-US" dirty="0">
              <a:cs typeface="Calibri"/>
            </a:endParaRPr>
          </a:p>
        </p:txBody>
      </p:sp>
      <p:sp>
        <p:nvSpPr>
          <p:cNvPr id="4" name="Platshållare för bildnummer 3"/>
          <p:cNvSpPr>
            <a:spLocks noGrp="1"/>
          </p:cNvSpPr>
          <p:nvPr>
            <p:ph type="sldNum" sz="quarter" idx="5"/>
          </p:nvPr>
        </p:nvSpPr>
        <p:spPr/>
        <p:txBody>
          <a:bodyPr/>
          <a:lstStyle/>
          <a:p>
            <a:fld id="{F25A1BF2-D650-4AEF-A785-EC70BB396720}" type="slidenum">
              <a:rPr lang="sv-SE" smtClean="0"/>
              <a:t>2</a:t>
            </a:fld>
            <a:endParaRPr lang="sv-SE"/>
          </a:p>
        </p:txBody>
      </p:sp>
    </p:spTree>
    <p:extLst>
      <p:ext uri="{BB962C8B-B14F-4D97-AF65-F5344CB8AC3E}">
        <p14:creationId xmlns:p14="http://schemas.microsoft.com/office/powerpoint/2010/main" val="1029545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0B88FF1-887E-40D4-9F37-95AC4553D6DD}" type="slidenum">
              <a:t>22</a:t>
            </a:fld>
            <a:endParaRPr lang="sv-SE" sz="1100" b="0" i="0" u="none" strike="noStrike" kern="1200" cap="none" spc="0" baseline="0">
              <a:solidFill>
                <a:srgbClr val="000000"/>
              </a:solidFill>
              <a:uFillTx/>
              <a:latin typeface="Times" pitchFamily="18"/>
            </a:endParaRPr>
          </a:p>
        </p:txBody>
      </p:sp>
      <p:sp>
        <p:nvSpPr>
          <p:cNvPr id="3" name="Platshållare för bildnumm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2088AE2-C1BE-40F0-A632-FC5E22EC1442}" type="slidenum">
              <a:t>22</a:t>
            </a:fld>
            <a:endParaRPr lang="sv-SE"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4" name="Rectangle 2"/>
          <p:cNvSpPr>
            <a:spLocks noGrp="1" noRot="1" noChangeAspect="1"/>
          </p:cNvSpPr>
          <p:nvPr>
            <p:ph type="sldImg"/>
          </p:nvPr>
        </p:nvSpPr>
        <p:spPr>
          <a:xfrm>
            <a:off x="87313" y="744538"/>
            <a:ext cx="6619875" cy="3724275"/>
          </a:xfrm>
          <a:solidFill>
            <a:srgbClr val="5B9BD5"/>
          </a:solidFill>
          <a:ln w="25402">
            <a:solidFill>
              <a:srgbClr val="41719C"/>
            </a:solidFill>
            <a:prstDash val="solid"/>
          </a:ln>
        </p:spPr>
        <p:txBody>
          <a:bodyPr/>
          <a:lstStyle/>
          <a:p>
            <a:endParaRPr lang="sv-SE"/>
          </a:p>
        </p:txBody>
      </p:sp>
      <p:sp>
        <p:nvSpPr>
          <p:cNvPr id="5" name="Rectangle 3"/>
          <p:cNvSpPr txBox="1">
            <a:spLocks noGrp="1"/>
          </p:cNvSpPr>
          <p:nvPr>
            <p:ph type="body" sz="quarter" idx="1"/>
          </p:nvPr>
        </p:nvSpPr>
        <p:spPr>
          <a:xfrm>
            <a:off x="0" y="0"/>
            <a:ext cx="356" cy="356"/>
          </a:xfrm>
        </p:spPr>
        <p:txBody>
          <a:bodyPr lIns="90004" tIns="44997" rIns="90004" bIns="44997"/>
          <a:lstStyle/>
          <a:p>
            <a:pPr lvl="0" algn="l" hangingPunct="1"/>
            <a:r>
              <a:rPr lang="en-US" sz="1800" b="1" err="1">
                <a:latin typeface="Verdana" pitchFamily="34"/>
                <a:ea typeface="Verdana" pitchFamily="1"/>
                <a:cs typeface="Verdana" pitchFamily="34"/>
              </a:rPr>
              <a:t>När</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ska</a:t>
            </a:r>
            <a:r>
              <a:rPr lang="en-US" sz="1800" b="1">
                <a:latin typeface="Verdana" pitchFamily="34"/>
                <a:ea typeface="Verdana" pitchFamily="1"/>
                <a:cs typeface="Verdana" pitchFamily="34"/>
              </a:rPr>
              <a:t> de ha </a:t>
            </a:r>
            <a:r>
              <a:rPr lang="en-US" sz="1800" b="1" err="1">
                <a:latin typeface="Verdana" pitchFamily="34"/>
                <a:ea typeface="Verdana" pitchFamily="1"/>
                <a:cs typeface="Verdana" pitchFamily="34"/>
              </a:rPr>
              <a:t>uppnått</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detta</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Är</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tidsgränsen</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realistisk</a:t>
            </a:r>
            <a:r>
              <a:rPr lang="en-US" sz="1800" b="1">
                <a:latin typeface="Verdana" pitchFamily="34"/>
                <a:ea typeface="Verdana" pitchFamily="1"/>
                <a:cs typeface="Verdana" pitchFamily="34"/>
              </a:rPr>
              <a:t>? Eller </a:t>
            </a:r>
            <a:r>
              <a:rPr lang="en-US" sz="1800" b="1" err="1">
                <a:latin typeface="Verdana" pitchFamily="34"/>
                <a:ea typeface="Verdana" pitchFamily="1"/>
                <a:cs typeface="Verdana" pitchFamily="34"/>
              </a:rPr>
              <a:t>fegar</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ni</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så</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att</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målet</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inte</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blir</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någon</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utmaning</a:t>
            </a:r>
            <a:r>
              <a:rPr lang="en-US" sz="1800" b="1">
                <a:latin typeface="Verdana" pitchFamily="34"/>
                <a:ea typeface="Verdana" pitchFamily="1"/>
                <a:cs typeface="Verdana" pitchFamily="34"/>
              </a:rPr>
              <a:t> om </a:t>
            </a:r>
            <a:r>
              <a:rPr lang="en-US" sz="1800" b="1" err="1">
                <a:latin typeface="Verdana" pitchFamily="34"/>
                <a:ea typeface="Verdana" pitchFamily="1"/>
                <a:cs typeface="Verdana" pitchFamily="34"/>
              </a:rPr>
              <a:t>det</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är</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det</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ni</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är</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ute</a:t>
            </a:r>
            <a:r>
              <a:rPr lang="en-US" sz="1800" b="1">
                <a:latin typeface="Verdana" pitchFamily="34"/>
                <a:ea typeface="Verdana" pitchFamily="1"/>
                <a:cs typeface="Verdana" pitchFamily="34"/>
              </a:rPr>
              <a:t> </a:t>
            </a:r>
            <a:r>
              <a:rPr lang="en-US" sz="1800" b="1" err="1">
                <a:latin typeface="Verdana" pitchFamily="34"/>
                <a:ea typeface="Verdana" pitchFamily="1"/>
                <a:cs typeface="Verdana" pitchFamily="34"/>
              </a:rPr>
              <a:t>efter</a:t>
            </a:r>
            <a:r>
              <a:rPr lang="en-US" sz="1800" b="1">
                <a:latin typeface="Verdana" pitchFamily="34"/>
                <a:ea typeface="Verdana" pitchFamily="1"/>
                <a:cs typeface="Verdana" pitchFamily="34"/>
              </a:rPr>
              <a:t>?</a:t>
            </a:r>
          </a:p>
          <a:p>
            <a:pPr lvl="0" hangingPunct="1"/>
            <a:endParaRPr lang="sv-SE" sz="1800">
              <a:latin typeface="Times" pitchFamily="18"/>
            </a:endParaRPr>
          </a:p>
          <a:p>
            <a:pPr lvl="0" hangingPunct="1"/>
            <a:r>
              <a:rPr lang="sv-SE" sz="1800">
                <a:latin typeface="Times" pitchFamily="18"/>
              </a:rPr>
              <a:t>Uppsatta mål behöver fylla de här kriterierna. De gör att man</a:t>
            </a:r>
          </a:p>
          <a:p>
            <a:pPr lvl="0" hangingPunct="1"/>
            <a:r>
              <a:rPr lang="sv-SE" sz="1800" err="1">
                <a:latin typeface="Times" pitchFamily="18"/>
              </a:rPr>
              <a:t>Specifik+mätbar</a:t>
            </a:r>
            <a:r>
              <a:rPr lang="sv-SE" sz="1800">
                <a:latin typeface="Times" pitchFamily="18"/>
              </a:rPr>
              <a:t>: vet när man nått dem</a:t>
            </a:r>
          </a:p>
          <a:p>
            <a:pPr lvl="0" hangingPunct="1"/>
            <a:r>
              <a:rPr lang="sv-SE" sz="1800">
                <a:latin typeface="Times" pitchFamily="18"/>
              </a:rPr>
              <a:t>Accepterade: alla i företaget känner sig bekväma med dem och känner att de är viktiga</a:t>
            </a:r>
          </a:p>
          <a:p>
            <a:pPr lvl="0" hangingPunct="1"/>
            <a:r>
              <a:rPr lang="sv-SE" sz="1800">
                <a:latin typeface="Times" pitchFamily="18"/>
              </a:rPr>
              <a:t>Realistiska: annars blir man inte motiverad av dem</a:t>
            </a:r>
          </a:p>
          <a:p>
            <a:pPr lvl="0" hangingPunct="1"/>
            <a:r>
              <a:rPr lang="sv-SE" sz="1800">
                <a:latin typeface="Times" pitchFamily="18"/>
              </a:rPr>
              <a:t>Tidsbestämda: annars blir de ingen utmaning eller sporre. Då kan man arbeta likadant som utan målet, det blir som det blir och når man målet är det en rolig bonus.</a:t>
            </a:r>
          </a:p>
        </p:txBody>
      </p:sp>
    </p:spTree>
    <p:extLst>
      <p:ext uri="{BB962C8B-B14F-4D97-AF65-F5344CB8AC3E}">
        <p14:creationId xmlns:p14="http://schemas.microsoft.com/office/powerpoint/2010/main" val="3769581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5661E95-EB23-4487-93F2-859F0BB9F496}" type="slidenum">
              <a:t>23</a:t>
            </a:fld>
            <a:endParaRPr lang="sv-SE"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Platshållare för bildobjekt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txBody>
          <a:bodyPr/>
          <a:lstStyle/>
          <a:p>
            <a:endParaRPr lang="sv-SE"/>
          </a:p>
        </p:txBody>
      </p:sp>
      <p:sp>
        <p:nvSpPr>
          <p:cNvPr id="4" name="Platshållare för anteckningar 2"/>
          <p:cNvSpPr txBox="1">
            <a:spLocks noGrp="1"/>
          </p:cNvSpPr>
          <p:nvPr>
            <p:ph type="body" sz="quarter" idx="1"/>
          </p:nvPr>
        </p:nvSpPr>
        <p:spPr/>
        <p:txBody>
          <a:bodyPr/>
          <a:lstStyle/>
          <a:p>
            <a:r>
              <a:rPr lang="sv-SE"/>
              <a:t>Ofta behöver man bryta ner målen</a:t>
            </a:r>
            <a:r>
              <a:rPr lang="sv-SE" baseline="0"/>
              <a:t> i delmål som är mer konkreta, för att de ska betyda något för den enskilda medarbetaren.</a:t>
            </a:r>
            <a:endParaRPr lang="sv-SE"/>
          </a:p>
        </p:txBody>
      </p:sp>
    </p:spTree>
    <p:extLst>
      <p:ext uri="{BB962C8B-B14F-4D97-AF65-F5344CB8AC3E}">
        <p14:creationId xmlns:p14="http://schemas.microsoft.com/office/powerpoint/2010/main" val="117647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6D3357-47B1-C143-BCE7-90E5CEED2038}" type="slidenum">
              <a:rPr lang="sv-SE"/>
              <a:pPr/>
              <a:t>3</a:t>
            </a:fld>
            <a:endParaRPr lang="sv-SE"/>
          </a:p>
        </p:txBody>
      </p:sp>
      <p:sp>
        <p:nvSpPr>
          <p:cNvPr id="101069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txBody>
          <a:bodyPr/>
          <a:lstStyle/>
          <a:p>
            <a:endParaRPr lang="sv-SE"/>
          </a:p>
        </p:txBody>
      </p:sp>
      <p:sp>
        <p:nvSpPr>
          <p:cNvPr id="1010691" name="Rectangle 1027"/>
          <p:cNvSpPr>
            <a:spLocks noGrp="1" noChangeArrowheads="1"/>
          </p:cNvSpPr>
          <p:nvPr>
            <p:ph type="body" idx="1"/>
          </p:nvPr>
        </p:nvSpPr>
        <p:spPr/>
        <p:txBody>
          <a:bodyPr/>
          <a:lstStyle/>
          <a:p>
            <a:r>
              <a:rPr lang="sv-SE" dirty="0">
                <a:ea typeface="Calibri"/>
                <a:cs typeface="Calibri"/>
              </a:rPr>
              <a:t>Förklara att gemensamma mål ökar tydligheten om vart man är på väg och vad som ska uppnås. </a:t>
            </a:r>
            <a:br>
              <a:rPr lang="sv-SE" dirty="0">
                <a:ea typeface="Calibri"/>
                <a:cs typeface="+mn-lt"/>
              </a:rPr>
            </a:br>
            <a:r>
              <a:rPr lang="sv-SE" dirty="0">
                <a:ea typeface="Calibri"/>
                <a:cs typeface="Calibri"/>
              </a:rPr>
              <a:t>Men att det inte behöver bli </a:t>
            </a:r>
            <a:r>
              <a:rPr lang="sv-SE" dirty="0" err="1">
                <a:ea typeface="Calibri"/>
                <a:cs typeface="Calibri"/>
              </a:rPr>
              <a:t>deltaljstyrt</a:t>
            </a:r>
            <a:r>
              <a:rPr lang="sv-SE" dirty="0">
                <a:ea typeface="Calibri"/>
                <a:cs typeface="Calibri"/>
              </a:rPr>
              <a:t> hur man ska nå målen. </a:t>
            </a:r>
          </a:p>
          <a:p>
            <a:r>
              <a:rPr lang="sv-SE" dirty="0">
                <a:ea typeface="Calibri"/>
                <a:cs typeface="Calibri"/>
              </a:rPr>
              <a:t>Bilden visar hur man ligger till på en industri (från taket). Alla ser hela tiden hur man presterar utifrån mål-nivån. Exempel på en tydlig visualisering, hjälp för att hålla rätt takt i flödet.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noProof="0" dirty="0">
                <a:ea typeface="Calibri"/>
                <a:cs typeface="Calibri"/>
              </a:rPr>
              <a:t>Exempel från lantbruksföretag hur man kan jobba med att knyta ihop mål, vision, värderingar </a:t>
            </a:r>
            <a:br>
              <a:rPr lang="sv-SE" noProof="0" dirty="0">
                <a:ea typeface="Calibri"/>
                <a:cs typeface="Calibri"/>
              </a:rPr>
            </a:br>
            <a:endParaRPr lang="sv-SE"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dirty="0">
                <a:ea typeface="Calibri"/>
                <a:cs typeface="Calibri"/>
              </a:rPr>
              <a:t>Det bruna vid trädens rot är företagets värderingar (hur vi ska förhålla oss/vara mot varandra, företagets ”hjärta”) </a:t>
            </a:r>
            <a:br>
              <a:rPr lang="sv-SE" noProof="0" dirty="0">
                <a:ea typeface="Calibri"/>
                <a:cs typeface="Calibri"/>
              </a:rPr>
            </a:br>
            <a:r>
              <a:rPr lang="sv-SE" noProof="0" dirty="0">
                <a:ea typeface="Calibri"/>
                <a:cs typeface="Calibri"/>
              </a:rPr>
              <a:t>I trädet I gult står vad som är viktigt för företaget. I solen finns visionen, dit man strävar. I grönt finns målen, hur vi mäter att vi är på rätt väg.</a:t>
            </a:r>
            <a:br>
              <a:rPr lang="sv-SE" noProof="0" dirty="0">
                <a:ea typeface="Calibri"/>
                <a:cs typeface="Calibri"/>
              </a:rPr>
            </a:br>
            <a:endParaRPr lang="sv-SE"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dirty="0">
                <a:ea typeface="Calibri"/>
                <a:cs typeface="Calibri"/>
              </a:rPr>
              <a:t>(Detta ett exempel på ett produktionssystem – mera om detta kan man lära sig om i modulen – Värderingar som är en egen modul, samt i Lean och </a:t>
            </a:r>
            <a:r>
              <a:rPr lang="sv-SE" noProof="0" dirty="0" err="1">
                <a:ea typeface="Calibri"/>
                <a:cs typeface="Calibri"/>
              </a:rPr>
              <a:t>Leansprincpier</a:t>
            </a:r>
            <a:r>
              <a:rPr lang="sv-SE" noProof="0" dirty="0">
                <a:ea typeface="Calibri"/>
                <a:cs typeface="Calibri"/>
              </a:rPr>
              <a:t> modulen. </a:t>
            </a:r>
            <a:r>
              <a:rPr lang="sv-SE" noProof="0">
                <a:ea typeface="Calibri"/>
                <a:cs typeface="Calibri"/>
              </a:rPr>
              <a:t>Obs</a:t>
            </a:r>
            <a:r>
              <a:rPr lang="sv-SE" noProof="0" dirty="0">
                <a:ea typeface="Calibri"/>
                <a:cs typeface="Calibri"/>
              </a:rPr>
              <a:t>! Vanligtvis finns även </a:t>
            </a:r>
            <a:r>
              <a:rPr lang="sv-SE" noProof="0" dirty="0" err="1">
                <a:ea typeface="Calibri"/>
                <a:cs typeface="Calibri"/>
              </a:rPr>
              <a:t>Leans</a:t>
            </a:r>
            <a:r>
              <a:rPr lang="sv-SE" noProof="0" dirty="0">
                <a:ea typeface="Calibri"/>
                <a:cs typeface="Calibri"/>
              </a:rPr>
              <a:t> principer med i ett företags produktionssystem, vilket inte är så tydligt i denna bilden. </a:t>
            </a:r>
            <a:br>
              <a:rPr lang="sv-SE" noProof="0" dirty="0">
                <a:ea typeface="Calibri"/>
                <a:cs typeface="Calibri"/>
              </a:rPr>
            </a:br>
            <a:r>
              <a:rPr lang="sv-SE" noProof="0" dirty="0">
                <a:ea typeface="Calibri"/>
                <a:cs typeface="Calibri"/>
              </a:rPr>
              <a:t>Denna bild mera fokuserad på målen som denna modul är kopplad till. Finns inget rätt och fel vad företaget prioriterar att ta med i sin egen bild – denna tas fram tillsammans för att skapa stor delaktighet och förståelse vad som är rätt för oss, förtydligar verksamhetens väg framåt. </a:t>
            </a:r>
          </a:p>
          <a:p>
            <a:endParaRPr lang="sv-SE" noProof="0" dirty="0">
              <a:ea typeface="Calibri"/>
              <a:cs typeface="Calibri"/>
            </a:endParaRPr>
          </a:p>
        </p:txBody>
      </p:sp>
      <p:sp>
        <p:nvSpPr>
          <p:cNvPr id="4" name="Platshållare för bildnummer 3"/>
          <p:cNvSpPr>
            <a:spLocks noGrp="1"/>
          </p:cNvSpPr>
          <p:nvPr>
            <p:ph type="sldNum" sz="quarter" idx="5"/>
          </p:nvPr>
        </p:nvSpPr>
        <p:spPr/>
        <p:txBody>
          <a:bodyPr/>
          <a:lstStyle/>
          <a:p>
            <a:fld id="{5EB18C63-ED6A-4B35-9DC9-094380B947F3}" type="slidenum">
              <a:rPr lang="sv-SE" smtClean="0"/>
              <a:t>4</a:t>
            </a:fld>
            <a:endParaRPr lang="sv-SE"/>
          </a:p>
        </p:txBody>
      </p:sp>
    </p:spTree>
    <p:extLst>
      <p:ext uri="{BB962C8B-B14F-4D97-AF65-F5344CB8AC3E}">
        <p14:creationId xmlns:p14="http://schemas.microsoft.com/office/powerpoint/2010/main" val="394391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7414535B-8E22-49BB-B9F5-44CD5F4ADB13}" type="slidenum">
              <a:rPr lang="sv-SE" sz="1100">
                <a:solidFill>
                  <a:prstClr val="black"/>
                </a:solidFill>
              </a:rPr>
              <a:pPr/>
              <a:t>5</a:t>
            </a:fld>
            <a:endParaRPr lang="sv-SE" sz="1100">
              <a:solidFill>
                <a:prstClr val="black"/>
              </a:solidFill>
            </a:endParaRPr>
          </a:p>
        </p:txBody>
      </p:sp>
      <p:sp>
        <p:nvSpPr>
          <p:cNvPr id="15363" name="Rectangle 2"/>
          <p:cNvSpPr>
            <a:spLocks noGrp="1" noRot="1" noChangeAspect="1" noChangeArrowheads="1" noTextEdit="1"/>
          </p:cNvSpPr>
          <p:nvPr>
            <p:ph type="sldImg"/>
          </p:nvPr>
        </p:nvSpPr>
        <p:spPr>
          <a:xfrm>
            <a:off x="87313" y="744538"/>
            <a:ext cx="6619875" cy="3724275"/>
          </a:xfrm>
          <a:ln/>
        </p:spPr>
        <p:txBody>
          <a:bodyPr/>
          <a:lstStyle/>
          <a:p>
            <a:endParaRPr lang="sv-SE"/>
          </a:p>
        </p:txBody>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dirty="0">
                <a:latin typeface="Times" charset="0"/>
              </a:rPr>
              <a:t>Varför sätta upp mål? </a:t>
            </a:r>
          </a:p>
          <a:p>
            <a:pPr eaLnBrk="1" hangingPunct="1"/>
            <a:r>
              <a:rPr lang="sv-SE" dirty="0">
                <a:latin typeface="Times" charset="0"/>
              </a:rPr>
              <a:t>Gå igenom och stäm av i gruppen - Håller ni med om detta?</a:t>
            </a:r>
            <a:br>
              <a:rPr lang="sv-SE" dirty="0">
                <a:latin typeface="Times" charset="0"/>
              </a:rPr>
            </a:br>
            <a:r>
              <a:rPr lang="sv-SE" dirty="0">
                <a:latin typeface="Times" charset="0"/>
              </a:rPr>
              <a:t>Lämpligt att be dem surra med grannen,  fråga om de kommer på något mera utöver detta. </a:t>
            </a:r>
            <a:br>
              <a:rPr lang="sv-SE" dirty="0">
                <a:latin typeface="Times" charset="0"/>
              </a:rPr>
            </a:br>
            <a:r>
              <a:rPr lang="sv-SE" dirty="0">
                <a:latin typeface="Times" charset="0"/>
              </a:rPr>
              <a:t>Stöd för att skapa engagemang och ringa in nyttan med att sätta upp mål. </a:t>
            </a:r>
          </a:p>
          <a:p>
            <a:pPr eaLnBrk="1" hangingPunct="1"/>
            <a:endParaRPr lang="sv-SE" dirty="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ea typeface="Calibri"/>
                <a:cs typeface="Calibri"/>
              </a:rPr>
              <a:t>Mål kan behöva ändras när man får mer kunskap (som man inte hade när målet sattes)</a:t>
            </a:r>
            <a:endParaRPr lang="sv-SE" dirty="0"/>
          </a:p>
          <a:p>
            <a:r>
              <a:rPr lang="sv-SE" dirty="0"/>
              <a:t>Experiment handlar om hur man arbetar med förbättringar. Försök genomföra en förbättring i taget, då vet</a:t>
            </a:r>
            <a:r>
              <a:rPr lang="sv-SE" baseline="0" dirty="0"/>
              <a:t> man sedan lättare vad som verkligen gav effekt. Var noga med att utvärdera när </a:t>
            </a:r>
            <a:r>
              <a:rPr lang="sv-SE" dirty="0"/>
              <a:t>det är </a:t>
            </a:r>
            <a:r>
              <a:rPr lang="sv-SE" baseline="0" dirty="0"/>
              <a:t>genomfört – blev det bättre? Hur mycket bättre? Vad kan vi fortsätta med?</a:t>
            </a:r>
            <a:endParaRPr lang="sv-SE" dirty="0"/>
          </a:p>
          <a:p>
            <a:endParaRPr lang="sv-SE" dirty="0">
              <a:cs typeface="Calibri"/>
            </a:endParaRPr>
          </a:p>
          <a:p>
            <a:r>
              <a:rPr lang="sv-SE" dirty="0">
                <a:cs typeface="Calibri"/>
              </a:rPr>
              <a:t>Koppling till PUFF / PDCA – egen kunskapsmodul </a:t>
            </a:r>
          </a:p>
        </p:txBody>
      </p:sp>
      <p:sp>
        <p:nvSpPr>
          <p:cNvPr id="4" name="Platshållare för bildnummer 3"/>
          <p:cNvSpPr>
            <a:spLocks noGrp="1"/>
          </p:cNvSpPr>
          <p:nvPr>
            <p:ph type="sldNum" sz="quarter" idx="10"/>
          </p:nvPr>
        </p:nvSpPr>
        <p:spPr/>
        <p:txBody>
          <a:bodyPr/>
          <a:lstStyle/>
          <a:p>
            <a:fld id="{25D6E951-3677-4183-AB9D-953EF7743F55}" type="slidenum">
              <a:rPr lang="sv-SE" smtClean="0"/>
              <a:t>6</a:t>
            </a:fld>
            <a:endParaRPr lang="sv-SE"/>
          </a:p>
        </p:txBody>
      </p:sp>
    </p:spTree>
    <p:extLst>
      <p:ext uri="{BB962C8B-B14F-4D97-AF65-F5344CB8AC3E}">
        <p14:creationId xmlns:p14="http://schemas.microsoft.com/office/powerpoint/2010/main" val="83891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1BE06-E366-7AD1-6A83-31B024C618E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C84B117-78C6-1C6D-AE5F-3A16029249A4}"/>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F0DA5888-D78F-F996-0EDC-7D41BF0AD551}"/>
              </a:ext>
            </a:extLst>
          </p:cNvPr>
          <p:cNvSpPr>
            <a:spLocks noGrp="1"/>
          </p:cNvSpPr>
          <p:nvPr>
            <p:ph type="body" idx="1"/>
          </p:nvPr>
        </p:nvSpPr>
        <p:spPr/>
        <p:txBody>
          <a:bodyPr>
            <a:normAutofit/>
          </a:bodyPr>
          <a:lstStyle/>
          <a:p>
            <a:r>
              <a:rPr lang="sv-SE" dirty="0">
                <a:cs typeface="Calibri"/>
              </a:rPr>
              <a:t>Att jobba systematiskt med mål är en del i </a:t>
            </a:r>
            <a:r>
              <a:rPr lang="sv-SE" dirty="0" err="1">
                <a:cs typeface="Calibri"/>
              </a:rPr>
              <a:t>lärcykeln</a:t>
            </a:r>
            <a:r>
              <a:rPr lang="sv-SE" dirty="0">
                <a:cs typeface="Calibri"/>
              </a:rPr>
              <a:t>! </a:t>
            </a:r>
          </a:p>
          <a:p>
            <a:r>
              <a:rPr lang="sv-SE" dirty="0">
                <a:ea typeface="Calibri"/>
                <a:cs typeface="Calibri"/>
              </a:rPr>
              <a:t>Vi lär oss och får revidera våra mål när vi vet bättre.</a:t>
            </a:r>
          </a:p>
        </p:txBody>
      </p:sp>
      <p:sp>
        <p:nvSpPr>
          <p:cNvPr id="4" name="Platshållare för bildnummer 3">
            <a:extLst>
              <a:ext uri="{FF2B5EF4-FFF2-40B4-BE49-F238E27FC236}">
                <a16:creationId xmlns:a16="http://schemas.microsoft.com/office/drawing/2014/main" id="{4D2A5EEC-3AF3-B020-19D6-966B31336657}"/>
              </a:ext>
            </a:extLst>
          </p:cNvPr>
          <p:cNvSpPr>
            <a:spLocks noGrp="1"/>
          </p:cNvSpPr>
          <p:nvPr>
            <p:ph type="sldNum" sz="quarter" idx="10"/>
          </p:nvPr>
        </p:nvSpPr>
        <p:spPr/>
        <p:txBody>
          <a:bodyPr/>
          <a:lstStyle/>
          <a:p>
            <a:pPr>
              <a:defRPr/>
            </a:pPr>
            <a:fld id="{A32869FD-514A-4E5C-B6F4-C7B86ADA82FF}" type="slidenum">
              <a:rPr lang="sv-SE" smtClean="0"/>
              <a:pPr>
                <a:defRPr/>
              </a:pPr>
              <a:t>7</a:t>
            </a:fld>
            <a:endParaRPr lang="sv-SE"/>
          </a:p>
        </p:txBody>
      </p:sp>
      <p:sp>
        <p:nvSpPr>
          <p:cNvPr id="5" name="Platshållare för sidfot 4">
            <a:extLst>
              <a:ext uri="{FF2B5EF4-FFF2-40B4-BE49-F238E27FC236}">
                <a16:creationId xmlns:a16="http://schemas.microsoft.com/office/drawing/2014/main" id="{2BAC5945-1092-22DF-AB83-39F8E41ED84D}"/>
              </a:ext>
            </a:extLst>
          </p:cNvPr>
          <p:cNvSpPr>
            <a:spLocks noGrp="1"/>
          </p:cNvSpPr>
          <p:nvPr>
            <p:ph type="ftr" sz="quarter" idx="11"/>
          </p:nvPr>
        </p:nvSpPr>
        <p:spPr/>
        <p:txBody>
          <a:bodyPr/>
          <a:lstStyle/>
          <a:p>
            <a:pPr>
              <a:defRPr/>
            </a:pPr>
            <a:r>
              <a:rPr lang="sv-SE"/>
              <a:t>Clas Mellby</a:t>
            </a:r>
          </a:p>
        </p:txBody>
      </p:sp>
    </p:spTree>
    <p:extLst>
      <p:ext uri="{BB962C8B-B14F-4D97-AF65-F5344CB8AC3E}">
        <p14:creationId xmlns:p14="http://schemas.microsoft.com/office/powerpoint/2010/main" val="348802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7414535B-8E22-49BB-B9F5-44CD5F4ADB13}" type="slidenum">
              <a:rPr lang="sv-SE" sz="1100">
                <a:solidFill>
                  <a:prstClr val="black"/>
                </a:solidFill>
              </a:rPr>
              <a:pPr/>
              <a:t>8</a:t>
            </a:fld>
            <a:endParaRPr lang="sv-SE" sz="1100">
              <a:solidFill>
                <a:prstClr val="black"/>
              </a:solidFill>
            </a:endParaRPr>
          </a:p>
        </p:txBody>
      </p:sp>
      <p:sp>
        <p:nvSpPr>
          <p:cNvPr id="15363" name="Rectangle 2"/>
          <p:cNvSpPr>
            <a:spLocks noGrp="1" noRot="1" noChangeAspect="1" noChangeArrowheads="1" noTextEdit="1"/>
          </p:cNvSpPr>
          <p:nvPr>
            <p:ph type="sldImg"/>
          </p:nvPr>
        </p:nvSpPr>
        <p:spPr>
          <a:xfrm>
            <a:off x="87313" y="744538"/>
            <a:ext cx="6619875" cy="3724275"/>
          </a:xfrm>
          <a:ln/>
        </p:spPr>
        <p:txBody>
          <a:bodyPr/>
          <a:lstStyle/>
          <a:p>
            <a:endParaRPr lang="sv-SE"/>
          </a:p>
        </p:txBody>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dirty="0">
                <a:latin typeface="Times"/>
                <a:cs typeface="Times"/>
              </a:rPr>
              <a:t>Fråga gruppen om de har ex. på smarta mål</a:t>
            </a:r>
          </a:p>
          <a:p>
            <a:r>
              <a:rPr lang="sv-SE" dirty="0">
                <a:latin typeface="Times"/>
                <a:cs typeface="Times"/>
              </a:rPr>
              <a:t>Uppsatta mål behöver fylla de</a:t>
            </a:r>
            <a:r>
              <a:rPr lang="sv-SE" baseline="0" dirty="0">
                <a:latin typeface="Times"/>
                <a:cs typeface="Times"/>
              </a:rPr>
              <a:t> här</a:t>
            </a:r>
            <a:r>
              <a:rPr lang="sv-SE" dirty="0">
                <a:latin typeface="Times"/>
                <a:cs typeface="Times"/>
              </a:rPr>
              <a:t> kriterierna:</a:t>
            </a:r>
            <a:br>
              <a:rPr lang="sv-SE" dirty="0">
                <a:latin typeface="Times"/>
                <a:cs typeface="Times"/>
              </a:rPr>
            </a:br>
            <a:r>
              <a:rPr lang="sv-SE" dirty="0" err="1">
                <a:latin typeface="Times"/>
                <a:cs typeface="Times"/>
              </a:rPr>
              <a:t>Specifik+mätbar</a:t>
            </a:r>
            <a:r>
              <a:rPr lang="sv-SE" dirty="0">
                <a:latin typeface="Times"/>
                <a:cs typeface="Times"/>
              </a:rPr>
              <a:t>: Tydliggör samt vet när man nått dem</a:t>
            </a:r>
          </a:p>
          <a:p>
            <a:pPr eaLnBrk="1" hangingPunct="1"/>
            <a:r>
              <a:rPr lang="sv-SE" dirty="0">
                <a:latin typeface="Times"/>
                <a:cs typeface="Times"/>
              </a:rPr>
              <a:t>Accepterade: alla i företaget känner sig bekväma med dem och känner</a:t>
            </a:r>
            <a:r>
              <a:rPr lang="sv-SE" baseline="0" dirty="0">
                <a:latin typeface="Times"/>
                <a:cs typeface="Times"/>
              </a:rPr>
              <a:t> att de är viktiga</a:t>
            </a:r>
          </a:p>
          <a:p>
            <a:pPr eaLnBrk="1" hangingPunct="1"/>
            <a:r>
              <a:rPr lang="sv-SE" baseline="0" dirty="0">
                <a:latin typeface="Times"/>
                <a:cs typeface="Times"/>
              </a:rPr>
              <a:t>Realistiska: annars blir man inte motiverad av dem</a:t>
            </a:r>
          </a:p>
          <a:p>
            <a:pPr eaLnBrk="1" hangingPunct="1"/>
            <a:r>
              <a:rPr lang="sv-SE" baseline="0" dirty="0">
                <a:latin typeface="Times"/>
                <a:cs typeface="Times"/>
              </a:rPr>
              <a:t>Tidsbestämda: annars blir de ingen utmaning eller sporre.</a:t>
            </a:r>
          </a:p>
          <a:p>
            <a:r>
              <a:rPr lang="sv-SE" dirty="0">
                <a:latin typeface="Times"/>
                <a:cs typeface="Times"/>
              </a:rPr>
              <a:t>Tips! Vill man ha mer stöd här så kan man visa de bilder som ligger sist i presentationen, en bild för varje bokstav i SMART.</a:t>
            </a:r>
            <a:endParaRPr lang="sv-SE" dirty="0">
              <a:latin typeface="Times" charset="0"/>
              <a:cs typeface="Time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en-US">
                <a:ea typeface="Calibri"/>
                <a:cs typeface="Calibri"/>
              </a:rPr>
              <a:t>Ex. </a:t>
            </a:r>
            <a:r>
              <a:rPr lang="en-US" err="1">
                <a:ea typeface="Calibri"/>
                <a:cs typeface="Calibri"/>
              </a:rPr>
              <a:t>På</a:t>
            </a:r>
            <a:r>
              <a:rPr lang="en-US">
                <a:ea typeface="Calibri"/>
                <a:cs typeface="Calibri"/>
              </a:rPr>
              <a:t> </a:t>
            </a:r>
            <a:r>
              <a:rPr lang="en-US" err="1">
                <a:ea typeface="Calibri"/>
                <a:cs typeface="Calibri"/>
              </a:rPr>
              <a:t>ett</a:t>
            </a:r>
            <a:r>
              <a:rPr lang="en-US">
                <a:ea typeface="Calibri"/>
                <a:cs typeface="Calibri"/>
              </a:rPr>
              <a:t> </a:t>
            </a:r>
            <a:r>
              <a:rPr lang="en-US" err="1">
                <a:ea typeface="Calibri"/>
                <a:cs typeface="Calibri"/>
              </a:rPr>
              <a:t>mål</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inte</a:t>
            </a:r>
            <a:r>
              <a:rPr lang="en-US">
                <a:ea typeface="Calibri"/>
                <a:cs typeface="Calibri"/>
              </a:rPr>
              <a:t> </a:t>
            </a:r>
            <a:r>
              <a:rPr lang="en-US" err="1">
                <a:ea typeface="Calibri"/>
                <a:cs typeface="Calibri"/>
              </a:rPr>
              <a:t>är</a:t>
            </a:r>
            <a:r>
              <a:rPr lang="en-US">
                <a:ea typeface="Calibri"/>
                <a:cs typeface="Calibri"/>
              </a:rPr>
              <a:t> SMART </a:t>
            </a:r>
            <a:r>
              <a:rPr lang="en-US" err="1">
                <a:ea typeface="Calibri"/>
                <a:cs typeface="Calibri"/>
              </a:rPr>
              <a:t>och</a:t>
            </a:r>
            <a:r>
              <a:rPr lang="en-US">
                <a:ea typeface="Calibri"/>
                <a:cs typeface="Calibri"/>
              </a:rPr>
              <a:t> </a:t>
            </a:r>
            <a:r>
              <a:rPr lang="en-US" err="1">
                <a:ea typeface="Calibri"/>
                <a:cs typeface="Calibri"/>
              </a:rPr>
              <a:t>ett</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är</a:t>
            </a:r>
            <a:r>
              <a:rPr lang="en-US">
                <a:ea typeface="Calibri"/>
                <a:cs typeface="Calibri"/>
              </a:rPr>
              <a:t> det. </a:t>
            </a:r>
          </a:p>
        </p:txBody>
      </p:sp>
      <p:sp>
        <p:nvSpPr>
          <p:cNvPr id="4" name="Platshållare för bildnummer 3"/>
          <p:cNvSpPr>
            <a:spLocks noGrp="1"/>
          </p:cNvSpPr>
          <p:nvPr>
            <p:ph type="sldNum" sz="quarter" idx="5"/>
          </p:nvPr>
        </p:nvSpPr>
        <p:spPr/>
        <p:txBody>
          <a:bodyPr/>
          <a:lstStyle/>
          <a:p>
            <a:fld id="{F25A1BF2-D650-4AEF-A785-EC70BB396720}" type="slidenum">
              <a:rPr lang="sv-SE" smtClean="0"/>
              <a:t>9</a:t>
            </a:fld>
            <a:endParaRPr lang="sv-SE"/>
          </a:p>
        </p:txBody>
      </p:sp>
    </p:spTree>
    <p:extLst>
      <p:ext uri="{BB962C8B-B14F-4D97-AF65-F5344CB8AC3E}">
        <p14:creationId xmlns:p14="http://schemas.microsoft.com/office/powerpoint/2010/main" val="2763029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teckning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hasCustomPrompt="1"/>
          </p:nvPr>
        </p:nvSpPr>
        <p:spPr>
          <a:xfrm>
            <a:off x="1019504" y="388884"/>
            <a:ext cx="10389713" cy="599089"/>
          </a:xfrm>
        </p:spPr>
        <p:txBody>
          <a:bodyPr anchor="t"/>
          <a:lstStyle/>
          <a:p>
            <a:r>
              <a:rPr lang="sv-SE"/>
              <a:t>Dina anteckningar</a:t>
            </a:r>
          </a:p>
        </p:txBody>
      </p:sp>
      <p:sp>
        <p:nvSpPr>
          <p:cNvPr id="4" name="textruta 3">
            <a:extLst>
              <a:ext uri="{FF2B5EF4-FFF2-40B4-BE49-F238E27FC236}">
                <a16:creationId xmlns:a16="http://schemas.microsoft.com/office/drawing/2014/main" id="{B3FF6C39-2341-31DC-B541-706BA6BDA642}"/>
              </a:ext>
            </a:extLst>
          </p:cNvPr>
          <p:cNvSpPr txBox="1"/>
          <p:nvPr userDrawn="1"/>
        </p:nvSpPr>
        <p:spPr>
          <a:xfrm>
            <a:off x="430924" y="525517"/>
            <a:ext cx="0" cy="0"/>
          </a:xfrm>
          <a:prstGeom prst="rect">
            <a:avLst/>
          </a:prstGeom>
          <a:noFill/>
        </p:spPr>
        <p:txBody>
          <a:bodyPr wrap="none" lIns="0" tIns="0" rIns="0" bIns="0" rtlCol="0">
            <a:noAutofit/>
          </a:bodyPr>
          <a:lstStyle/>
          <a:p>
            <a:pPr algn="l">
              <a:lnSpc>
                <a:spcPts val="2250"/>
              </a:lnSpc>
            </a:pPr>
            <a:endParaRPr lang="sv-SE" sz="1800"/>
          </a:p>
        </p:txBody>
      </p:sp>
      <p:sp>
        <p:nvSpPr>
          <p:cNvPr id="6" name="Platshållare för text 8">
            <a:extLst>
              <a:ext uri="{FF2B5EF4-FFF2-40B4-BE49-F238E27FC236}">
                <a16:creationId xmlns:a16="http://schemas.microsoft.com/office/drawing/2014/main" id="{F62E1B40-F613-6DBE-0268-75C17F918BD8}"/>
              </a:ext>
            </a:extLst>
          </p:cNvPr>
          <p:cNvSpPr>
            <a:spLocks noGrp="1"/>
          </p:cNvSpPr>
          <p:nvPr>
            <p:ph type="body" sz="quarter" idx="11" hasCustomPrompt="1"/>
          </p:nvPr>
        </p:nvSpPr>
        <p:spPr>
          <a:xfrm>
            <a:off x="766765" y="5791060"/>
            <a:ext cx="10642454" cy="565200"/>
          </a:xfrm>
        </p:spPr>
        <p:txBody>
          <a:bodyPr anchor="ctr"/>
          <a:lstStyle>
            <a:lvl1pPr marL="0" indent="0">
              <a:lnSpc>
                <a:spcPct val="100000"/>
              </a:lnSpc>
              <a:spcBef>
                <a:spcPts val="0"/>
              </a:spcBef>
              <a:buFontTx/>
              <a:buNone/>
              <a:defRPr sz="1350" b="0"/>
            </a:lvl1pPr>
          </a:lstStyle>
          <a:p>
            <a:pPr marL="0" marR="0" lvl="0" indent="0" algn="l" defTabSz="685797" rtl="0" eaLnBrk="1" fontAlgn="auto" latinLnBrk="0" hangingPunct="1">
              <a:lnSpc>
                <a:spcPct val="100000"/>
              </a:lnSpc>
              <a:spcBef>
                <a:spcPts val="0"/>
              </a:spcBef>
              <a:spcAft>
                <a:spcPts val="0"/>
              </a:spcAft>
              <a:buClrTx/>
              <a:buSzPct val="90000"/>
              <a:buFontTx/>
              <a:buNone/>
              <a:tabLst/>
              <a:defRPr/>
            </a:pPr>
            <a:r>
              <a:rPr lang="sv-SE"/>
              <a:t>Om du vill föra anteckningar.</a:t>
            </a:r>
          </a:p>
        </p:txBody>
      </p:sp>
    </p:spTree>
    <p:extLst>
      <p:ext uri="{BB962C8B-B14F-4D97-AF65-F5344CB8AC3E}">
        <p14:creationId xmlns:p14="http://schemas.microsoft.com/office/powerpoint/2010/main" val="21638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82783" y="800101"/>
            <a:ext cx="8641772" cy="880197"/>
          </a:xfrm>
        </p:spPr>
        <p:txBody>
          <a:bodyPr/>
          <a:lstStyle>
            <a:lvl1pPr>
              <a:lnSpc>
                <a:spcPct val="100000"/>
              </a:lnSpc>
              <a:defRPr sz="27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82783" y="1960814"/>
            <a:ext cx="8641772" cy="4343400"/>
          </a:xfrm>
        </p:spPr>
        <p:txBody>
          <a:bodyPr/>
          <a:lstStyle>
            <a:lvl1pPr marL="342898" indent="-342898">
              <a:buFont typeface="+mj-lt"/>
              <a:buAutoNum type="arabicPeriod"/>
              <a:defRPr>
                <a:solidFill>
                  <a:schemeClr val="bg1"/>
                </a:solidFill>
              </a:defRPr>
            </a:lvl1pPr>
            <a:lvl2pPr marL="676272" indent="-342898">
              <a:buFont typeface="+mj-lt"/>
              <a:buAutoNum type="alphaLcParenR"/>
              <a:defRPr>
                <a:solidFill>
                  <a:schemeClr val="bg1"/>
                </a:solidFill>
              </a:defRPr>
            </a:lvl2pPr>
            <a:lvl3pPr marL="676272" indent="-342898">
              <a:buFont typeface="+mj-lt"/>
              <a:buAutoNum type="alphaLcParenR"/>
              <a:defRPr>
                <a:solidFill>
                  <a:schemeClr val="bg1"/>
                </a:solidFill>
              </a:defRPr>
            </a:lvl3pPr>
            <a:lvl4pPr marL="676272" indent="-342898">
              <a:buFont typeface="+mj-lt"/>
              <a:buAutoNum type="alphaLcParenR"/>
              <a:defRPr>
                <a:solidFill>
                  <a:schemeClr val="bg1"/>
                </a:solidFill>
              </a:defRPr>
            </a:lvl4pPr>
            <a:lvl5pPr marL="676272" indent="-342898">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2175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297062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425535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12169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82783" y="800101"/>
            <a:ext cx="8641772" cy="880197"/>
          </a:xfrm>
        </p:spPr>
        <p:txBody>
          <a:bodyPr/>
          <a:lstStyle>
            <a:lvl1pPr>
              <a:lnSpc>
                <a:spcPct val="100000"/>
              </a:lnSpc>
              <a:defRPr sz="27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82783" y="1960814"/>
            <a:ext cx="8641772" cy="4343400"/>
          </a:xfrm>
        </p:spPr>
        <p:txBody>
          <a:bodyPr/>
          <a:lstStyle>
            <a:lvl1pPr marL="342898" indent="-342898">
              <a:buFont typeface="+mj-lt"/>
              <a:buAutoNum type="arabicPeriod"/>
              <a:defRPr>
                <a:solidFill>
                  <a:schemeClr val="bg1"/>
                </a:solidFill>
              </a:defRPr>
            </a:lvl1pPr>
            <a:lvl2pPr marL="676272" indent="-342898">
              <a:buFont typeface="+mj-lt"/>
              <a:buAutoNum type="alphaLcParenR"/>
              <a:defRPr>
                <a:solidFill>
                  <a:schemeClr val="bg1"/>
                </a:solidFill>
              </a:defRPr>
            </a:lvl2pPr>
            <a:lvl3pPr marL="676272" indent="-342898">
              <a:buFont typeface="+mj-lt"/>
              <a:buAutoNum type="alphaLcParenR"/>
              <a:defRPr>
                <a:solidFill>
                  <a:schemeClr val="bg1"/>
                </a:solidFill>
              </a:defRPr>
            </a:lvl3pPr>
            <a:lvl4pPr marL="676272" indent="-342898">
              <a:buFont typeface="+mj-lt"/>
              <a:buAutoNum type="alphaLcParenR"/>
              <a:defRPr>
                <a:solidFill>
                  <a:schemeClr val="bg1"/>
                </a:solidFill>
              </a:defRPr>
            </a:lvl4pPr>
            <a:lvl5pPr marL="676272" indent="-342898">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895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Kil – liten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p:nvPr>
        </p:nvSpPr>
        <p:spPr>
          <a:xfrm>
            <a:off x="766764" y="1226128"/>
            <a:ext cx="10642454"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4F18BEE-4214-9876-BF8E-A06416FADE13}"/>
              </a:ext>
            </a:extLst>
          </p:cNvPr>
          <p:cNvSpPr>
            <a:spLocks noGrp="1"/>
          </p:cNvSpPr>
          <p:nvPr>
            <p:ph idx="1"/>
          </p:nvPr>
        </p:nvSpPr>
        <p:spPr>
          <a:xfrm>
            <a:off x="766763" y="2407521"/>
            <a:ext cx="10642455" cy="3681552"/>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10674670"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sv-SE"/>
              <a:t>.</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10960963" y="1108696"/>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sv-SE"/>
              <a:t>.</a:t>
            </a:r>
          </a:p>
        </p:txBody>
      </p:sp>
    </p:spTree>
    <p:extLst>
      <p:ext uri="{BB962C8B-B14F-4D97-AF65-F5344CB8AC3E}">
        <p14:creationId xmlns:p14="http://schemas.microsoft.com/office/powerpoint/2010/main" val="366255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il– stor 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768721" y="1250480"/>
            <a:ext cx="5168055" cy="880197"/>
          </a:xfrm>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768721" y="2397440"/>
            <a:ext cx="5168055" cy="36485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5817331" y="-13284"/>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5523046" y="-26567"/>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265067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66764" y="1226128"/>
            <a:ext cx="10642454"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66763" y="2407521"/>
            <a:ext cx="10642455" cy="3681552"/>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3206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A8680-7F58-81C6-5883-0C5AF288CBA1}"/>
              </a:ext>
            </a:extLst>
          </p:cNvPr>
          <p:cNvSpPr>
            <a:spLocks noGrp="1"/>
          </p:cNvSpPr>
          <p:nvPr>
            <p:ph type="title"/>
          </p:nvPr>
        </p:nvSpPr>
        <p:spPr>
          <a:xfrm>
            <a:off x="766764" y="1226128"/>
            <a:ext cx="10642454"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61998" y="2407521"/>
            <a:ext cx="5191993"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6" y="6140310"/>
            <a:ext cx="5205413" cy="260350"/>
          </a:xfrm>
        </p:spPr>
        <p:txBody>
          <a:bodyPr/>
          <a:lstStyle>
            <a:lvl1pPr marL="0" indent="0">
              <a:lnSpc>
                <a:spcPct val="100000"/>
              </a:lnSpc>
              <a:spcBef>
                <a:spcPts val="0"/>
              </a:spcBef>
              <a:buFontTx/>
              <a:buNone/>
              <a:defRPr sz="750"/>
            </a:lvl1pPr>
          </a:lstStyle>
          <a:p>
            <a:pPr lvl="0"/>
            <a:r>
              <a:rPr lang="sv-SE"/>
              <a:t>Bildtext</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231084" y="2407521"/>
            <a:ext cx="5198919"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5" y="6140310"/>
            <a:ext cx="5205413" cy="260350"/>
          </a:xfrm>
        </p:spPr>
        <p:txBody>
          <a:bodyPr/>
          <a:lstStyle>
            <a:lvl1pPr marL="0" indent="0">
              <a:lnSpc>
                <a:spcPct val="100000"/>
              </a:lnSpc>
              <a:spcBef>
                <a:spcPts val="0"/>
              </a:spcBef>
              <a:buFontTx/>
              <a:buNone/>
              <a:defRPr sz="750"/>
            </a:lvl1pPr>
          </a:lstStyle>
          <a:p>
            <a:pPr lvl="0"/>
            <a:r>
              <a:rPr lang="sv-SE"/>
              <a:t>Bildtext</a:t>
            </a:r>
          </a:p>
        </p:txBody>
      </p:sp>
    </p:spTree>
    <p:extLst>
      <p:ext uri="{BB962C8B-B14F-4D97-AF65-F5344CB8AC3E}">
        <p14:creationId xmlns:p14="http://schemas.microsoft.com/office/powerpoint/2010/main" val="27591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tabell eller diagram">
    <p:spTree>
      <p:nvGrpSpPr>
        <p:cNvPr id="1" name=""/>
        <p:cNvGrpSpPr/>
        <p:nvPr/>
      </p:nvGrpSpPr>
      <p:grpSpPr>
        <a:xfrm>
          <a:off x="0" y="0"/>
          <a:ext cx="0" cy="0"/>
          <a:chOff x="0" y="0"/>
          <a:chExt cx="0" cy="0"/>
        </a:xfrm>
      </p:grpSpPr>
      <p:sp>
        <p:nvSpPr>
          <p:cNvPr id="4" name="Platshållare för text 8">
            <a:extLst>
              <a:ext uri="{FF2B5EF4-FFF2-40B4-BE49-F238E27FC236}">
                <a16:creationId xmlns:a16="http://schemas.microsoft.com/office/drawing/2014/main" id="{72F526EF-00E3-1C7B-2CC1-97129E97A087}"/>
              </a:ext>
            </a:extLst>
          </p:cNvPr>
          <p:cNvSpPr>
            <a:spLocks noGrp="1"/>
          </p:cNvSpPr>
          <p:nvPr>
            <p:ph type="body" sz="quarter" idx="11" hasCustomPrompt="1"/>
          </p:nvPr>
        </p:nvSpPr>
        <p:spPr>
          <a:xfrm>
            <a:off x="766765" y="5791060"/>
            <a:ext cx="10642454" cy="565200"/>
          </a:xfrm>
        </p:spPr>
        <p:txBody>
          <a:bodyPr anchor="ctr"/>
          <a:lstStyle>
            <a:lvl1pPr marL="0" indent="0">
              <a:lnSpc>
                <a:spcPct val="100000"/>
              </a:lnSpc>
              <a:spcBef>
                <a:spcPts val="0"/>
              </a:spcBef>
              <a:buFontTx/>
              <a:buNone/>
              <a:defRPr sz="1350" b="0"/>
            </a:lvl1pPr>
          </a:lstStyle>
          <a:p>
            <a:pPr marL="0" marR="0" lvl="0" indent="0" algn="l" defTabSz="685797" rtl="0" eaLnBrk="1" fontAlgn="auto" latinLnBrk="0" hangingPunct="1">
              <a:lnSpc>
                <a:spcPct val="100000"/>
              </a:lnSpc>
              <a:spcBef>
                <a:spcPts val="0"/>
              </a:spcBef>
              <a:spcAft>
                <a:spcPts val="0"/>
              </a:spcAft>
              <a:buClrTx/>
              <a:buSzPct val="90000"/>
              <a:buFontTx/>
              <a:buNone/>
              <a:tabLst/>
              <a:defRPr/>
            </a:pPr>
            <a:r>
              <a:rPr lang="sv-SE"/>
              <a:t>Tabell/diagram XX. Text som kort förklarar innehållet i tabellen eller diagrammet.</a:t>
            </a:r>
          </a:p>
        </p:txBody>
      </p:sp>
      <p:sp>
        <p:nvSpPr>
          <p:cNvPr id="5" name="Platshållare för innehåll 2">
            <a:extLst>
              <a:ext uri="{FF2B5EF4-FFF2-40B4-BE49-F238E27FC236}">
                <a16:creationId xmlns:a16="http://schemas.microsoft.com/office/drawing/2014/main" id="{24C37A10-88DB-9360-448A-20639F3D6A06}"/>
              </a:ext>
            </a:extLst>
          </p:cNvPr>
          <p:cNvSpPr>
            <a:spLocks noGrp="1"/>
          </p:cNvSpPr>
          <p:nvPr>
            <p:ph idx="1" hasCustomPrompt="1"/>
          </p:nvPr>
        </p:nvSpPr>
        <p:spPr>
          <a:xfrm>
            <a:off x="766764" y="1952626"/>
            <a:ext cx="10642454" cy="3547228"/>
          </a:xfrm>
        </p:spPr>
        <p:txBody>
          <a:bodyPr/>
          <a:lstStyle>
            <a:lvl1pPr marL="0" indent="0">
              <a:buNone/>
              <a:defRPr/>
            </a:lvl1pPr>
          </a:lstStyle>
          <a:p>
            <a:pPr lvl="0"/>
            <a:r>
              <a:rPr lang="sv-SE"/>
              <a:t>Platshållare för tabell eller diagram</a:t>
            </a:r>
          </a:p>
        </p:txBody>
      </p:sp>
      <p:sp>
        <p:nvSpPr>
          <p:cNvPr id="7" name="Rubrik 1">
            <a:extLst>
              <a:ext uri="{FF2B5EF4-FFF2-40B4-BE49-F238E27FC236}">
                <a16:creationId xmlns:a16="http://schemas.microsoft.com/office/drawing/2014/main" id="{645A8886-10A5-7F0F-9E0A-F9BCBACC7225}"/>
              </a:ext>
            </a:extLst>
          </p:cNvPr>
          <p:cNvSpPr>
            <a:spLocks noGrp="1"/>
          </p:cNvSpPr>
          <p:nvPr>
            <p:ph type="title"/>
          </p:nvPr>
        </p:nvSpPr>
        <p:spPr>
          <a:xfrm>
            <a:off x="766764" y="1226129"/>
            <a:ext cx="10642454" cy="457200"/>
          </a:xfrm>
        </p:spPr>
        <p:txBody>
          <a:bodyPr anchor="t"/>
          <a:lstStyle/>
          <a:p>
            <a:r>
              <a:rPr lang="sv-SE"/>
              <a:t>Klicka här för att ändra mall för rubrikformat</a:t>
            </a:r>
          </a:p>
        </p:txBody>
      </p:sp>
    </p:spTree>
    <p:extLst>
      <p:ext uri="{BB962C8B-B14F-4D97-AF65-F5344CB8AC3E}">
        <p14:creationId xmlns:p14="http://schemas.microsoft.com/office/powerpoint/2010/main" val="209472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1"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50"/>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5672138" y="793751"/>
            <a:ext cx="849312"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50"/>
            </a:p>
          </p:txBody>
        </p:sp>
      </p:grpSp>
    </p:spTree>
    <p:extLst>
      <p:ext uri="{BB962C8B-B14F-4D97-AF65-F5344CB8AC3E}">
        <p14:creationId xmlns:p14="http://schemas.microsoft.com/office/powerpoint/2010/main" val="17606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768928" y="3917105"/>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6238542" y="1278080"/>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768928" y="1278080"/>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6238542" y="3917105"/>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Tree>
    <p:extLst>
      <p:ext uri="{BB962C8B-B14F-4D97-AF65-F5344CB8AC3E}">
        <p14:creationId xmlns:p14="http://schemas.microsoft.com/office/powerpoint/2010/main" val="318061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6" y="3573754"/>
            <a:ext cx="5205413" cy="260350"/>
          </a:xfrm>
        </p:spPr>
        <p:txBody>
          <a:bodyPr/>
          <a:lstStyle>
            <a:lvl1pPr marL="0" indent="0">
              <a:lnSpc>
                <a:spcPts val="900"/>
              </a:lnSpc>
              <a:spcBef>
                <a:spcPts val="0"/>
              </a:spcBef>
              <a:buFontTx/>
              <a:buNone/>
              <a:defRPr sz="750"/>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40" y="3573754"/>
            <a:ext cx="5205413" cy="260350"/>
          </a:xfrm>
        </p:spPr>
        <p:txBody>
          <a:bodyPr/>
          <a:lstStyle>
            <a:lvl1pPr marL="0" indent="0">
              <a:lnSpc>
                <a:spcPts val="900"/>
              </a:lnSpc>
              <a:spcBef>
                <a:spcPts val="0"/>
              </a:spcBef>
              <a:buFontTx/>
              <a:buNone/>
              <a:defRPr sz="750"/>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6" y="6212779"/>
            <a:ext cx="5205413" cy="260350"/>
          </a:xfrm>
        </p:spPr>
        <p:txBody>
          <a:bodyPr/>
          <a:lstStyle>
            <a:lvl1pPr marL="0" indent="0">
              <a:lnSpc>
                <a:spcPts val="900"/>
              </a:lnSpc>
              <a:spcBef>
                <a:spcPts val="0"/>
              </a:spcBef>
              <a:buFontTx/>
              <a:buNone/>
              <a:defRPr sz="750"/>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40" y="6212779"/>
            <a:ext cx="5205413" cy="260350"/>
          </a:xfrm>
        </p:spPr>
        <p:txBody>
          <a:bodyPr/>
          <a:lstStyle>
            <a:lvl1pPr marL="0" indent="0">
              <a:lnSpc>
                <a:spcPts val="900"/>
              </a:lnSpc>
              <a:spcBef>
                <a:spcPts val="0"/>
              </a:spcBef>
              <a:buFontTx/>
              <a:buNone/>
              <a:defRPr sz="750"/>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776289" y="1273844"/>
            <a:ext cx="5187950" cy="2233613"/>
          </a:xfrm>
        </p:spPr>
        <p:txBody>
          <a:bodyPr/>
          <a:lstStyle>
            <a:lvl1pPr marL="0" indent="0" algn="ctr">
              <a:buNone/>
              <a:defRPr sz="1200"/>
            </a:lvl1pPr>
          </a:lstStyle>
          <a:p>
            <a:r>
              <a:rPr lang="sv-SE"/>
              <a:t>Plats för bild</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226596" y="1273844"/>
            <a:ext cx="5187950" cy="2233613"/>
          </a:xfrm>
        </p:spPr>
        <p:txBody>
          <a:bodyPr/>
          <a:lstStyle>
            <a:lvl1pPr marL="0" indent="0" algn="ctr">
              <a:buNone/>
              <a:defRPr sz="1200"/>
            </a:lvl1pPr>
          </a:lstStyle>
          <a:p>
            <a:r>
              <a:rPr lang="sv-SE"/>
              <a:t>Plats för bild</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776289" y="3908808"/>
            <a:ext cx="5187950" cy="2233613"/>
          </a:xfrm>
        </p:spPr>
        <p:txBody>
          <a:bodyPr/>
          <a:lstStyle>
            <a:lvl1pPr marL="0" indent="0" algn="ctr">
              <a:buNone/>
              <a:defRPr sz="1200"/>
            </a:lvl1pPr>
          </a:lstStyle>
          <a:p>
            <a:r>
              <a:rPr lang="sv-SE"/>
              <a:t>Plats för bild</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226596" y="3908808"/>
            <a:ext cx="5187950" cy="2233613"/>
          </a:xfrm>
        </p:spPr>
        <p:txBody>
          <a:bodyPr/>
          <a:lstStyle>
            <a:lvl1pPr marL="0" indent="0" algn="ctr">
              <a:buNone/>
              <a:defRPr sz="1200"/>
            </a:lvl1pPr>
          </a:lstStyle>
          <a:p>
            <a:r>
              <a:rPr lang="sv-SE"/>
              <a:t>Plats för bild</a:t>
            </a:r>
          </a:p>
        </p:txBody>
      </p:sp>
    </p:spTree>
    <p:extLst>
      <p:ext uri="{BB962C8B-B14F-4D97-AF65-F5344CB8AC3E}">
        <p14:creationId xmlns:p14="http://schemas.microsoft.com/office/powerpoint/2010/main" val="168990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Helbild – vit">
    <p:bg>
      <p:bgRef idx="1001">
        <a:schemeClr val="bg1"/>
      </p:bgRef>
    </p:bg>
    <p:spTree>
      <p:nvGrpSpPr>
        <p:cNvPr id="1" name=""/>
        <p:cNvGrpSpPr/>
        <p:nvPr/>
      </p:nvGrpSpPr>
      <p:grpSpPr>
        <a:xfrm>
          <a:off x="0" y="0"/>
          <a:ext cx="0" cy="0"/>
          <a:chOff x="0" y="0"/>
          <a:chExt cx="0" cy="0"/>
        </a:xfrm>
      </p:grpSpPr>
      <p:sp>
        <p:nvSpPr>
          <p:cNvPr id="9" name="Platshållare för innehåll 11">
            <a:extLst>
              <a:ext uri="{FF2B5EF4-FFF2-40B4-BE49-F238E27FC236}">
                <a16:creationId xmlns:a16="http://schemas.microsoft.com/office/drawing/2014/main" id="{A605C91C-2FA0-4F48-AE1F-51A62A2BF56B}"/>
              </a:ext>
            </a:extLst>
          </p:cNvPr>
          <p:cNvSpPr>
            <a:spLocks noGrp="1"/>
          </p:cNvSpPr>
          <p:nvPr>
            <p:ph sz="quarter" idx="11" hasCustomPrompt="1"/>
          </p:nvPr>
        </p:nvSpPr>
        <p:spPr>
          <a:xfrm>
            <a:off x="0" y="0"/>
            <a:ext cx="12192000" cy="6858000"/>
          </a:xfrm>
        </p:spPr>
        <p:txBody>
          <a:bodyPr tIns="2088000"/>
          <a:lstStyle>
            <a:lvl1pPr marL="0" indent="0" algn="ctr">
              <a:buNone/>
              <a:defRPr sz="1500"/>
            </a:lvl1pPr>
            <a:lvl2pPr algn="ctr">
              <a:defRPr/>
            </a:lvl2pPr>
            <a:lvl3pPr algn="ctr">
              <a:defRPr/>
            </a:lvl3pPr>
            <a:lvl4pPr algn="ctr">
              <a:defRPr/>
            </a:lvl4pPr>
            <a:lvl5pPr algn="ctr">
              <a:defRPr/>
            </a:lvl5pPr>
          </a:lstStyle>
          <a:p>
            <a:pPr lvl="0"/>
            <a:r>
              <a:rPr lang="sv-SE"/>
              <a:t>Bild/Film</a:t>
            </a:r>
          </a:p>
        </p:txBody>
      </p:sp>
      <p:pic>
        <p:nvPicPr>
          <p:cNvPr id="30" name="Bildobjekt 29">
            <a:extLst>
              <a:ext uri="{FF2B5EF4-FFF2-40B4-BE49-F238E27FC236}">
                <a16:creationId xmlns:a16="http://schemas.microsoft.com/office/drawing/2014/main" id="{AF643BAA-E40A-4F4E-AE25-F98D6F0C570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 y="872"/>
            <a:ext cx="1019908" cy="1019908"/>
          </a:xfrm>
          <a:prstGeom prst="rect">
            <a:avLst/>
          </a:prstGeom>
          <a:noFill/>
        </p:spPr>
      </p:pic>
    </p:spTree>
    <p:extLst>
      <p:ext uri="{BB962C8B-B14F-4D97-AF65-F5344CB8AC3E}">
        <p14:creationId xmlns:p14="http://schemas.microsoft.com/office/powerpoint/2010/main" val="3928367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50"/>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2192000" cy="6858000"/>
          </a:xfrm>
        </p:spPr>
        <p:txBody>
          <a:bodyPr tIns="2088000"/>
          <a:lstStyle>
            <a:lvl1pPr marL="0" indent="0" algn="ctr">
              <a:buNone/>
              <a:defRPr sz="1500">
                <a:solidFill>
                  <a:schemeClr val="bg1"/>
                </a:solidFill>
              </a:defRPr>
            </a:lvl1pPr>
            <a:lvl2pPr algn="ctr">
              <a:defRPr/>
            </a:lvl2pPr>
            <a:lvl3pPr algn="ctr">
              <a:defRPr/>
            </a:lvl3pPr>
            <a:lvl4pPr algn="ctr">
              <a:defRPr/>
            </a:lvl4pPr>
            <a:lvl5pPr algn="ctr">
              <a:defRPr/>
            </a:lvl5pPr>
          </a:lstStyle>
          <a:p>
            <a:pPr lvl="0"/>
            <a:r>
              <a:rPr lang="sv-SE"/>
              <a:t>Bild/Film</a:t>
            </a:r>
          </a:p>
        </p:txBody>
      </p:sp>
    </p:spTree>
    <p:extLst>
      <p:ext uri="{BB962C8B-B14F-4D97-AF65-F5344CB8AC3E}">
        <p14:creationId xmlns:p14="http://schemas.microsoft.com/office/powerpoint/2010/main" val="120926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5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4200"/>
              </a:lnSpc>
              <a:defRPr sz="345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Tree>
    <p:extLst>
      <p:ext uri="{BB962C8B-B14F-4D97-AF65-F5344CB8AC3E}">
        <p14:creationId xmlns:p14="http://schemas.microsoft.com/office/powerpoint/2010/main" val="362179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2192000" cy="6858000"/>
          </a:xfrm>
        </p:spPr>
        <p:txBody>
          <a:bodyPr tIns="2088000"/>
          <a:lstStyle>
            <a:lvl1pPr marL="0" indent="0" algn="ctr">
              <a:buNone/>
              <a:defRPr sz="1500">
                <a:solidFill>
                  <a:schemeClr val="bg1"/>
                </a:solidFill>
              </a:defRPr>
            </a:lvl1pPr>
            <a:lvl2pPr algn="ctr">
              <a:defRPr/>
            </a:lvl2pPr>
            <a:lvl3pPr algn="ctr">
              <a:defRPr/>
            </a:lvl3pPr>
            <a:lvl4pPr algn="ctr">
              <a:defRPr/>
            </a:lvl4pPr>
            <a:lvl5pPr algn="ctr">
              <a:defRPr/>
            </a:lvl5pPr>
          </a:lstStyle>
          <a:p>
            <a:pPr lvl="0"/>
            <a:r>
              <a:rPr lang="sv-SE"/>
              <a:t>Bild/Film</a:t>
            </a:r>
          </a:p>
        </p:txBody>
      </p:sp>
    </p:spTree>
    <p:extLst>
      <p:ext uri="{BB962C8B-B14F-4D97-AF65-F5344CB8AC3E}">
        <p14:creationId xmlns:p14="http://schemas.microsoft.com/office/powerpoint/2010/main" val="280834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4200"/>
              </a:lnSpc>
              <a:defRPr sz="345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207233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66764" y="887104"/>
            <a:ext cx="8169419" cy="1529246"/>
          </a:xfrm>
        </p:spPr>
        <p:txBody>
          <a:bodyPr/>
          <a:lstStyle>
            <a:lvl1pPr>
              <a:defRPr/>
            </a:lvl1pPr>
          </a:lstStyle>
          <a:p>
            <a:r>
              <a:rPr lang="sv-SE"/>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70055" y="3195450"/>
            <a:ext cx="6490554" cy="2427429"/>
          </a:xfrm>
        </p:spPr>
        <p:txBody>
          <a:bodyPr/>
          <a:lstStyle>
            <a:lvl1pPr marL="0" indent="0">
              <a:lnSpc>
                <a:spcPct val="100000"/>
              </a:lnSpc>
              <a:spcBef>
                <a:spcPts val="0"/>
              </a:spcBef>
              <a:buNone/>
              <a:defRPr sz="1200"/>
            </a:lvl1pPr>
          </a:lstStyle>
          <a:p>
            <a:pPr lvl="0"/>
            <a:r>
              <a:rPr lang="sv-SE"/>
              <a:t>Namn, organisation, telefonnummer, e-postadress, webbadress etc.</a:t>
            </a:r>
          </a:p>
        </p:txBody>
      </p:sp>
      <p:pic>
        <p:nvPicPr>
          <p:cNvPr id="4" name="Bildobjekt 3" descr="Ordbild med SLU:s löfte: Science and education for sustainable Lif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3200" y="7200"/>
            <a:ext cx="2250000" cy="6824702"/>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70055" y="2868784"/>
            <a:ext cx="6490554" cy="291089"/>
          </a:xfrm>
        </p:spPr>
        <p:txBody>
          <a:bodyPr anchor="b"/>
          <a:lstStyle>
            <a:lvl1pPr marL="0" indent="0">
              <a:lnSpc>
                <a:spcPts val="1800"/>
              </a:lnSpc>
              <a:spcBef>
                <a:spcPts val="0"/>
              </a:spcBef>
              <a:buNone/>
              <a:defRPr sz="1200"/>
            </a:lvl1pPr>
          </a:lstStyle>
          <a:p>
            <a:r>
              <a:rPr lang="sv-SE" sz="1200"/>
              <a:t>KONTAKTUPPGIFTER</a:t>
            </a:r>
          </a:p>
        </p:txBody>
      </p:sp>
    </p:spTree>
    <p:extLst>
      <p:ext uri="{BB962C8B-B14F-4D97-AF65-F5344CB8AC3E}">
        <p14:creationId xmlns:p14="http://schemas.microsoft.com/office/powerpoint/2010/main" val="136839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atin typeface="Century Gothic" panose="020B0502020202020204" pitchFamily="34" charset="0"/>
                <a:ea typeface="Tahoma" pitchFamily="34" charset="0"/>
                <a:cs typeface="Tahoma" pitchFamily="34" charset="0"/>
              </a:defRPr>
            </a:lvl1pPr>
          </a:lstStyle>
          <a:p>
            <a:r>
              <a:rPr lang="sv-SE"/>
              <a:t>Klicka här för att ändra format</a:t>
            </a:r>
            <a:endParaRPr lang="en-US"/>
          </a:p>
        </p:txBody>
      </p:sp>
      <p:sp>
        <p:nvSpPr>
          <p:cNvPr id="3" name="Platshållare för innehåll 2"/>
          <p:cNvSpPr>
            <a:spLocks noGrp="1"/>
          </p:cNvSpPr>
          <p:nvPr>
            <p:ph sz="half" idx="1"/>
          </p:nvPr>
        </p:nvSpPr>
        <p:spPr>
          <a:xfrm>
            <a:off x="609601" y="1600203"/>
            <a:ext cx="5384800" cy="4525963"/>
          </a:xfrm>
        </p:spPr>
        <p:txBody>
          <a:bodyPr/>
          <a:lstStyle>
            <a:lvl1pPr>
              <a:defRPr sz="2100">
                <a:latin typeface="Century Gothic" panose="020B0502020202020204" pitchFamily="34" charset="0"/>
                <a:ea typeface="Tahoma" pitchFamily="34" charset="0"/>
                <a:cs typeface="Tahoma" pitchFamily="34" charset="0"/>
              </a:defRPr>
            </a:lvl1pPr>
            <a:lvl2pPr>
              <a:defRPr sz="1800">
                <a:latin typeface="Century Gothic" panose="020B0502020202020204" pitchFamily="34" charset="0"/>
                <a:ea typeface="Tahoma" pitchFamily="34" charset="0"/>
                <a:cs typeface="Tahoma" pitchFamily="34" charset="0"/>
              </a:defRPr>
            </a:lvl2pPr>
            <a:lvl3pPr>
              <a:defRPr sz="1500">
                <a:latin typeface="Century Gothic" panose="020B0502020202020204" pitchFamily="34" charset="0"/>
                <a:ea typeface="Tahoma" pitchFamily="34" charset="0"/>
                <a:cs typeface="Tahoma" pitchFamily="34" charset="0"/>
              </a:defRPr>
            </a:lvl3pPr>
            <a:lvl4pPr>
              <a:defRPr sz="1350">
                <a:latin typeface="Century Gothic" panose="020B0502020202020204" pitchFamily="34" charset="0"/>
                <a:ea typeface="Tahoma" pitchFamily="34" charset="0"/>
                <a:cs typeface="Tahoma" pitchFamily="34" charset="0"/>
              </a:defRPr>
            </a:lvl4pPr>
            <a:lvl5pPr>
              <a:defRPr sz="1350">
                <a:latin typeface="Century Gothic" panose="020B0502020202020204" pitchFamily="34" charset="0"/>
                <a:ea typeface="Tahoma" pitchFamily="34" charset="0"/>
                <a:cs typeface="Tahoma" pitchFamily="34" charset="0"/>
              </a:defRPr>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p:cNvSpPr>
            <a:spLocks noGrp="1"/>
          </p:cNvSpPr>
          <p:nvPr>
            <p:ph sz="half" idx="2"/>
          </p:nvPr>
        </p:nvSpPr>
        <p:spPr>
          <a:xfrm>
            <a:off x="6197600" y="1600203"/>
            <a:ext cx="5384800" cy="4525963"/>
          </a:xfrm>
        </p:spPr>
        <p:txBody>
          <a:bodyPr vert="horz" lIns="91440" tIns="45720" rIns="91440" bIns="45720" rtlCol="0">
            <a:normAutofit/>
          </a:bodyPr>
          <a:lstStyle>
            <a:lvl1pPr>
              <a:defRPr lang="sv-SE" sz="2100" smtClean="0">
                <a:ea typeface="Tahoma" pitchFamily="34" charset="0"/>
                <a:cs typeface="Tahoma" pitchFamily="34" charset="0"/>
              </a:defRPr>
            </a:lvl1pPr>
            <a:lvl2pPr>
              <a:defRPr lang="sv-SE" sz="1800" smtClean="0">
                <a:ea typeface="Tahoma" pitchFamily="34" charset="0"/>
                <a:cs typeface="Tahoma" pitchFamily="34" charset="0"/>
              </a:defRPr>
            </a:lvl2pPr>
            <a:lvl3pPr>
              <a:defRPr lang="sv-SE" sz="1500" smtClean="0">
                <a:ea typeface="Tahoma" pitchFamily="34" charset="0"/>
                <a:cs typeface="Tahoma" pitchFamily="34" charset="0"/>
              </a:defRPr>
            </a:lvl3pPr>
            <a:lvl4pPr>
              <a:defRPr lang="sv-SE" sz="1350" smtClean="0">
                <a:ea typeface="Tahoma" pitchFamily="34" charset="0"/>
                <a:cs typeface="Tahoma" pitchFamily="34" charset="0"/>
              </a:defRPr>
            </a:lvl4pPr>
            <a:lvl5pPr>
              <a:defRPr lang="en-US" sz="1350">
                <a:ea typeface="Tahoma" pitchFamily="34" charset="0"/>
                <a:cs typeface="Tahoma"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p:cNvSpPr>
            <a:spLocks noGrp="1"/>
          </p:cNvSpPr>
          <p:nvPr>
            <p:ph type="dt" sz="half" idx="10"/>
          </p:nvPr>
        </p:nvSpPr>
        <p:spPr>
          <a:xfrm>
            <a:off x="609601" y="6356355"/>
            <a:ext cx="2222037" cy="365125"/>
          </a:xfrm>
          <a:prstGeom prst="rect">
            <a:avLst/>
          </a:prstGeom>
        </p:spPr>
        <p:txBody>
          <a:bodyPr/>
          <a:lstStyle>
            <a:lvl1pPr>
              <a:defRPr>
                <a:solidFill>
                  <a:schemeClr val="tx1">
                    <a:lumMod val="75000"/>
                    <a:lumOff val="25000"/>
                  </a:schemeClr>
                </a:solidFill>
              </a:defRPr>
            </a:lvl1pPr>
          </a:lstStyle>
          <a:p>
            <a:endParaRPr lang="en-US">
              <a:solidFill>
                <a:prstClr val="black">
                  <a:lumMod val="75000"/>
                  <a:lumOff val="25000"/>
                </a:prstClr>
              </a:solidFill>
            </a:endParaRPr>
          </a:p>
        </p:txBody>
      </p:sp>
      <p:sp>
        <p:nvSpPr>
          <p:cNvPr id="6" name="Platshållare för sidfot 5"/>
          <p:cNvSpPr>
            <a:spLocks noGrp="1"/>
          </p:cNvSpPr>
          <p:nvPr>
            <p:ph type="ftr" sz="quarter" idx="11"/>
          </p:nvPr>
        </p:nvSpPr>
        <p:spPr/>
        <p:txBody>
          <a:bodyPr/>
          <a:lstStyle>
            <a:lvl1pPr>
              <a:defRPr>
                <a:solidFill>
                  <a:schemeClr val="tx1">
                    <a:lumMod val="75000"/>
                    <a:lumOff val="25000"/>
                  </a:schemeClr>
                </a:solidFill>
              </a:defRPr>
            </a:lvl1pPr>
          </a:lstStyle>
          <a:p>
            <a:r>
              <a:rPr lang="en-US">
                <a:solidFill>
                  <a:prstClr val="black">
                    <a:lumMod val="75000"/>
                    <a:lumOff val="25000"/>
                  </a:prstClr>
                </a:solidFill>
              </a:rPr>
              <a:t>The content and concepts in this presentation are copyright of Weber &amp; Fritz Consulting AB unless marked otherwise</a:t>
            </a:r>
          </a:p>
        </p:txBody>
      </p:sp>
      <p:sp>
        <p:nvSpPr>
          <p:cNvPr id="7" name="Platshållare för bildnummer 6"/>
          <p:cNvSpPr>
            <a:spLocks noGrp="1"/>
          </p:cNvSpPr>
          <p:nvPr>
            <p:ph type="sldNum" sz="quarter" idx="12"/>
          </p:nvPr>
        </p:nvSpPr>
        <p:spPr/>
        <p:txBody>
          <a:bodyPr/>
          <a:lstStyle>
            <a:lvl1pPr>
              <a:defRPr>
                <a:solidFill>
                  <a:schemeClr val="tx1">
                    <a:lumMod val="75000"/>
                    <a:lumOff val="25000"/>
                  </a:schemeClr>
                </a:solidFill>
              </a:defRPr>
            </a:lvl1pPr>
          </a:lstStyle>
          <a:p>
            <a:fld id="{4431629A-4462-435F-A7BD-B91EA56A5123}" type="slidenum">
              <a:rPr lang="sv-SE" smtClean="0">
                <a:solidFill>
                  <a:prstClr val="black">
                    <a:lumMod val="75000"/>
                    <a:lumOff val="25000"/>
                  </a:prstClr>
                </a:solidFill>
              </a:rPr>
              <a:pPr/>
              <a:t>‹#›</a:t>
            </a:fld>
            <a:endParaRPr lang="sv-SE">
              <a:solidFill>
                <a:prstClr val="black">
                  <a:lumMod val="75000"/>
                  <a:lumOff val="25000"/>
                </a:prstClr>
              </a:solidFill>
            </a:endParaRPr>
          </a:p>
        </p:txBody>
      </p:sp>
    </p:spTree>
    <p:extLst>
      <p:ext uri="{BB962C8B-B14F-4D97-AF65-F5344CB8AC3E}">
        <p14:creationId xmlns:p14="http://schemas.microsoft.com/office/powerpoint/2010/main" val="310979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77BB6D-D40A-FEB7-C4C6-07B17392B1A6}"/>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3CA5B3B-D790-F1FA-3FC4-D4C01E4E5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E908936-6D97-CD39-C6F9-E514C7014448}"/>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5" name="Platshållare för sidfot 4">
            <a:extLst>
              <a:ext uri="{FF2B5EF4-FFF2-40B4-BE49-F238E27FC236}">
                <a16:creationId xmlns:a16="http://schemas.microsoft.com/office/drawing/2014/main" id="{39F6632E-DFF9-103E-FBB5-9C9EAB82A29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5F5B4D0-5AC4-8960-3541-11344D6FEC4C}"/>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925854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382901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F3ABC2-6516-E230-605C-9B601BC15D7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F8FFE2B-7A4E-74F8-DA95-BA172E9160C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392AADD-3B8A-1CA6-384A-6EBBE4576BB0}"/>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5" name="Platshållare för sidfot 4">
            <a:extLst>
              <a:ext uri="{FF2B5EF4-FFF2-40B4-BE49-F238E27FC236}">
                <a16:creationId xmlns:a16="http://schemas.microsoft.com/office/drawing/2014/main" id="{4602079B-93C6-3054-73AD-837FB65A7D6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60C9C52-CEF2-2FD1-3D9C-0FD5284EC0EA}"/>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954401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2C731D-47EF-70C0-F0A7-CB49A809CD0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09C0905-41AE-C812-2918-86C6789214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32B78A9-01B1-0D88-5704-7BE9D52BDB31}"/>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5" name="Platshållare för sidfot 4">
            <a:extLst>
              <a:ext uri="{FF2B5EF4-FFF2-40B4-BE49-F238E27FC236}">
                <a16:creationId xmlns:a16="http://schemas.microsoft.com/office/drawing/2014/main" id="{57A60E62-356F-FF28-DC4C-197557D037A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DDCCD3F-43AE-402E-413A-83A8CF6316A3}"/>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727248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3A4DE0-FAF8-C7D5-54F7-C433AE74F6A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5E3A557-9AC2-A13B-643B-270D5D7A72D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1C6D91F-7593-2410-C2A9-41C6CB3DB809}"/>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4923A3B-0EFD-2DB9-6080-5EAD99B700C6}"/>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6" name="Platshållare för sidfot 5">
            <a:extLst>
              <a:ext uri="{FF2B5EF4-FFF2-40B4-BE49-F238E27FC236}">
                <a16:creationId xmlns:a16="http://schemas.microsoft.com/office/drawing/2014/main" id="{BD0E5B2C-0DE3-4632-590F-BB5A3085BC6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E5E4250-4973-5A6C-3E7C-154EBAE032E2}"/>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45140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B59DFD-87F8-B72B-C017-C43BA183F80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19A3955-20EA-821F-705D-54B74875D1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507104C-2924-1C02-4CED-08AE35051D4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5138F29-0D31-026D-8297-52A3DE76B7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C28086B-9459-F9F8-4FF7-31158E3B5A58}"/>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A32062B-29D0-EF65-5C66-983091613C7D}"/>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8" name="Platshållare för sidfot 7">
            <a:extLst>
              <a:ext uri="{FF2B5EF4-FFF2-40B4-BE49-F238E27FC236}">
                <a16:creationId xmlns:a16="http://schemas.microsoft.com/office/drawing/2014/main" id="{974D4260-A054-6379-38C6-796760F589E2}"/>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EF7BBA2-E132-B5D2-362C-643BAB8FBE3B}"/>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390508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EFD4E-77C8-4C17-C2D0-62F3A4FB570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FDF028-0A38-6F4C-B6C2-30956681A270}"/>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4" name="Platshållare för sidfot 3">
            <a:extLst>
              <a:ext uri="{FF2B5EF4-FFF2-40B4-BE49-F238E27FC236}">
                <a16:creationId xmlns:a16="http://schemas.microsoft.com/office/drawing/2014/main" id="{3FBE80FA-E374-F0FD-EBC8-B7AE7B48799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C4B7F63-5F34-58A5-7092-4C438D67A60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41169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BD8D02B-A0D3-5CC1-8C4A-E5C3020FB830}"/>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3" name="Platshållare för sidfot 2">
            <a:extLst>
              <a:ext uri="{FF2B5EF4-FFF2-40B4-BE49-F238E27FC236}">
                <a16:creationId xmlns:a16="http://schemas.microsoft.com/office/drawing/2014/main" id="{14CBDF3C-FAB6-89F6-393E-DEC3C521DA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CFC6FAB-5034-641C-FD48-7A504B73DFF1}"/>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555650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0D7C06-DB6B-E2AB-8D85-08379D0F0C9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CD4F9D-3296-4E46-F1EF-ABE8053760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B846679-37E0-E401-8E69-3684ACC5E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4A15FC6-BDE7-D66C-B160-321BCC30E995}"/>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6" name="Platshållare för sidfot 5">
            <a:extLst>
              <a:ext uri="{FF2B5EF4-FFF2-40B4-BE49-F238E27FC236}">
                <a16:creationId xmlns:a16="http://schemas.microsoft.com/office/drawing/2014/main" id="{BE4068D6-05F2-4C15-9710-D6D734973CD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87972B1-1CC2-648F-2D8D-5E88278E94F7}"/>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2868492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C83B9B-C1F5-999A-7243-DB18503A181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A25E3AF-96F1-78A3-0E9E-C9812C06B7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C58CC6A-3B38-FEAF-84FE-3D863449C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B655C48-6058-A574-FD70-FBD2975C8CF0}"/>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6" name="Platshållare för sidfot 5">
            <a:extLst>
              <a:ext uri="{FF2B5EF4-FFF2-40B4-BE49-F238E27FC236}">
                <a16:creationId xmlns:a16="http://schemas.microsoft.com/office/drawing/2014/main" id="{89401BA4-5C97-42DD-21EE-3FD9E0FCE37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2641D5-7448-D89F-7C6A-993B8A0664B8}"/>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778589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93853E-4365-117A-91E3-E19EE3FD721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E9A3FF3-63C3-3ABF-73D0-BFAFF1B927C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B6897DC-2E0A-6235-EFD3-7C1B86EE5BE6}"/>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5" name="Platshållare för sidfot 4">
            <a:extLst>
              <a:ext uri="{FF2B5EF4-FFF2-40B4-BE49-F238E27FC236}">
                <a16:creationId xmlns:a16="http://schemas.microsoft.com/office/drawing/2014/main" id="{CAB0F682-82A4-8542-AB17-DA42DF439F0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26FC2A-E207-AC60-65EB-8963CB707774}"/>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658235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4DDC03B-0B4B-4C56-BE97-5E4718C1C11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54076AD-9C70-FE27-FFA9-9335BDFD7485}"/>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F45317D-2B28-A96F-A1DB-4202BBE5BDA1}"/>
              </a:ext>
            </a:extLst>
          </p:cNvPr>
          <p:cNvSpPr>
            <a:spLocks noGrp="1"/>
          </p:cNvSpPr>
          <p:nvPr>
            <p:ph type="dt" sz="half" idx="10"/>
          </p:nvPr>
        </p:nvSpPr>
        <p:spPr/>
        <p:txBody>
          <a:bodyPr/>
          <a:lstStyle/>
          <a:p>
            <a:fld id="{1B2BF0B5-66E0-4F5D-848A-C827EADCCDF6}" type="datetimeFigureOut">
              <a:rPr lang="sv-SE" smtClean="0"/>
              <a:t>2026-02-26</a:t>
            </a:fld>
            <a:endParaRPr lang="sv-SE"/>
          </a:p>
        </p:txBody>
      </p:sp>
      <p:sp>
        <p:nvSpPr>
          <p:cNvPr id="5" name="Platshållare för sidfot 4">
            <a:extLst>
              <a:ext uri="{FF2B5EF4-FFF2-40B4-BE49-F238E27FC236}">
                <a16:creationId xmlns:a16="http://schemas.microsoft.com/office/drawing/2014/main" id="{1BA7C3DD-1F12-DDD4-384A-84CBEE7CD5A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1EE0624-2C6F-D181-44A5-191AC33AED6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248653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1"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5672138" y="793751"/>
            <a:ext cx="849312"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86190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307015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2140966"/>
            <a:ext cx="9144000" cy="2387600"/>
          </a:xfrm>
        </p:spPr>
        <p:txBody>
          <a:bodyPr anchor="b"/>
          <a:lstStyle>
            <a:lvl1pPr algn="l">
              <a:lnSpc>
                <a:spcPts val="4200"/>
              </a:lnSpc>
              <a:defRPr sz="3450">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717756"/>
            <a:ext cx="9144000" cy="581891"/>
          </a:xfrm>
        </p:spPr>
        <p:txBody>
          <a:bodyPr/>
          <a:lstStyle>
            <a:lvl1pPr marL="0" indent="0" algn="l">
              <a:lnSpc>
                <a:spcPct val="100000"/>
              </a:lnSpc>
              <a:spcBef>
                <a:spcPts val="0"/>
              </a:spcBef>
              <a:buNone/>
              <a:defRPr sz="1800">
                <a:solidFill>
                  <a:schemeClr val="tx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pic>
        <p:nvPicPr>
          <p:cNvPr id="19" name="Bildobjekt 18">
            <a:extLst>
              <a:ext uri="{FF2B5EF4-FFF2-40B4-BE49-F238E27FC236}">
                <a16:creationId xmlns:a16="http://schemas.microsoft.com/office/drawing/2014/main" id="{A5FFA424-4064-4DF3-0A50-08902335E2EB}"/>
              </a:ext>
            </a:extLst>
          </p:cNvPr>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24712" t="24608" r="24712" b="24483"/>
          <a:stretch/>
        </p:blipFill>
        <p:spPr>
          <a:xfrm>
            <a:off x="260073" y="258978"/>
            <a:ext cx="503569" cy="506904"/>
          </a:xfrm>
          <a:prstGeom prst="rect">
            <a:avLst/>
          </a:prstGeom>
        </p:spPr>
      </p:pic>
    </p:spTree>
    <p:extLst>
      <p:ext uri="{BB962C8B-B14F-4D97-AF65-F5344CB8AC3E}">
        <p14:creationId xmlns:p14="http://schemas.microsoft.com/office/powerpoint/2010/main" val="278640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44058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138031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1"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1800">
                <a:solidFill>
                  <a:schemeClr val="bg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sv-SE"/>
              <a:t>Namn, organisation</a:t>
            </a:r>
          </a:p>
        </p:txBody>
      </p:sp>
    </p:spTree>
    <p:extLst>
      <p:ext uri="{BB962C8B-B14F-4D97-AF65-F5344CB8AC3E}">
        <p14:creationId xmlns:p14="http://schemas.microsoft.com/office/powerpoint/2010/main" val="203649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5072" y="800101"/>
            <a:ext cx="10515600" cy="880197"/>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5072" y="1960708"/>
            <a:ext cx="10515600" cy="43513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descr="SLU:s logotyp.">
            <a:extLst>
              <a:ext uri="{FF2B5EF4-FFF2-40B4-BE49-F238E27FC236}">
                <a16:creationId xmlns:a16="http://schemas.microsoft.com/office/drawing/2014/main" id="{6CBB460D-1B7A-4441-A3D9-64BD73112B98}"/>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260073" y="258978"/>
            <a:ext cx="503569" cy="506904"/>
          </a:xfrm>
          <a:prstGeom prst="rect">
            <a:avLst/>
          </a:prstGeom>
        </p:spPr>
      </p:pic>
    </p:spTree>
    <p:extLst>
      <p:ext uri="{BB962C8B-B14F-4D97-AF65-F5344CB8AC3E}">
        <p14:creationId xmlns:p14="http://schemas.microsoft.com/office/powerpoint/2010/main" val="3950462992"/>
      </p:ext>
    </p:extLst>
  </p:cSld>
  <p:clrMap bg1="lt1" tx1="dk1" bg2="lt2" tx2="dk2" accent1="accent1" accent2="accent2" accent3="accent3" accent4="accent4" accent5="accent5" accent6="accent6" hlink="hlink" folHlink="folHlink"/>
  <p:sldLayoutIdLst>
    <p:sldLayoutId id="2147483668" r:id="rId1"/>
    <p:sldLayoutId id="2147483885" r:id="rId2"/>
    <p:sldLayoutId id="2147483886" r:id="rId3"/>
    <p:sldLayoutId id="2147483661" r:id="rId4"/>
    <p:sldLayoutId id="2147483662" r:id="rId5"/>
    <p:sldLayoutId id="2147483663" r:id="rId6"/>
    <p:sldLayoutId id="2147483888" r:id="rId7"/>
    <p:sldLayoutId id="2147483889" r:id="rId8"/>
    <p:sldLayoutId id="2147483890" r:id="rId9"/>
    <p:sldLayoutId id="2147483891" r:id="rId10"/>
    <p:sldLayoutId id="2147483664" r:id="rId11"/>
    <p:sldLayoutId id="2147483665" r:id="rId12"/>
    <p:sldLayoutId id="2147483666" r:id="rId13"/>
    <p:sldLayoutId id="2147483667" r:id="rId14"/>
    <p:sldLayoutId id="2147483679" r:id="rId15"/>
    <p:sldLayoutId id="2147483669" r:id="rId16"/>
    <p:sldLayoutId id="2147483670" r:id="rId17"/>
    <p:sldLayoutId id="2147483671" r:id="rId18"/>
    <p:sldLayoutId id="2147483678" r:id="rId19"/>
    <p:sldLayoutId id="2147483673" r:id="rId20"/>
    <p:sldLayoutId id="2147483674" r:id="rId21"/>
    <p:sldLayoutId id="2147483672" r:id="rId22"/>
    <p:sldLayoutId id="2147483900" r:id="rId23"/>
    <p:sldLayoutId id="2147483901" r:id="rId24"/>
    <p:sldLayoutId id="2147483675" r:id="rId25"/>
    <p:sldLayoutId id="2147483676" r:id="rId26"/>
    <p:sldLayoutId id="2147483677" r:id="rId27"/>
    <p:sldLayoutId id="2147483903"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BEF9369-654A-57B3-1DAE-B45FD339A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FA8ED71-FE7F-5732-5CBE-13F648A421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83EE43-F17B-9D32-F15E-06761EC06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2BF0B5-66E0-4F5D-848A-C827EADCCDF6}" type="datetimeFigureOut">
              <a:rPr lang="sv-SE" smtClean="0"/>
              <a:t>2026-02-26</a:t>
            </a:fld>
            <a:endParaRPr lang="sv-SE"/>
          </a:p>
        </p:txBody>
      </p:sp>
      <p:sp>
        <p:nvSpPr>
          <p:cNvPr id="5" name="Platshållare för sidfot 4">
            <a:extLst>
              <a:ext uri="{FF2B5EF4-FFF2-40B4-BE49-F238E27FC236}">
                <a16:creationId xmlns:a16="http://schemas.microsoft.com/office/drawing/2014/main" id="{1C511DA5-200D-9B77-B5E4-5E346070A7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24262B9D-0F6B-167F-E48C-F3F061343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9DFC28-EAFA-4BB7-9AD6-27B77836FADE}" type="slidenum">
              <a:rPr lang="sv-SE" smtClean="0"/>
              <a:t>‹#›</a:t>
            </a:fld>
            <a:endParaRPr lang="sv-SE"/>
          </a:p>
        </p:txBody>
      </p:sp>
    </p:spTree>
    <p:extLst>
      <p:ext uri="{BB962C8B-B14F-4D97-AF65-F5344CB8AC3E}">
        <p14:creationId xmlns:p14="http://schemas.microsoft.com/office/powerpoint/2010/main" val="2213946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Wig9irhnfa8" TargetMode="External"/><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lantbruketskunskapsbank.se/foretagsledning/lean/samtliga/vision-ledstjarna" TargetMode="External"/><Relationship Id="rId7" Type="http://schemas.openxmlformats.org/officeDocument/2006/relationships/hyperlink" Target="https://lantbruketskunskapsbank.se/foretagsledning/lean/samtliga/puffpdca-grundorsaksanalys-verktyg-strukturerad-problemlosning" TargetMode="Externa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hyperlink" Target="https://lantbruketskunskapsbank.se/foretagsledning/lean/samtliga/grona-korset-verktyg-att-synliggora-avvikelser-i-arbetsmiljon" TargetMode="External"/><Relationship Id="rId5" Type="http://schemas.openxmlformats.org/officeDocument/2006/relationships/hyperlink" Target="https://lantbruketskunskapsbank.se/foretagsledning/lean/samtliga/lean-leanprinciper" TargetMode="External"/><Relationship Id="rId4" Type="http://schemas.openxmlformats.org/officeDocument/2006/relationships/hyperlink" Target="https://lantbruketskunskapsbank.se/foretagsledning/lean/samtliga/varderingar-hur-vara-mot-varandr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789E-E798-7574-AF8E-7A1AD139594B}"/>
            </a:ext>
          </a:extLst>
        </p:cNvPr>
        <p:cNvGrpSpPr/>
        <p:nvPr/>
      </p:nvGrpSpPr>
      <p:grpSpPr>
        <a:xfrm>
          <a:off x="0" y="0"/>
          <a:ext cx="0" cy="0"/>
          <a:chOff x="0" y="0"/>
          <a:chExt cx="0" cy="0"/>
        </a:xfrm>
      </p:grpSpPr>
      <p:pic>
        <p:nvPicPr>
          <p:cNvPr id="6" name="Bildobjekt 5" descr="En bild som visar tavla, rita, Barnkonst, konst&#10;&#10;AI-genererat innehåll kan vara felaktigt.">
            <a:extLst>
              <a:ext uri="{FF2B5EF4-FFF2-40B4-BE49-F238E27FC236}">
                <a16:creationId xmlns:a16="http://schemas.microsoft.com/office/drawing/2014/main" id="{CF3AB85A-3A0E-9C49-DB36-A45628771EC0}"/>
              </a:ext>
            </a:extLst>
          </p:cNvPr>
          <p:cNvPicPr>
            <a:picLocks noChangeAspect="1"/>
          </p:cNvPicPr>
          <p:nvPr/>
        </p:nvPicPr>
        <p:blipFill>
          <a:blip r:embed="rId3">
            <a:extLst>
              <a:ext uri="{28A0092B-C50C-407E-A947-70E740481C1C}">
                <a14:useLocalDpi xmlns:a14="http://schemas.microsoft.com/office/drawing/2010/main" val="0"/>
              </a:ext>
            </a:extLst>
          </a:blip>
          <a:srcRect t="24054"/>
          <a:stretch>
            <a:fillRect/>
          </a:stretch>
        </p:blipFill>
        <p:spPr>
          <a:xfrm>
            <a:off x="0" y="-1"/>
            <a:ext cx="12192000" cy="5984631"/>
          </a:xfrm>
          <a:prstGeom prst="rect">
            <a:avLst/>
          </a:prstGeom>
        </p:spPr>
      </p:pic>
      <p:sp>
        <p:nvSpPr>
          <p:cNvPr id="3" name="Rubrik 2">
            <a:extLst>
              <a:ext uri="{FF2B5EF4-FFF2-40B4-BE49-F238E27FC236}">
                <a16:creationId xmlns:a16="http://schemas.microsoft.com/office/drawing/2014/main" id="{1EF55264-D660-5DCD-DD37-6E92038CE140}"/>
              </a:ext>
            </a:extLst>
          </p:cNvPr>
          <p:cNvSpPr>
            <a:spLocks noGrp="1"/>
          </p:cNvSpPr>
          <p:nvPr>
            <p:ph type="title"/>
          </p:nvPr>
        </p:nvSpPr>
        <p:spPr>
          <a:xfrm>
            <a:off x="625691" y="623168"/>
            <a:ext cx="10515600" cy="1325563"/>
          </a:xfrm>
        </p:spPr>
        <p:txBody>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br>
              <a:rPr lang="sv-SE" sz="2150" b="1" noProof="0" dirty="0">
                <a:latin typeface="Arial" panose="020B0604020202020204" pitchFamily="34" charset="0"/>
                <a:cs typeface="Arial" panose="020B0604020202020204" pitchFamily="34" charset="0"/>
              </a:rPr>
            </a:br>
            <a:r>
              <a:rPr lang="sv-SE" sz="4000" b="1" noProof="0" dirty="0">
                <a:latin typeface="Arial"/>
                <a:cs typeface="Arial"/>
              </a:rPr>
              <a:t>Sätta mål och jobba med nyckeltal </a:t>
            </a:r>
          </a:p>
        </p:txBody>
      </p:sp>
      <p:sp>
        <p:nvSpPr>
          <p:cNvPr id="4" name="Underrubrik 3">
            <a:extLst>
              <a:ext uri="{FF2B5EF4-FFF2-40B4-BE49-F238E27FC236}">
                <a16:creationId xmlns:a16="http://schemas.microsoft.com/office/drawing/2014/main" id="{533C1622-2105-88E7-82D1-6A72D54DABD1}"/>
              </a:ext>
            </a:extLst>
          </p:cNvPr>
          <p:cNvSpPr>
            <a:spLocks noGrp="1"/>
          </p:cNvSpPr>
          <p:nvPr>
            <p:ph type="body" sz="quarter" idx="4294967295"/>
          </p:nvPr>
        </p:nvSpPr>
        <p:spPr>
          <a:xfrm>
            <a:off x="1757119" y="6098528"/>
            <a:ext cx="4727415" cy="332676"/>
          </a:xfrm>
        </p:spPr>
        <p:txBody>
          <a:bodyPr vert="horz" lIns="0" tIns="0" rIns="0" bIns="0" rtlCol="0" anchor="t">
            <a:no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marL="1088390" lvl="2" indent="0">
              <a:buNone/>
            </a:pPr>
            <a:r>
              <a:rPr lang="sv-SE" sz="1100" noProof="0" dirty="0">
                <a:latin typeface="Arial"/>
                <a:cs typeface="Arial"/>
              </a:rPr>
              <a:t>Förvaltning av utbildningskoncept</a:t>
            </a:r>
            <a:br>
              <a:rPr lang="sv-SE" sz="1100" noProof="0" dirty="0">
                <a:latin typeface="Arial"/>
              </a:rPr>
            </a:br>
            <a:r>
              <a:rPr lang="sv-SE" sz="1100" noProof="0" dirty="0">
                <a:latin typeface="Arial"/>
                <a:cs typeface="Arial"/>
              </a:rPr>
              <a:t>Lean, ledarskap och arbetsmiljö</a:t>
            </a:r>
            <a:br>
              <a:rPr lang="sv-SE" sz="1100" noProof="0" dirty="0">
                <a:latin typeface="Arial"/>
                <a:cs typeface="Arial"/>
              </a:rPr>
            </a:br>
            <a:r>
              <a:rPr lang="sv-SE" sz="1100" noProof="0" dirty="0">
                <a:latin typeface="Arial"/>
                <a:cs typeface="Arial"/>
              </a:rPr>
              <a:t>Kunskapsnav företagsledning och entreprenörskap</a:t>
            </a:r>
            <a:br>
              <a:rPr lang="sv-SE" sz="1100" noProof="0" dirty="0">
                <a:latin typeface="Arial"/>
                <a:cs typeface="Arial"/>
              </a:rPr>
            </a:br>
            <a:r>
              <a:rPr lang="sv-SE" sz="1100" noProof="0" dirty="0">
                <a:latin typeface="Arial"/>
                <a:cs typeface="Arial"/>
              </a:rPr>
              <a:t>Uppdaterat material 2024 - 2025 </a:t>
            </a:r>
          </a:p>
          <a:p>
            <a:endParaRPr lang="sv-SE" noProof="0" dirty="0"/>
          </a:p>
        </p:txBody>
      </p:sp>
      <p:pic>
        <p:nvPicPr>
          <p:cNvPr id="5" name="Picture 4">
            <a:extLst>
              <a:ext uri="{FF2B5EF4-FFF2-40B4-BE49-F238E27FC236}">
                <a16:creationId xmlns:a16="http://schemas.microsoft.com/office/drawing/2014/main" id="{3A814FB4-F524-A6AF-A23F-8A513E9F189F}"/>
              </a:ext>
            </a:extLst>
          </p:cNvPr>
          <p:cNvPicPr>
            <a:picLocks noChangeAspect="1"/>
          </p:cNvPicPr>
          <p:nvPr/>
        </p:nvPicPr>
        <p:blipFill>
          <a:blip r:embed="rId4"/>
          <a:stretch>
            <a:fillRect/>
          </a:stretch>
        </p:blipFill>
        <p:spPr>
          <a:xfrm>
            <a:off x="757305" y="6014217"/>
            <a:ext cx="1191433" cy="847080"/>
          </a:xfrm>
          <a:prstGeom prst="rect">
            <a:avLst/>
          </a:prstGeom>
        </p:spPr>
      </p:pic>
      <p:pic>
        <p:nvPicPr>
          <p:cNvPr id="7" name="Graphic 6">
            <a:extLst>
              <a:ext uri="{FF2B5EF4-FFF2-40B4-BE49-F238E27FC236}">
                <a16:creationId xmlns:a16="http://schemas.microsoft.com/office/drawing/2014/main" id="{CA16D1AF-42EE-F242-90AA-F444821D2F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479" y="6087940"/>
            <a:ext cx="590550" cy="590550"/>
          </a:xfrm>
          <a:prstGeom prst="rect">
            <a:avLst/>
          </a:prstGeom>
        </p:spPr>
      </p:pic>
      <p:pic>
        <p:nvPicPr>
          <p:cNvPr id="10" name="Picture 9" descr="En bild som visar text, flagga, Teckensnitt, symbol&#10;&#10;AI-genererat innehåll kan vara felaktigt.">
            <a:extLst>
              <a:ext uri="{FF2B5EF4-FFF2-40B4-BE49-F238E27FC236}">
                <a16:creationId xmlns:a16="http://schemas.microsoft.com/office/drawing/2014/main" id="{1E2DD447-6224-D19E-7726-FC35EB5FF0E8}"/>
              </a:ext>
            </a:extLst>
          </p:cNvPr>
          <p:cNvPicPr>
            <a:picLocks noChangeAspect="1"/>
          </p:cNvPicPr>
          <p:nvPr/>
        </p:nvPicPr>
        <p:blipFill>
          <a:blip r:embed="rId7"/>
          <a:stretch>
            <a:fillRect/>
          </a:stretch>
        </p:blipFill>
        <p:spPr>
          <a:xfrm>
            <a:off x="1948508" y="6100061"/>
            <a:ext cx="752475" cy="714375"/>
          </a:xfrm>
          <a:prstGeom prst="rect">
            <a:avLst/>
          </a:prstGeom>
        </p:spPr>
      </p:pic>
    </p:spTree>
    <p:extLst>
      <p:ext uri="{BB962C8B-B14F-4D97-AF65-F5344CB8AC3E}">
        <p14:creationId xmlns:p14="http://schemas.microsoft.com/office/powerpoint/2010/main" val="115262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7"/>
          <p:cNvSpPr txBox="1">
            <a:spLocks noChangeArrowheads="1"/>
          </p:cNvSpPr>
          <p:nvPr/>
        </p:nvSpPr>
        <p:spPr bwMode="auto">
          <a:xfrm>
            <a:off x="1579689" y="249714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eaLnBrk="0" fontAlgn="base" hangingPunct="0">
              <a:spcBef>
                <a:spcPct val="0"/>
              </a:spcBef>
              <a:spcAft>
                <a:spcPct val="0"/>
              </a:spcAft>
            </a:pPr>
            <a:endParaRPr lang="sv-SE" noProof="0" dirty="0">
              <a:solidFill>
                <a:srgbClr val="000000"/>
              </a:solidFill>
            </a:endParaRPr>
          </a:p>
        </p:txBody>
      </p:sp>
      <p:sp>
        <p:nvSpPr>
          <p:cNvPr id="3" name="Platshållare för innehåll 2"/>
          <p:cNvSpPr txBox="1">
            <a:spLocks/>
          </p:cNvSpPr>
          <p:nvPr/>
        </p:nvSpPr>
        <p:spPr>
          <a:xfrm>
            <a:off x="151429" y="1626286"/>
            <a:ext cx="6668471" cy="5015814"/>
          </a:xfrm>
          <a:prstGeom prst="rect">
            <a:avLst/>
          </a:prstGeom>
        </p:spPr>
        <p:txBody>
          <a:bodyPr lIns="91440" tIns="45720" rIns="91440" bIns="45720" anchor="t">
            <a:normAutofit fontScale="85000" lnSpcReduction="20000"/>
          </a:bodyPr>
          <a:lstStyle>
            <a:lvl1pPr marL="0" indent="0" algn="ctr" defTabSz="457200" rtl="0" eaLnBrk="1" latinLnBrk="0" hangingPunct="1">
              <a:spcBef>
                <a:spcPct val="20000"/>
              </a:spcBef>
              <a:buFont typeface="Arial"/>
              <a:buNone/>
              <a:defRPr sz="2000" kern="1200">
                <a:solidFill>
                  <a:schemeClr val="tx1">
                    <a:lumMod val="85000"/>
                    <a:lumOff val="1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endParaRPr lang="sv-SE" sz="2800" b="1" noProof="0" dirty="0">
              <a:solidFill>
                <a:schemeClr val="tx1"/>
              </a:solidFill>
              <a:latin typeface="Calibri"/>
              <a:ea typeface="Verdana" pitchFamily="34" charset="0"/>
              <a:cs typeface="Verdana" pitchFamily="34" charset="0"/>
            </a:endParaRPr>
          </a:p>
          <a:p>
            <a:pPr algn="l">
              <a:defRPr/>
            </a:pPr>
            <a:endParaRPr lang="sv-SE" sz="1800" b="1" noProof="0" dirty="0">
              <a:solidFill>
                <a:schemeClr val="tx1"/>
              </a:solidFill>
              <a:latin typeface="Calibri"/>
              <a:ea typeface="Verdana" pitchFamily="34" charset="0"/>
              <a:cs typeface="Verdana" pitchFamily="34" charset="0"/>
            </a:endParaRPr>
          </a:p>
          <a:p>
            <a:pPr marL="285750" indent="-285750" algn="l">
              <a:buFont typeface="Arial" pitchFamily="34" charset="0"/>
              <a:buChar char="•"/>
              <a:defRPr/>
            </a:pPr>
            <a:r>
              <a:rPr lang="sv-SE" sz="3000" noProof="0" dirty="0">
                <a:solidFill>
                  <a:schemeClr val="tx1"/>
                </a:solidFill>
                <a:latin typeface="Arial" panose="020B0604020202020204" pitchFamily="34" charset="0"/>
                <a:ea typeface="Verdana"/>
                <a:cs typeface="Arial" panose="020B0604020202020204" pitchFamily="34" charset="0"/>
              </a:rPr>
              <a:t>Ska gå att påverka för den som gör arbetet.</a:t>
            </a:r>
          </a:p>
          <a:p>
            <a:pPr algn="l">
              <a:defRPr/>
            </a:pPr>
            <a:endParaRPr lang="sv-SE" sz="3000" noProof="0" dirty="0">
              <a:solidFill>
                <a:schemeClr val="tx1"/>
              </a:solidFill>
              <a:latin typeface="Arial" panose="020B0604020202020204" pitchFamily="34" charset="0"/>
              <a:ea typeface="Verdana"/>
              <a:cs typeface="Arial" panose="020B0604020202020204" pitchFamily="34" charset="0"/>
            </a:endParaRPr>
          </a:p>
          <a:p>
            <a:pPr marL="285750" indent="-285750" algn="l">
              <a:buFont typeface="Arial" pitchFamily="34" charset="0"/>
              <a:buChar char="•"/>
              <a:defRPr/>
            </a:pPr>
            <a:r>
              <a:rPr lang="sv-SE" sz="3000" noProof="0" dirty="0">
                <a:solidFill>
                  <a:schemeClr val="tx1"/>
                </a:solidFill>
                <a:latin typeface="Arial" panose="020B0604020202020204" pitchFamily="34" charset="0"/>
                <a:ea typeface="Verdana"/>
                <a:cs typeface="Arial" panose="020B0604020202020204" pitchFamily="34" charset="0"/>
              </a:rPr>
              <a:t>Man ska få resultatet i så nära anslutning till arbetet som möjligt.</a:t>
            </a:r>
            <a:br>
              <a:rPr lang="sv-SE" sz="3000" noProof="0" dirty="0">
                <a:solidFill>
                  <a:schemeClr val="tx1"/>
                </a:solidFill>
                <a:latin typeface="Arial" panose="020B0604020202020204" pitchFamily="34" charset="0"/>
                <a:ea typeface="Verdana"/>
                <a:cs typeface="Arial" panose="020B0604020202020204" pitchFamily="34" charset="0"/>
              </a:rPr>
            </a:br>
            <a:endParaRPr lang="sv-SE" sz="3000" noProof="0" dirty="0">
              <a:solidFill>
                <a:schemeClr val="tx1"/>
              </a:solidFill>
              <a:latin typeface="Arial" panose="020B0604020202020204" pitchFamily="34" charset="0"/>
              <a:ea typeface="Verdana"/>
              <a:cs typeface="Arial" panose="020B0604020202020204" pitchFamily="34" charset="0"/>
            </a:endParaRPr>
          </a:p>
          <a:p>
            <a:pPr marL="285750" indent="-285750" algn="l">
              <a:buFont typeface="Arial" pitchFamily="34" charset="0"/>
              <a:buChar char="•"/>
              <a:defRPr/>
            </a:pPr>
            <a:r>
              <a:rPr lang="sv-SE" sz="3000" noProof="0" dirty="0">
                <a:solidFill>
                  <a:schemeClr val="tx1"/>
                </a:solidFill>
                <a:latin typeface="Arial" panose="020B0604020202020204" pitchFamily="34" charset="0"/>
                <a:ea typeface="Verdana"/>
                <a:cs typeface="Arial" panose="020B0604020202020204" pitchFamily="34" charset="0"/>
              </a:rPr>
              <a:t>De ska gå enkelt att registrera – hellre sätta pinnar på en tavla än att föra in siffror i en dator.</a:t>
            </a:r>
            <a:br>
              <a:rPr lang="sv-SE" sz="3000" noProof="0" dirty="0">
                <a:solidFill>
                  <a:schemeClr val="tx1"/>
                </a:solidFill>
                <a:latin typeface="Arial" panose="020B0604020202020204" pitchFamily="34" charset="0"/>
                <a:ea typeface="Verdana"/>
                <a:cs typeface="Arial" panose="020B0604020202020204" pitchFamily="34" charset="0"/>
              </a:rPr>
            </a:br>
            <a:endParaRPr lang="sv-SE" sz="3000" noProof="0" dirty="0">
              <a:solidFill>
                <a:schemeClr val="tx1"/>
              </a:solidFill>
              <a:latin typeface="Arial" panose="020B0604020202020204" pitchFamily="34" charset="0"/>
              <a:ea typeface="Verdana"/>
              <a:cs typeface="Arial" panose="020B0604020202020204" pitchFamily="34" charset="0"/>
            </a:endParaRPr>
          </a:p>
          <a:p>
            <a:pPr marL="285750" indent="-285750" algn="l">
              <a:buFont typeface="Arial" pitchFamily="34" charset="0"/>
              <a:buChar char="•"/>
              <a:defRPr/>
            </a:pPr>
            <a:r>
              <a:rPr lang="sv-SE" sz="3000" noProof="0" dirty="0">
                <a:solidFill>
                  <a:schemeClr val="tx1"/>
                </a:solidFill>
                <a:latin typeface="Arial" panose="020B0604020202020204" pitchFamily="34" charset="0"/>
                <a:ea typeface="Verdana"/>
                <a:cs typeface="Arial" panose="020B0604020202020204" pitchFamily="34" charset="0"/>
              </a:rPr>
              <a:t>Tänk efter om genomsnitt visar det vi vill veta</a:t>
            </a:r>
            <a:r>
              <a:rPr lang="sv-SE" sz="2400" noProof="0" dirty="0">
                <a:solidFill>
                  <a:schemeClr val="tx1"/>
                </a:solidFill>
                <a:latin typeface="Arial" panose="020B0604020202020204" pitchFamily="34" charset="0"/>
                <a:ea typeface="Verdana"/>
                <a:cs typeface="Arial" panose="020B0604020202020204" pitchFamily="34" charset="0"/>
              </a:rPr>
              <a:t>.</a:t>
            </a:r>
          </a:p>
          <a:p>
            <a:pPr lvl="1" algn="l">
              <a:defRPr/>
            </a:pPr>
            <a:endParaRPr lang="sv-SE" sz="800" noProof="0" dirty="0">
              <a:solidFill>
                <a:schemeClr val="tx1"/>
              </a:solidFill>
            </a:endParaRPr>
          </a:p>
          <a:p>
            <a:pPr marL="477520" lvl="1" algn="l">
              <a:defRPr/>
            </a:pPr>
            <a:endParaRPr lang="sv-SE" noProof="0" dirty="0">
              <a:solidFill>
                <a:schemeClr val="tx1"/>
              </a:solidFill>
              <a:cs typeface="Calibri" panose="020F0502020204030204"/>
            </a:endParaRPr>
          </a:p>
        </p:txBody>
      </p:sp>
      <p:sp>
        <p:nvSpPr>
          <p:cNvPr id="2" name="textruta 1">
            <a:extLst>
              <a:ext uri="{FF2B5EF4-FFF2-40B4-BE49-F238E27FC236}">
                <a16:creationId xmlns:a16="http://schemas.microsoft.com/office/drawing/2014/main" id="{6A186EBB-5D66-C803-6111-37DAD7BDE211}"/>
              </a:ext>
            </a:extLst>
          </p:cNvPr>
          <p:cNvSpPr txBox="1"/>
          <p:nvPr/>
        </p:nvSpPr>
        <p:spPr>
          <a:xfrm>
            <a:off x="7041243" y="2327294"/>
            <a:ext cx="4854678" cy="2923877"/>
          </a:xfrm>
          <a:prstGeom prst="rect">
            <a:avLst/>
          </a:prstGeom>
          <a:solidFill>
            <a:schemeClr val="accent6"/>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400" b="1" noProof="0" dirty="0">
                <a:solidFill>
                  <a:schemeClr val="bg1"/>
                </a:solidFill>
                <a:latin typeface="Arial" panose="020B0604020202020204" pitchFamily="34" charset="0"/>
                <a:cs typeface="Arial" panose="020B0604020202020204" pitchFamily="34" charset="0"/>
              </a:rPr>
              <a:t>Exempel</a:t>
            </a:r>
          </a:p>
          <a:p>
            <a:endParaRPr lang="sv-SE" sz="2000" noProof="0" dirty="0">
              <a:solidFill>
                <a:schemeClr val="bg1"/>
              </a:solidFill>
              <a:latin typeface="Arial" panose="020B0604020202020204" pitchFamily="34" charset="0"/>
              <a:cs typeface="Arial" panose="020B0604020202020204" pitchFamily="34" charset="0"/>
            </a:endParaRPr>
          </a:p>
          <a:p>
            <a:r>
              <a:rPr lang="sv-SE" sz="2000" noProof="0" dirty="0">
                <a:solidFill>
                  <a:schemeClr val="bg1"/>
                </a:solidFill>
                <a:latin typeface="Arial" panose="020B0604020202020204" pitchFamily="34" charset="0"/>
                <a:cs typeface="Arial" panose="020B0604020202020204" pitchFamily="34" charset="0"/>
              </a:rPr>
              <a:t>Vi ska ha 5 % vinstmarginal per år.</a:t>
            </a:r>
          </a:p>
          <a:p>
            <a:r>
              <a:rPr lang="sv-SE" sz="2000" noProof="0" dirty="0">
                <a:solidFill>
                  <a:schemeClr val="bg1"/>
                </a:solidFill>
                <a:latin typeface="Arial" panose="020B0604020202020204" pitchFamily="34" charset="0"/>
                <a:cs typeface="Arial" panose="020B0604020202020204" pitchFamily="34" charset="0"/>
              </a:rPr>
              <a:t>eller</a:t>
            </a:r>
          </a:p>
          <a:p>
            <a:r>
              <a:rPr lang="sv-SE" sz="2000" noProof="0" dirty="0">
                <a:solidFill>
                  <a:schemeClr val="bg1"/>
                </a:solidFill>
                <a:latin typeface="Arial" panose="020B0604020202020204" pitchFamily="34" charset="0"/>
                <a:cs typeface="Arial" panose="020B0604020202020204" pitchFamily="34" charset="0"/>
              </a:rPr>
              <a:t>Vi ska leverera 5 000 kg mjölk per dygn.</a:t>
            </a:r>
          </a:p>
          <a:p>
            <a:endParaRPr lang="sv-SE" sz="2000" noProof="0" dirty="0">
              <a:solidFill>
                <a:schemeClr val="bg1"/>
              </a:solidFill>
              <a:latin typeface="Arial" panose="020B0604020202020204" pitchFamily="34" charset="0"/>
              <a:cs typeface="Arial" panose="020B0604020202020204" pitchFamily="34" charset="0"/>
            </a:endParaRPr>
          </a:p>
          <a:p>
            <a:r>
              <a:rPr lang="sv-SE" sz="2000" noProof="0" dirty="0">
                <a:solidFill>
                  <a:schemeClr val="bg1"/>
                </a:solidFill>
                <a:latin typeface="Arial" panose="020B0604020202020204" pitchFamily="34" charset="0"/>
                <a:cs typeface="Arial" panose="020B0604020202020204" pitchFamily="34" charset="0"/>
              </a:rPr>
              <a:t>Med vilket av dessa mål kan man gå</a:t>
            </a:r>
            <a:br>
              <a:rPr lang="sv-SE" sz="2000" noProof="0" dirty="0">
                <a:solidFill>
                  <a:schemeClr val="bg1"/>
                </a:solidFill>
                <a:latin typeface="Arial" panose="020B0604020202020204" pitchFamily="34" charset="0"/>
                <a:cs typeface="Arial" panose="020B0604020202020204" pitchFamily="34" charset="0"/>
              </a:rPr>
            </a:br>
            <a:r>
              <a:rPr lang="sv-SE" sz="2000" noProof="0" dirty="0">
                <a:solidFill>
                  <a:schemeClr val="bg1"/>
                </a:solidFill>
                <a:latin typeface="Arial" panose="020B0604020202020204" pitchFamily="34" charset="0"/>
                <a:cs typeface="Arial" panose="020B0604020202020204" pitchFamily="34" charset="0"/>
              </a:rPr>
              <a:t>hem varje dag och veta hur det går?</a:t>
            </a:r>
          </a:p>
          <a:p>
            <a:endParaRPr lang="sv-SE" sz="2000" noProof="0" dirty="0">
              <a:solidFill>
                <a:schemeClr val="bg1"/>
              </a:solidFill>
              <a:cs typeface="Calibri"/>
            </a:endParaRPr>
          </a:p>
        </p:txBody>
      </p:sp>
      <p:sp>
        <p:nvSpPr>
          <p:cNvPr id="4" name="Rubrik 3">
            <a:extLst>
              <a:ext uri="{FF2B5EF4-FFF2-40B4-BE49-F238E27FC236}">
                <a16:creationId xmlns:a16="http://schemas.microsoft.com/office/drawing/2014/main" id="{728A94B5-21A3-5926-1F0E-4DA90637631E}"/>
              </a:ext>
            </a:extLst>
          </p:cNvPr>
          <p:cNvSpPr>
            <a:spLocks noGrp="1"/>
          </p:cNvSpPr>
          <p:nvPr>
            <p:ph type="title" idx="4294967295"/>
          </p:nvPr>
        </p:nvSpPr>
        <p:spPr>
          <a:xfrm>
            <a:off x="370957" y="715061"/>
            <a:ext cx="10642600" cy="911225"/>
          </a:xfrm>
        </p:spPr>
        <p:txBody>
          <a:bodyPr>
            <a:normAutofit/>
          </a:bodyPr>
          <a:lstStyle/>
          <a:p>
            <a:r>
              <a:rPr lang="sv-SE" sz="3200" b="1" noProof="0" dirty="0">
                <a:latin typeface="Arial"/>
                <a:ea typeface="Calibri"/>
                <a:cs typeface="Calibri"/>
              </a:rPr>
              <a:t>Bra mål eller nyckeltal</a:t>
            </a:r>
            <a:endParaRPr lang="sv-SE" sz="3200" b="1" noProof="0" dirty="0">
              <a:latin typeface="Arial"/>
            </a:endParaRPr>
          </a:p>
        </p:txBody>
      </p:sp>
    </p:spTree>
    <p:extLst>
      <p:ext uri="{BB962C8B-B14F-4D97-AF65-F5344CB8AC3E}">
        <p14:creationId xmlns:p14="http://schemas.microsoft.com/office/powerpoint/2010/main" val="1847270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7"/>
          <p:cNvSpPr txBox="1">
            <a:spLocks noChangeArrowheads="1"/>
          </p:cNvSpPr>
          <p:nvPr/>
        </p:nvSpPr>
        <p:spPr bwMode="auto">
          <a:xfrm>
            <a:off x="1579689" y="249714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eaLnBrk="0" fontAlgn="base" hangingPunct="0">
              <a:spcBef>
                <a:spcPct val="0"/>
              </a:spcBef>
              <a:spcAft>
                <a:spcPct val="0"/>
              </a:spcAft>
            </a:pPr>
            <a:endParaRPr lang="sv-SE" noProof="0" dirty="0">
              <a:solidFill>
                <a:srgbClr val="000000"/>
              </a:solidFill>
            </a:endParaRPr>
          </a:p>
        </p:txBody>
      </p:sp>
      <p:sp>
        <p:nvSpPr>
          <p:cNvPr id="3" name="Platshållare för innehåll 2"/>
          <p:cNvSpPr txBox="1">
            <a:spLocks/>
          </p:cNvSpPr>
          <p:nvPr/>
        </p:nvSpPr>
        <p:spPr>
          <a:xfrm>
            <a:off x="275507" y="1133730"/>
            <a:ext cx="5227352" cy="4590539"/>
          </a:xfrm>
          <a:prstGeom prst="rect">
            <a:avLst/>
          </a:prstGeom>
        </p:spPr>
        <p:txBody>
          <a:bodyPr lIns="91440" tIns="45720" rIns="91440" bIns="45720" anchor="t">
            <a:normAutofit/>
          </a:bodyPr>
          <a:lstStyle>
            <a:lvl1pPr marL="0" indent="0" algn="ctr" defTabSz="457200" rtl="0" eaLnBrk="1" latinLnBrk="0" hangingPunct="1">
              <a:spcBef>
                <a:spcPct val="20000"/>
              </a:spcBef>
              <a:buFont typeface="Arial"/>
              <a:buNone/>
              <a:defRPr sz="2000" kern="1200">
                <a:solidFill>
                  <a:schemeClr val="tx1">
                    <a:lumMod val="85000"/>
                    <a:lumOff val="1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endParaRPr lang="sv-SE" sz="2800" b="1" noProof="0" dirty="0">
              <a:solidFill>
                <a:schemeClr val="tx1"/>
              </a:solidFill>
              <a:latin typeface="Calibri"/>
              <a:ea typeface="Verdana" pitchFamily="34" charset="0"/>
              <a:cs typeface="Verdana" pitchFamily="34" charset="0"/>
            </a:endParaRPr>
          </a:p>
          <a:p>
            <a:pPr algn="l">
              <a:defRPr/>
            </a:pPr>
            <a:endParaRPr lang="sv-SE" sz="2800" b="1" noProof="0" dirty="0">
              <a:solidFill>
                <a:schemeClr val="tx1"/>
              </a:solidFill>
              <a:latin typeface="Calibri"/>
              <a:ea typeface="Verdana" pitchFamily="34" charset="0"/>
              <a:cs typeface="Verdana" pitchFamily="34" charset="0"/>
            </a:endParaRPr>
          </a:p>
          <a:p>
            <a:pPr algn="l">
              <a:defRPr/>
            </a:pPr>
            <a:r>
              <a:rPr lang="sv-SE" sz="2800" noProof="0" dirty="0">
                <a:solidFill>
                  <a:schemeClr val="tx1"/>
                </a:solidFill>
                <a:ea typeface="Verdana"/>
                <a:cs typeface="Verdana" pitchFamily="34" charset="0"/>
              </a:rPr>
              <a:t>"Stora" mål som tar lång tid att nå behöver delas upp i delmål. </a:t>
            </a:r>
            <a:br>
              <a:rPr lang="sv-SE" sz="2800" noProof="0" dirty="0">
                <a:solidFill>
                  <a:schemeClr val="tx1"/>
                </a:solidFill>
                <a:ea typeface="Verdana"/>
                <a:cs typeface="Verdana" pitchFamily="34" charset="0"/>
              </a:rPr>
            </a:br>
            <a:br>
              <a:rPr lang="sv-SE" sz="2800" noProof="0" dirty="0">
                <a:ea typeface="Verdana"/>
                <a:cs typeface="Verdana" pitchFamily="34" charset="0"/>
              </a:rPr>
            </a:br>
            <a:r>
              <a:rPr lang="sv-SE" sz="2800" noProof="0" dirty="0">
                <a:solidFill>
                  <a:schemeClr val="tx1"/>
                </a:solidFill>
                <a:ea typeface="Verdana"/>
                <a:cs typeface="Verdana" pitchFamily="34" charset="0"/>
              </a:rPr>
              <a:t>För att vara motiverande och visa att vi rör oss i rätt riktning. </a:t>
            </a:r>
          </a:p>
          <a:p>
            <a:pPr marL="285750" indent="-285750" algn="l">
              <a:buFont typeface="Arial" pitchFamily="34" charset="0"/>
              <a:buChar char="•"/>
              <a:defRPr/>
            </a:pPr>
            <a:endParaRPr lang="sv-SE" sz="2800" noProof="0" dirty="0">
              <a:solidFill>
                <a:schemeClr val="tx1"/>
              </a:solidFill>
              <a:latin typeface="Calibri"/>
              <a:ea typeface="Verdana"/>
              <a:cs typeface="Verdana" pitchFamily="34" charset="0"/>
            </a:endParaRPr>
          </a:p>
          <a:p>
            <a:pPr lvl="1" algn="l">
              <a:defRPr/>
            </a:pPr>
            <a:endParaRPr lang="sv-SE" sz="800" noProof="0" dirty="0">
              <a:solidFill>
                <a:schemeClr val="tx1"/>
              </a:solidFill>
            </a:endParaRPr>
          </a:p>
          <a:p>
            <a:pPr marL="477520" lvl="1" algn="l">
              <a:defRPr/>
            </a:pPr>
            <a:endParaRPr lang="sv-SE" noProof="0" dirty="0">
              <a:solidFill>
                <a:schemeClr val="tx1"/>
              </a:solidFill>
              <a:cs typeface="Calibri" panose="020F0502020204030204"/>
            </a:endParaRPr>
          </a:p>
        </p:txBody>
      </p:sp>
      <p:sp>
        <p:nvSpPr>
          <p:cNvPr id="2" name="textruta 1">
            <a:extLst>
              <a:ext uri="{FF2B5EF4-FFF2-40B4-BE49-F238E27FC236}">
                <a16:creationId xmlns:a16="http://schemas.microsoft.com/office/drawing/2014/main" id="{6A186EBB-5D66-C803-6111-37DAD7BDE211}"/>
              </a:ext>
            </a:extLst>
          </p:cNvPr>
          <p:cNvSpPr txBox="1"/>
          <p:nvPr/>
        </p:nvSpPr>
        <p:spPr>
          <a:xfrm>
            <a:off x="5745499" y="2230401"/>
            <a:ext cx="6170994" cy="3600986"/>
          </a:xfrm>
          <a:prstGeom prst="rect">
            <a:avLst/>
          </a:prstGeom>
          <a:solidFill>
            <a:schemeClr val="accent6"/>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400" b="1" noProof="0" dirty="0">
                <a:solidFill>
                  <a:schemeClr val="bg1"/>
                </a:solidFill>
                <a:latin typeface="Arial" panose="020B0604020202020204" pitchFamily="34" charset="0"/>
                <a:cs typeface="Arial" panose="020B0604020202020204" pitchFamily="34" charset="0"/>
              </a:rPr>
              <a:t>Exempel </a:t>
            </a:r>
            <a:r>
              <a:rPr lang="sv-SE" sz="2000" b="1" noProof="0" dirty="0">
                <a:solidFill>
                  <a:schemeClr val="bg1"/>
                </a:solidFill>
                <a:latin typeface="Arial" panose="020B0604020202020204" pitchFamily="34" charset="0"/>
                <a:cs typeface="Arial" panose="020B0604020202020204" pitchFamily="34" charset="0"/>
              </a:rPr>
              <a:t> </a:t>
            </a:r>
          </a:p>
          <a:p>
            <a:r>
              <a:rPr lang="sv-SE" sz="2000" b="1" noProof="0" dirty="0">
                <a:solidFill>
                  <a:schemeClr val="bg1"/>
                </a:solidFill>
                <a:latin typeface="Arial" panose="020B0604020202020204" pitchFamily="34" charset="0"/>
                <a:cs typeface="Arial" panose="020B0604020202020204" pitchFamily="34" charset="0"/>
              </a:rPr>
              <a:t>Huvudmål </a:t>
            </a:r>
          </a:p>
          <a:p>
            <a:r>
              <a:rPr lang="sv-SE" sz="2000" noProof="0" dirty="0">
                <a:solidFill>
                  <a:schemeClr val="bg1"/>
                </a:solidFill>
                <a:latin typeface="Arial" panose="020B0604020202020204" pitchFamily="34" charset="0"/>
                <a:cs typeface="Arial" panose="020B0604020202020204" pitchFamily="34" charset="0"/>
              </a:rPr>
              <a:t>Allt grovfoder ska lagras i plansilofack vid skörd 2028.</a:t>
            </a:r>
            <a:endParaRPr lang="sv-SE" sz="2000" noProof="0" dirty="0">
              <a:solidFill>
                <a:schemeClr val="bg1"/>
              </a:solidFill>
              <a:latin typeface="Arial" panose="020B0604020202020204" pitchFamily="34" charset="0"/>
              <a:ea typeface="Calibri"/>
              <a:cs typeface="Arial" panose="020B0604020202020204" pitchFamily="34" charset="0"/>
            </a:endParaRPr>
          </a:p>
          <a:p>
            <a:endParaRPr lang="sv-SE" sz="2000" b="1" noProof="0" dirty="0">
              <a:solidFill>
                <a:schemeClr val="bg1"/>
              </a:solidFill>
              <a:latin typeface="Arial" panose="020B0604020202020204" pitchFamily="34" charset="0"/>
              <a:cs typeface="Arial" panose="020B0604020202020204" pitchFamily="34" charset="0"/>
            </a:endParaRPr>
          </a:p>
          <a:p>
            <a:r>
              <a:rPr lang="sv-SE" sz="2000" b="1" noProof="0" dirty="0">
                <a:solidFill>
                  <a:schemeClr val="bg1"/>
                </a:solidFill>
                <a:latin typeface="Arial" panose="020B0604020202020204" pitchFamily="34" charset="0"/>
                <a:ea typeface="Calibri"/>
                <a:cs typeface="Arial" panose="020B0604020202020204" pitchFamily="34" charset="0"/>
              </a:rPr>
              <a:t>Delmål</a:t>
            </a:r>
          </a:p>
          <a:p>
            <a:r>
              <a:rPr lang="sv-SE" sz="2000" noProof="0" dirty="0">
                <a:solidFill>
                  <a:schemeClr val="bg1"/>
                </a:solidFill>
                <a:latin typeface="Arial" panose="020B0604020202020204" pitchFamily="34" charset="0"/>
                <a:ea typeface="Calibri"/>
                <a:cs typeface="Arial" panose="020B0604020202020204" pitchFamily="34" charset="0"/>
              </a:rPr>
              <a:t>2 plansilofack byggs våren 2026, lej in hackningen</a:t>
            </a:r>
          </a:p>
          <a:p>
            <a:r>
              <a:rPr lang="sv-SE" sz="2000" noProof="0" dirty="0">
                <a:solidFill>
                  <a:schemeClr val="bg1"/>
                </a:solidFill>
                <a:latin typeface="Arial" panose="020B0604020202020204" pitchFamily="34" charset="0"/>
                <a:ea typeface="Calibri"/>
                <a:cs typeface="Arial" panose="020B0604020202020204" pitchFamily="34" charset="0"/>
              </a:rPr>
              <a:t>Inköp av hack + vagn till skörd 2026</a:t>
            </a:r>
          </a:p>
          <a:p>
            <a:r>
              <a:rPr lang="sv-SE" sz="2000" noProof="0" dirty="0">
                <a:solidFill>
                  <a:schemeClr val="bg1"/>
                </a:solidFill>
                <a:latin typeface="Arial" panose="020B0604020202020204" pitchFamily="34" charset="0"/>
                <a:ea typeface="Calibri"/>
                <a:cs typeface="Arial" panose="020B0604020202020204" pitchFamily="34" charset="0"/>
              </a:rPr>
              <a:t>1 plansilofack  byggs våren 2027</a:t>
            </a:r>
          </a:p>
          <a:p>
            <a:r>
              <a:rPr lang="sv-SE" sz="2000" noProof="0" dirty="0">
                <a:solidFill>
                  <a:schemeClr val="bg1"/>
                </a:solidFill>
                <a:latin typeface="Arial" panose="020B0604020202020204" pitchFamily="34" charset="0"/>
                <a:ea typeface="Calibri"/>
                <a:cs typeface="Arial" panose="020B0604020202020204" pitchFamily="34" charset="0"/>
              </a:rPr>
              <a:t>1 plansilofack byggs  våren 2028 </a:t>
            </a:r>
          </a:p>
          <a:p>
            <a:endParaRPr lang="sv-SE" sz="2400" noProof="0" dirty="0">
              <a:ea typeface="Calibri"/>
              <a:cs typeface="Calibri"/>
            </a:endParaRPr>
          </a:p>
        </p:txBody>
      </p:sp>
      <p:sp>
        <p:nvSpPr>
          <p:cNvPr id="4" name="Rubrik 3">
            <a:extLst>
              <a:ext uri="{FF2B5EF4-FFF2-40B4-BE49-F238E27FC236}">
                <a16:creationId xmlns:a16="http://schemas.microsoft.com/office/drawing/2014/main" id="{567254F9-5A1E-085E-4049-DB09C3B5755B}"/>
              </a:ext>
            </a:extLst>
          </p:cNvPr>
          <p:cNvSpPr>
            <a:spLocks noGrp="1"/>
          </p:cNvSpPr>
          <p:nvPr>
            <p:ph type="title" idx="4294967295"/>
          </p:nvPr>
        </p:nvSpPr>
        <p:spPr>
          <a:xfrm>
            <a:off x="424199" y="800030"/>
            <a:ext cx="10642600" cy="911225"/>
          </a:xfrm>
        </p:spPr>
        <p:txBody>
          <a:bodyPr>
            <a:normAutofit/>
          </a:bodyPr>
          <a:lstStyle/>
          <a:p>
            <a:r>
              <a:rPr lang="sv-SE" sz="3200" b="1" noProof="0" dirty="0">
                <a:latin typeface="Arial"/>
                <a:ea typeface="Calibri"/>
                <a:cs typeface="Calibri"/>
              </a:rPr>
              <a:t>Bryta ner mål </a:t>
            </a:r>
            <a:endParaRPr lang="sv-SE" sz="3200" b="1" noProof="0" dirty="0">
              <a:latin typeface="Arial"/>
            </a:endParaRPr>
          </a:p>
        </p:txBody>
      </p:sp>
    </p:spTree>
    <p:extLst>
      <p:ext uri="{BB962C8B-B14F-4D97-AF65-F5344CB8AC3E}">
        <p14:creationId xmlns:p14="http://schemas.microsoft.com/office/powerpoint/2010/main" val="1272034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5090" name="Rectangle 2"/>
          <p:cNvSpPr>
            <a:spLocks noGrp="1" noChangeArrowheads="1"/>
          </p:cNvSpPr>
          <p:nvPr>
            <p:ph type="title" idx="4294967295"/>
          </p:nvPr>
        </p:nvSpPr>
        <p:spPr>
          <a:xfrm>
            <a:off x="760762" y="889712"/>
            <a:ext cx="10642600" cy="911225"/>
          </a:xfrm>
        </p:spPr>
        <p:txBody>
          <a:bodyPr>
            <a:normAutofit/>
          </a:bodyPr>
          <a:lstStyle/>
          <a:p>
            <a:r>
              <a:rPr lang="sv-SE" sz="3200" b="1" noProof="0" dirty="0">
                <a:latin typeface="Arial" panose="020B0604020202020204" pitchFamily="34" charset="0"/>
                <a:cs typeface="Arial" panose="020B0604020202020204" pitchFamily="34" charset="0"/>
              </a:rPr>
              <a:t>Uppföljning</a:t>
            </a:r>
          </a:p>
        </p:txBody>
      </p:sp>
      <p:sp>
        <p:nvSpPr>
          <p:cNvPr id="985091" name="Rectangle 3"/>
          <p:cNvSpPr>
            <a:spLocks noGrp="1" noChangeArrowheads="1"/>
          </p:cNvSpPr>
          <p:nvPr>
            <p:ph idx="4294967295"/>
          </p:nvPr>
        </p:nvSpPr>
        <p:spPr>
          <a:xfrm>
            <a:off x="651904" y="2070976"/>
            <a:ext cx="6793924" cy="3681412"/>
          </a:xfrm>
        </p:spPr>
        <p:txBody>
          <a:bodyPr vert="horz" lIns="91440" tIns="45720" rIns="91440" bIns="45720" rtlCol="0" anchor="t">
            <a:normAutofit/>
          </a:bodyPr>
          <a:lstStyle/>
          <a:p>
            <a:r>
              <a:rPr lang="sv-SE" noProof="0" dirty="0">
                <a:latin typeface="Arial" panose="020B0604020202020204" pitchFamily="34" charset="0"/>
                <a:cs typeface="Arial" panose="020B0604020202020204" pitchFamily="34" charset="0"/>
              </a:rPr>
              <a:t>Utan kontinuerlig uppföljning fungerar inte målstyrningen.</a:t>
            </a:r>
          </a:p>
          <a:p>
            <a:r>
              <a:rPr lang="sv-SE" noProof="0" dirty="0">
                <a:latin typeface="Arial" panose="020B0604020202020204" pitchFamily="34" charset="0"/>
                <a:cs typeface="Arial" panose="020B0604020202020204" pitchFamily="34" charset="0"/>
              </a:rPr>
              <a:t>Tillfälle att ge feedback (beröm!)</a:t>
            </a:r>
          </a:p>
          <a:p>
            <a:r>
              <a:rPr lang="sv-SE" noProof="0" dirty="0">
                <a:latin typeface="Arial" panose="020B0604020202020204" pitchFamily="34" charset="0"/>
                <a:cs typeface="Arial" panose="020B0604020202020204" pitchFamily="34" charset="0"/>
              </a:rPr>
              <a:t>Uppföljningen ger nytt nuläge</a:t>
            </a:r>
          </a:p>
        </p:txBody>
      </p:sp>
      <p:sp>
        <p:nvSpPr>
          <p:cNvPr id="2" name="textruta 1"/>
          <p:cNvSpPr txBox="1"/>
          <p:nvPr/>
        </p:nvSpPr>
        <p:spPr>
          <a:xfrm>
            <a:off x="651904" y="5057064"/>
            <a:ext cx="8161029" cy="954107"/>
          </a:xfrm>
          <a:prstGeom prst="rect">
            <a:avLst/>
          </a:prstGeom>
          <a:noFill/>
        </p:spPr>
        <p:txBody>
          <a:bodyPr wrap="square" rtlCol="0">
            <a:spAutoFit/>
          </a:bodyPr>
          <a:lstStyle/>
          <a:p>
            <a:r>
              <a:rPr lang="sv-SE" sz="2800" i="1" noProof="0" dirty="0">
                <a:latin typeface="Arial" panose="020B0604020202020204" pitchFamily="34" charset="0"/>
                <a:cs typeface="Arial" panose="020B0604020202020204" pitchFamily="34" charset="0"/>
              </a:rPr>
              <a:t>Uppföljning utifrån mål = lärande &amp; utveckling</a:t>
            </a:r>
          </a:p>
          <a:p>
            <a:r>
              <a:rPr lang="sv-SE" sz="2800" i="1" noProof="0" dirty="0">
                <a:latin typeface="Arial" panose="020B0604020202020204" pitchFamily="34" charset="0"/>
                <a:cs typeface="Arial" panose="020B0604020202020204" pitchFamily="34" charset="0"/>
              </a:rPr>
              <a:t>Uppföljning utan mål = negativ styrning &amp; kontroll</a:t>
            </a:r>
          </a:p>
        </p:txBody>
      </p:sp>
      <p:pic>
        <p:nvPicPr>
          <p:cNvPr id="4" name="Bildobjekt 3" descr="En bild som visar cirkel, kreativitet, växel, konst&#10;&#10;AI-genererat innehåll kan vara felaktigt.">
            <a:extLst>
              <a:ext uri="{FF2B5EF4-FFF2-40B4-BE49-F238E27FC236}">
                <a16:creationId xmlns:a16="http://schemas.microsoft.com/office/drawing/2014/main" id="{EEAED96A-C752-FA08-7F81-C54F58600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0" y="1934265"/>
            <a:ext cx="3567554" cy="3122799"/>
          </a:xfrm>
          <a:prstGeom prst="rect">
            <a:avLst/>
          </a:prstGeom>
        </p:spPr>
      </p:pic>
    </p:spTree>
    <p:extLst>
      <p:ext uri="{BB962C8B-B14F-4D97-AF65-F5344CB8AC3E}">
        <p14:creationId xmlns:p14="http://schemas.microsoft.com/office/powerpoint/2010/main" val="2577900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5091">
                                            <p:txEl>
                                              <p:pRg st="0" end="0"/>
                                            </p:txEl>
                                          </p:spTgt>
                                        </p:tgtEl>
                                        <p:attrNameLst>
                                          <p:attrName>style.visibility</p:attrName>
                                        </p:attrNameLst>
                                      </p:cBhvr>
                                      <p:to>
                                        <p:strVal val="visible"/>
                                      </p:to>
                                    </p:set>
                                    <p:anim calcmode="lin" valueType="num">
                                      <p:cBhvr additive="base">
                                        <p:cTn id="7" dur="500" fill="hold"/>
                                        <p:tgtEl>
                                          <p:spTgt spid="985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85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85091">
                                            <p:txEl>
                                              <p:pRg st="1" end="1"/>
                                            </p:txEl>
                                          </p:spTgt>
                                        </p:tgtEl>
                                        <p:attrNameLst>
                                          <p:attrName>style.visibility</p:attrName>
                                        </p:attrNameLst>
                                      </p:cBhvr>
                                      <p:to>
                                        <p:strVal val="visible"/>
                                      </p:to>
                                    </p:set>
                                    <p:anim calcmode="lin" valueType="num">
                                      <p:cBhvr additive="base">
                                        <p:cTn id="13" dur="500" fill="hold"/>
                                        <p:tgtEl>
                                          <p:spTgt spid="9850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85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85091">
                                            <p:txEl>
                                              <p:pRg st="2" end="2"/>
                                            </p:txEl>
                                          </p:spTgt>
                                        </p:tgtEl>
                                        <p:attrNameLst>
                                          <p:attrName>style.visibility</p:attrName>
                                        </p:attrNameLst>
                                      </p:cBhvr>
                                      <p:to>
                                        <p:strVal val="visible"/>
                                      </p:to>
                                    </p:set>
                                    <p:anim calcmode="lin" valueType="num">
                                      <p:cBhvr additive="base">
                                        <p:cTn id="19" dur="500" fill="hold"/>
                                        <p:tgtEl>
                                          <p:spTgt spid="9850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850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CACFC1A-6B95-D2D1-5FA5-D997DCE3BD38}"/>
              </a:ext>
            </a:extLst>
          </p:cNvPr>
          <p:cNvSpPr txBox="1"/>
          <p:nvPr/>
        </p:nvSpPr>
        <p:spPr>
          <a:xfrm>
            <a:off x="829579" y="1029482"/>
            <a:ext cx="6788293"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sv-SE" noProof="0" dirty="0"/>
          </a:p>
          <a:p>
            <a:r>
              <a:rPr lang="sv-SE" sz="3200" b="1" noProof="0" dirty="0">
                <a:latin typeface="Arial" panose="020B0604020202020204" pitchFamily="34" charset="0"/>
                <a:cs typeface="Arial" panose="020B0604020202020204" pitchFamily="34" charset="0"/>
              </a:rPr>
              <a:t>Motivation och återkoppling </a:t>
            </a:r>
          </a:p>
          <a:p>
            <a:endParaRPr lang="sv-SE" sz="2800" b="1" noProof="0" dirty="0"/>
          </a:p>
          <a:p>
            <a:r>
              <a:rPr lang="sv-SE" sz="2800" noProof="0" dirty="0">
                <a:latin typeface="Arial" panose="020B0604020202020204" pitchFamily="34" charset="0"/>
                <a:cs typeface="Arial" panose="020B0604020202020204" pitchFamily="34" charset="0"/>
              </a:rPr>
              <a:t>Att uppmärksamma utfört arbete och återkoppla, lämna feedback, på detta är ett av de mest kraftfulla verktygen för att motivera medarbetare som en ledare har. </a:t>
            </a:r>
          </a:p>
          <a:p>
            <a:endParaRPr lang="sv-SE" sz="2800" b="1" noProof="0" dirty="0">
              <a:latin typeface="Arial" panose="020B0604020202020204" pitchFamily="34" charset="0"/>
              <a:cs typeface="Arial" panose="020B0604020202020204" pitchFamily="34" charset="0"/>
            </a:endParaRPr>
          </a:p>
          <a:p>
            <a:r>
              <a:rPr lang="sv-SE" sz="2800" noProof="0" dirty="0">
                <a:latin typeface="Arial" panose="020B0604020202020204" pitchFamily="34" charset="0"/>
                <a:cs typeface="Arial" panose="020B0604020202020204" pitchFamily="34" charset="0"/>
              </a:rPr>
              <a:t>Och detta ska ske systematiskt, </a:t>
            </a:r>
            <a:br>
              <a:rPr lang="sv-SE" sz="2800" noProof="0" dirty="0">
                <a:latin typeface="Arial" panose="020B0604020202020204" pitchFamily="34" charset="0"/>
                <a:cs typeface="Arial" panose="020B0604020202020204" pitchFamily="34" charset="0"/>
              </a:rPr>
            </a:br>
            <a:r>
              <a:rPr lang="sv-SE" sz="2800" noProof="0" dirty="0">
                <a:latin typeface="Arial" panose="020B0604020202020204" pitchFamily="34" charset="0"/>
                <a:cs typeface="Arial" panose="020B0604020202020204" pitchFamily="34" charset="0"/>
              </a:rPr>
              <a:t>frekvent och regelbundet.</a:t>
            </a:r>
          </a:p>
        </p:txBody>
      </p:sp>
      <p:pic>
        <p:nvPicPr>
          <p:cNvPr id="5" name="Bildobjekt 4" descr="En bild som visar cirkel, kreativitet, växel, konst&#10;&#10;AI-genererat innehåll kan vara felaktigt.">
            <a:extLst>
              <a:ext uri="{FF2B5EF4-FFF2-40B4-BE49-F238E27FC236}">
                <a16:creationId xmlns:a16="http://schemas.microsoft.com/office/drawing/2014/main" id="{8EA59460-A4CE-12CB-6D20-C673C1EFA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1991283"/>
            <a:ext cx="3622962" cy="3171300"/>
          </a:xfrm>
          <a:prstGeom prst="rect">
            <a:avLst/>
          </a:prstGeom>
        </p:spPr>
      </p:pic>
    </p:spTree>
    <p:extLst>
      <p:ext uri="{BB962C8B-B14F-4D97-AF65-F5344CB8AC3E}">
        <p14:creationId xmlns:p14="http://schemas.microsoft.com/office/powerpoint/2010/main" val="1094313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1ED113F-49A4-3DFE-AF54-D2E8E12A7253}"/>
              </a:ext>
            </a:extLst>
          </p:cNvPr>
          <p:cNvSpPr txBox="1"/>
          <p:nvPr/>
        </p:nvSpPr>
        <p:spPr>
          <a:xfrm>
            <a:off x="376852" y="1305341"/>
            <a:ext cx="9783148" cy="4247317"/>
          </a:xfrm>
          <a:prstGeom prst="rect">
            <a:avLst/>
          </a:prstGeom>
          <a:noFill/>
        </p:spPr>
        <p:txBody>
          <a:bodyPr wrap="square" lIns="91440" tIns="45720" rIns="91440" bIns="45720" rtlCol="0" anchor="t">
            <a:spAutoFit/>
          </a:bodyPr>
          <a:lstStyle/>
          <a:p>
            <a:endParaRPr lang="sv-SE" sz="3200" b="1" noProof="0" dirty="0">
              <a:cs typeface="Arial"/>
            </a:endParaRPr>
          </a:p>
          <a:p>
            <a:endParaRPr lang="sv-SE" sz="2800" noProof="0" dirty="0">
              <a:cs typeface="Arial"/>
            </a:endParaRPr>
          </a:p>
          <a:p>
            <a:pPr marL="342900" indent="-342900">
              <a:buFont typeface="Arial" panose="020B0604020202020204" pitchFamily="34" charset="0"/>
              <a:buChar char="•"/>
            </a:pPr>
            <a:r>
              <a:rPr lang="sv-SE" sz="2400" noProof="0" dirty="0">
                <a:latin typeface="Arial" panose="020B0604020202020204" pitchFamily="34" charset="0"/>
                <a:cs typeface="Arial" panose="020B0604020202020204" pitchFamily="34" charset="0"/>
              </a:rPr>
              <a:t>Är vi nöjda med de mål vi satt och de nyckeltal som vi följer? </a:t>
            </a:r>
            <a:br>
              <a:rPr lang="sv-SE" sz="2400" noProof="0" dirty="0">
                <a:latin typeface="Arial" panose="020B0604020202020204" pitchFamily="34" charset="0"/>
                <a:cs typeface="Arial" panose="020B0604020202020204" pitchFamily="34" charset="0"/>
              </a:rPr>
            </a:br>
            <a:r>
              <a:rPr lang="sv-SE" sz="2400" noProof="0" dirty="0">
                <a:latin typeface="Arial" panose="020B0604020202020204" pitchFamily="34" charset="0"/>
                <a:cs typeface="Arial" panose="020B0604020202020204" pitchFamily="34" charset="0"/>
              </a:rPr>
              <a:t>Går de i linje med vår vision - vår strävan?</a:t>
            </a:r>
          </a:p>
          <a:p>
            <a:pPr marL="342900" indent="-342900">
              <a:buFont typeface="Arial" panose="020B0604020202020204" pitchFamily="34" charset="0"/>
              <a:buChar char="•"/>
            </a:pPr>
            <a:endParaRPr lang="sv-SE" sz="2400" noProof="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400" noProof="0" dirty="0">
                <a:latin typeface="Arial" panose="020B0604020202020204" pitchFamily="34" charset="0"/>
                <a:cs typeface="Arial" panose="020B0604020202020204" pitchFamily="34" charset="0"/>
              </a:rPr>
              <a:t>Mäter vi rätt saker? Har vi mål för alla delar av verksamheten?</a:t>
            </a:r>
            <a:endParaRPr lang="sv-SE" sz="2400" noProof="0" dirty="0">
              <a:latin typeface="Arial" panose="020B0604020202020204" pitchFamily="34" charset="0"/>
              <a:ea typeface="Calibri"/>
              <a:cs typeface="Arial" panose="020B0604020202020204" pitchFamily="34" charset="0"/>
            </a:endParaRPr>
          </a:p>
          <a:p>
            <a:pPr marL="342900" indent="-342900">
              <a:buFont typeface="Arial" panose="020B0604020202020204" pitchFamily="34" charset="0"/>
              <a:buChar char="•"/>
            </a:pPr>
            <a:endParaRPr lang="sv-SE" sz="2400" noProof="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400" noProof="0" dirty="0">
                <a:latin typeface="Arial" panose="020B0604020202020204" pitchFamily="34" charset="0"/>
                <a:cs typeface="Arial" panose="020B0604020202020204" pitchFamily="34" charset="0"/>
              </a:rPr>
              <a:t>Sker uppföljningen på rätt sätt? Rätt frekvens? Rätt visualisering? </a:t>
            </a:r>
            <a:br>
              <a:rPr lang="sv-SE" sz="2400" noProof="0" dirty="0">
                <a:latin typeface="Arial" panose="020B0604020202020204" pitchFamily="34" charset="0"/>
                <a:cs typeface="Arial" panose="020B0604020202020204" pitchFamily="34" charset="0"/>
              </a:rPr>
            </a:br>
            <a:r>
              <a:rPr lang="sv-SE" sz="2400" noProof="0" dirty="0">
                <a:latin typeface="Arial" panose="020B0604020202020204" pitchFamily="34" charset="0"/>
                <a:cs typeface="Arial" panose="020B0604020202020204" pitchFamily="34" charset="0"/>
              </a:rPr>
              <a:t>Ser alla hur det går? </a:t>
            </a:r>
          </a:p>
          <a:p>
            <a:pPr marL="342900" indent="-342900">
              <a:buFont typeface="Arial" panose="020B0604020202020204" pitchFamily="34" charset="0"/>
              <a:buChar char="•"/>
            </a:pPr>
            <a:endParaRPr lang="sv-SE" sz="2400" noProof="0" dirty="0"/>
          </a:p>
          <a:p>
            <a:endParaRPr lang="sv-SE" noProof="0" dirty="0"/>
          </a:p>
        </p:txBody>
      </p:sp>
      <p:sp>
        <p:nvSpPr>
          <p:cNvPr id="3" name="Rubrik 2">
            <a:extLst>
              <a:ext uri="{FF2B5EF4-FFF2-40B4-BE49-F238E27FC236}">
                <a16:creationId xmlns:a16="http://schemas.microsoft.com/office/drawing/2014/main" id="{17783F42-DAD5-DCA2-872F-8C113CA9209B}"/>
              </a:ext>
            </a:extLst>
          </p:cNvPr>
          <p:cNvSpPr>
            <a:spLocks noGrp="1"/>
          </p:cNvSpPr>
          <p:nvPr>
            <p:ph type="title" idx="4294967295"/>
          </p:nvPr>
        </p:nvSpPr>
        <p:spPr>
          <a:xfrm>
            <a:off x="620486" y="849729"/>
            <a:ext cx="10642600" cy="911225"/>
          </a:xfrm>
        </p:spPr>
        <p:txBody>
          <a:bodyPr/>
          <a:lstStyle/>
          <a:p>
            <a:r>
              <a:rPr lang="sv-SE" sz="4000" b="1" noProof="0" dirty="0">
                <a:latin typeface="Arial" panose="020B0604020202020204" pitchFamily="34" charset="0"/>
                <a:cs typeface="Arial" panose="020B0604020202020204" pitchFamily="34" charset="0"/>
              </a:rPr>
              <a:t>Övning</a:t>
            </a:r>
          </a:p>
        </p:txBody>
      </p:sp>
      <p:pic>
        <p:nvPicPr>
          <p:cNvPr id="4" name="Bildobjekt 3">
            <a:extLst>
              <a:ext uri="{FF2B5EF4-FFF2-40B4-BE49-F238E27FC236}">
                <a16:creationId xmlns:a16="http://schemas.microsoft.com/office/drawing/2014/main" id="{5AD74F60-9454-8DF9-FA78-1B036D587492}"/>
              </a:ext>
            </a:extLst>
          </p:cNvPr>
          <p:cNvPicPr>
            <a:picLocks noChangeAspect="1"/>
          </p:cNvPicPr>
          <p:nvPr/>
        </p:nvPicPr>
        <p:blipFill>
          <a:blip r:embed="rId3"/>
          <a:stretch>
            <a:fillRect/>
          </a:stretch>
        </p:blipFill>
        <p:spPr>
          <a:xfrm>
            <a:off x="8833757" y="506588"/>
            <a:ext cx="2981391" cy="1597506"/>
          </a:xfrm>
          <a:prstGeom prst="rect">
            <a:avLst/>
          </a:prstGeom>
        </p:spPr>
      </p:pic>
    </p:spTree>
    <p:extLst>
      <p:ext uri="{BB962C8B-B14F-4D97-AF65-F5344CB8AC3E}">
        <p14:creationId xmlns:p14="http://schemas.microsoft.com/office/powerpoint/2010/main" val="3482668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1ED113F-49A4-3DFE-AF54-D2E8E12A7253}"/>
              </a:ext>
            </a:extLst>
          </p:cNvPr>
          <p:cNvSpPr txBox="1"/>
          <p:nvPr/>
        </p:nvSpPr>
        <p:spPr>
          <a:xfrm>
            <a:off x="722587" y="2010103"/>
            <a:ext cx="10047890" cy="3447098"/>
          </a:xfrm>
          <a:prstGeom prst="rect">
            <a:avLst/>
          </a:prstGeom>
          <a:noFill/>
        </p:spPr>
        <p:txBody>
          <a:bodyPr wrap="square" lIns="91440" tIns="45720" rIns="91440" bIns="45720" rtlCol="0" anchor="t">
            <a:spAutoFit/>
          </a:bodyPr>
          <a:lstStyle/>
          <a:p>
            <a:r>
              <a:rPr lang="sv-SE" sz="4000" b="1" noProof="0" dirty="0">
                <a:latin typeface="Arial" panose="020B0604020202020204" pitchFamily="34" charset="0"/>
                <a:cs typeface="Arial" panose="020B0604020202020204" pitchFamily="34" charset="0"/>
              </a:rPr>
              <a:t>Övning </a:t>
            </a:r>
          </a:p>
          <a:p>
            <a:endParaRPr lang="sv-SE" sz="3200" noProof="0" dirty="0"/>
          </a:p>
          <a:p>
            <a:r>
              <a:rPr lang="sv-SE" sz="3200" noProof="0" dirty="0">
                <a:latin typeface="Arial" panose="020B0604020202020204" pitchFamily="34" charset="0"/>
                <a:cs typeface="Arial" panose="020B0604020202020204" pitchFamily="34" charset="0"/>
              </a:rPr>
              <a:t>Om vi idag inte har </a:t>
            </a:r>
            <a:r>
              <a:rPr lang="sv-SE" sz="3200" b="1" noProof="0" dirty="0">
                <a:solidFill>
                  <a:schemeClr val="accent6">
                    <a:lumMod val="75000"/>
                  </a:schemeClr>
                </a:solidFill>
                <a:latin typeface="Arial" panose="020B0604020202020204" pitchFamily="34" charset="0"/>
                <a:cs typeface="Arial" panose="020B0604020202020204" pitchFamily="34" charset="0"/>
              </a:rPr>
              <a:t>SMARTA</a:t>
            </a:r>
            <a:r>
              <a:rPr lang="sv-SE" sz="3200" b="1" noProof="0" dirty="0">
                <a:solidFill>
                  <a:schemeClr val="accent3"/>
                </a:solidFill>
                <a:latin typeface="Arial" panose="020B0604020202020204" pitchFamily="34" charset="0"/>
                <a:cs typeface="Arial" panose="020B0604020202020204" pitchFamily="34" charset="0"/>
              </a:rPr>
              <a:t> </a:t>
            </a:r>
            <a:r>
              <a:rPr lang="sv-SE" sz="3200" noProof="0" dirty="0">
                <a:latin typeface="Arial" panose="020B0604020202020204" pitchFamily="34" charset="0"/>
                <a:cs typeface="Arial" panose="020B0604020202020204" pitchFamily="34" charset="0"/>
              </a:rPr>
              <a:t>mål.</a:t>
            </a:r>
            <a:endParaRPr lang="sv-SE" noProof="0" dirty="0">
              <a:latin typeface="Arial" panose="020B0604020202020204" pitchFamily="34" charset="0"/>
              <a:cs typeface="Arial" panose="020B0604020202020204" pitchFamily="34" charset="0"/>
            </a:endParaRPr>
          </a:p>
          <a:p>
            <a:endParaRPr lang="sv-SE" sz="3200" noProof="0" dirty="0">
              <a:latin typeface="Arial" panose="020B0604020202020204" pitchFamily="34" charset="0"/>
              <a:cs typeface="Arial" panose="020B0604020202020204" pitchFamily="34" charset="0"/>
            </a:endParaRPr>
          </a:p>
          <a:p>
            <a:r>
              <a:rPr lang="sv-SE" sz="3200" noProof="0" dirty="0">
                <a:latin typeface="Arial" panose="020B0604020202020204" pitchFamily="34" charset="0"/>
                <a:cs typeface="Arial" panose="020B0604020202020204" pitchFamily="34" charset="0"/>
              </a:rPr>
              <a:t>Vilka ska vi ha?</a:t>
            </a:r>
            <a:endParaRPr lang="sv-SE" noProof="0" dirty="0">
              <a:latin typeface="Arial" panose="020B0604020202020204" pitchFamily="34" charset="0"/>
              <a:cs typeface="Arial" panose="020B0604020202020204" pitchFamily="34" charset="0"/>
            </a:endParaRPr>
          </a:p>
          <a:p>
            <a:endParaRPr lang="sv-SE" sz="3200" noProof="0" dirty="0"/>
          </a:p>
          <a:p>
            <a:endParaRPr lang="sv-SE" noProof="0" dirty="0"/>
          </a:p>
        </p:txBody>
      </p:sp>
      <p:pic>
        <p:nvPicPr>
          <p:cNvPr id="5" name="Bildobjekt 4" descr="En bild som visar verktyg, pil, apelsin, konst&#10;&#10;AI-genererat innehåll kan vara felaktigt.">
            <a:extLst>
              <a:ext uri="{FF2B5EF4-FFF2-40B4-BE49-F238E27FC236}">
                <a16:creationId xmlns:a16="http://schemas.microsoft.com/office/drawing/2014/main" id="{77BBEE8F-4466-BB88-8546-F24A7AE7D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517" y="918895"/>
            <a:ext cx="4293558" cy="4476750"/>
          </a:xfrm>
          <a:prstGeom prst="rect">
            <a:avLst/>
          </a:prstGeom>
        </p:spPr>
      </p:pic>
    </p:spTree>
    <p:extLst>
      <p:ext uri="{BB962C8B-B14F-4D97-AF65-F5344CB8AC3E}">
        <p14:creationId xmlns:p14="http://schemas.microsoft.com/office/powerpoint/2010/main" val="4011133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9411-93FB-FD81-F37F-BE93A8C73697}"/>
              </a:ext>
            </a:extLst>
          </p:cNvPr>
          <p:cNvSpPr>
            <a:spLocks noGrp="1"/>
          </p:cNvSpPr>
          <p:nvPr>
            <p:ph type="title" idx="4294967295"/>
          </p:nvPr>
        </p:nvSpPr>
        <p:spPr>
          <a:xfrm>
            <a:off x="1823244" y="529841"/>
            <a:ext cx="7981950" cy="911225"/>
          </a:xfrm>
        </p:spPr>
        <p:txBody>
          <a:bodyPr>
            <a:normAutofit/>
          </a:bodyPr>
          <a:lstStyle/>
          <a:p>
            <a:r>
              <a:rPr lang="sv-SE" sz="4000" b="1" noProof="0" dirty="0">
                <a:latin typeface="Arial" panose="020B0604020202020204" pitchFamily="34" charset="0"/>
                <a:cs typeface="Arial" panose="020B0604020202020204" pitchFamily="34" charset="0"/>
              </a:rPr>
              <a:t>Tips! </a:t>
            </a:r>
          </a:p>
        </p:txBody>
      </p:sp>
      <p:sp>
        <p:nvSpPr>
          <p:cNvPr id="3" name="Content Placeholder 2">
            <a:extLst>
              <a:ext uri="{FF2B5EF4-FFF2-40B4-BE49-F238E27FC236}">
                <a16:creationId xmlns:a16="http://schemas.microsoft.com/office/drawing/2014/main" id="{71B8CC8B-C1EB-0E9F-5B1D-91F089173254}"/>
              </a:ext>
            </a:extLst>
          </p:cNvPr>
          <p:cNvSpPr>
            <a:spLocks noGrp="1"/>
          </p:cNvSpPr>
          <p:nvPr>
            <p:ph idx="4294967295"/>
          </p:nvPr>
        </p:nvSpPr>
        <p:spPr>
          <a:xfrm>
            <a:off x="1823244" y="1136650"/>
            <a:ext cx="8545512" cy="4197350"/>
          </a:xfrm>
        </p:spPr>
        <p:txBody>
          <a:bodyPr/>
          <a:lstStyle/>
          <a:p>
            <a:pPr marL="0" indent="0">
              <a:buNone/>
            </a:pPr>
            <a:endParaRPr lang="sv-SE" noProof="0" dirty="0">
              <a:latin typeface="Arial" panose="020B0604020202020204" pitchFamily="34" charset="0"/>
              <a:cs typeface="Arial" panose="020B0604020202020204" pitchFamily="34" charset="0"/>
            </a:endParaRPr>
          </a:p>
          <a:p>
            <a:pPr marL="0" indent="0">
              <a:buNone/>
            </a:pPr>
            <a:r>
              <a:rPr lang="sv-SE" noProof="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Film – Lean för en säkrare arbetsmiljö i lantbruket</a:t>
            </a:r>
            <a:r>
              <a:rPr lang="sv-SE" noProof="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C736C7AE-3371-87DF-811B-B4F4D706445A}"/>
              </a:ext>
            </a:extLst>
          </p:cNvPr>
          <p:cNvPicPr>
            <a:picLocks noChangeAspect="1"/>
          </p:cNvPicPr>
          <p:nvPr/>
        </p:nvPicPr>
        <p:blipFill>
          <a:blip r:embed="rId3"/>
          <a:stretch>
            <a:fillRect/>
          </a:stretch>
        </p:blipFill>
        <p:spPr>
          <a:xfrm>
            <a:off x="1926545" y="2428107"/>
            <a:ext cx="7347021" cy="4172978"/>
          </a:xfrm>
          <a:prstGeom prst="rect">
            <a:avLst/>
          </a:prstGeom>
        </p:spPr>
      </p:pic>
      <p:pic>
        <p:nvPicPr>
          <p:cNvPr id="7" name="Bildobjekt 5">
            <a:extLst>
              <a:ext uri="{FF2B5EF4-FFF2-40B4-BE49-F238E27FC236}">
                <a16:creationId xmlns:a16="http://schemas.microsoft.com/office/drawing/2014/main" id="{77DE0074-E5CC-2DE7-6ACE-B5DA2FD4D1FD}"/>
              </a:ext>
            </a:extLst>
          </p:cNvPr>
          <p:cNvPicPr>
            <a:picLocks noChangeAspect="1"/>
          </p:cNvPicPr>
          <p:nvPr/>
        </p:nvPicPr>
        <p:blipFill>
          <a:blip r:embed="rId4"/>
          <a:srcRect l="40148" t="62141" r="31991"/>
          <a:stretch>
            <a:fillRect/>
          </a:stretch>
        </p:blipFill>
        <p:spPr>
          <a:xfrm>
            <a:off x="413656" y="464240"/>
            <a:ext cx="1240973" cy="1603436"/>
          </a:xfrm>
          <a:prstGeom prst="rect">
            <a:avLst/>
          </a:prstGeom>
        </p:spPr>
      </p:pic>
    </p:spTree>
    <p:extLst>
      <p:ext uri="{BB962C8B-B14F-4D97-AF65-F5344CB8AC3E}">
        <p14:creationId xmlns:p14="http://schemas.microsoft.com/office/powerpoint/2010/main" val="2218488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920B4CF-CA44-D832-15C9-C68A6AECC660}"/>
              </a:ext>
            </a:extLst>
          </p:cNvPr>
          <p:cNvSpPr>
            <a:spLocks noGrp="1"/>
          </p:cNvSpPr>
          <p:nvPr>
            <p:ph type="title" idx="4294967295"/>
          </p:nvPr>
        </p:nvSpPr>
        <p:spPr>
          <a:xfrm>
            <a:off x="1796018" y="534960"/>
            <a:ext cx="4138613" cy="911225"/>
          </a:xfrm>
        </p:spPr>
        <p:txBody>
          <a:bodyPr/>
          <a:lstStyle/>
          <a:p>
            <a:r>
              <a:rPr lang="sv-SE" b="1" noProof="0" dirty="0">
                <a:latin typeface="Arial" panose="020B0604020202020204" pitchFamily="34" charset="0"/>
                <a:cs typeface="Arial" panose="020B0604020202020204" pitchFamily="34" charset="0"/>
              </a:rPr>
              <a:t>Tips!</a:t>
            </a:r>
          </a:p>
        </p:txBody>
      </p:sp>
      <p:sp>
        <p:nvSpPr>
          <p:cNvPr id="4" name="Platshållare för innehåll 3">
            <a:extLst>
              <a:ext uri="{FF2B5EF4-FFF2-40B4-BE49-F238E27FC236}">
                <a16:creationId xmlns:a16="http://schemas.microsoft.com/office/drawing/2014/main" id="{D932C5CA-3353-5A83-6C27-E4E6D9C61944}"/>
              </a:ext>
            </a:extLst>
          </p:cNvPr>
          <p:cNvSpPr>
            <a:spLocks noGrp="1"/>
          </p:cNvSpPr>
          <p:nvPr>
            <p:ph idx="4294967295"/>
          </p:nvPr>
        </p:nvSpPr>
        <p:spPr>
          <a:xfrm>
            <a:off x="1897742" y="1789098"/>
            <a:ext cx="10642600" cy="3681413"/>
          </a:xfrm>
        </p:spPr>
        <p:txBody>
          <a:bodyPr vert="horz" lIns="91440" tIns="45720" rIns="91440" bIns="45720" rtlCol="0" anchor="t">
            <a:normAutofit fontScale="92500" lnSpcReduction="10000"/>
          </a:bodyPr>
          <a:lstStyle/>
          <a:p>
            <a:pPr marL="0" indent="0">
              <a:buNone/>
            </a:pPr>
            <a:r>
              <a:rPr lang="sv-SE" sz="2800" b="1" noProof="0" dirty="0">
                <a:latin typeface="Arial"/>
                <a:cs typeface="Arial"/>
              </a:rPr>
              <a:t>Flera </a:t>
            </a:r>
            <a:r>
              <a:rPr lang="sv-SE" b="1" noProof="0" dirty="0">
                <a:latin typeface="Arial"/>
                <a:cs typeface="Arial"/>
              </a:rPr>
              <a:t>kunskapsmoduler</a:t>
            </a:r>
            <a:r>
              <a:rPr lang="sv-SE" sz="2800" b="1" noProof="0" dirty="0">
                <a:latin typeface="Arial"/>
                <a:cs typeface="Arial"/>
              </a:rPr>
              <a:t> </a:t>
            </a:r>
            <a:r>
              <a:rPr lang="sv-SE" b="1" noProof="0" dirty="0">
                <a:latin typeface="Arial"/>
                <a:cs typeface="Arial"/>
              </a:rPr>
              <a:t>från verktygslådan </a:t>
            </a:r>
            <a:endParaRPr lang="sv-SE" noProof="0" dirty="0">
              <a:latin typeface="Aptos" panose="02110004020202020204"/>
              <a:cs typeface="Arial"/>
            </a:endParaRPr>
          </a:p>
          <a:p>
            <a:pPr marL="0" indent="0">
              <a:buNone/>
            </a:pPr>
            <a:r>
              <a:rPr lang="sv-SE" b="1" noProof="0" dirty="0">
                <a:latin typeface="Arial"/>
                <a:cs typeface="Arial"/>
              </a:rPr>
              <a:t>som</a:t>
            </a:r>
            <a:r>
              <a:rPr lang="sv-SE" sz="2800" b="1" noProof="0" dirty="0">
                <a:latin typeface="Arial"/>
                <a:cs typeface="Arial"/>
              </a:rPr>
              <a:t> kan vara till stöd i arbetet med att utveckla verksamheten.  </a:t>
            </a:r>
            <a:br>
              <a:rPr lang="sv-SE" sz="2800" noProof="0" dirty="0">
                <a:cs typeface="Arial"/>
              </a:rPr>
            </a:br>
            <a:endParaRPr lang="sv-SE" sz="2800" noProof="0" dirty="0">
              <a:cs typeface="Arial"/>
            </a:endParaRPr>
          </a:p>
          <a:p>
            <a:r>
              <a:rPr lang="sv-SE" sz="2800" noProof="0" dirty="0">
                <a:cs typeface="Arial"/>
                <a:hlinkClick r:id="rId3"/>
              </a:rPr>
              <a:t>Vision - ledstjärna</a:t>
            </a:r>
            <a:endParaRPr lang="sv-SE" sz="2800" noProof="0" dirty="0">
              <a:cs typeface="Arial"/>
            </a:endParaRPr>
          </a:p>
          <a:p>
            <a:r>
              <a:rPr lang="sv-SE" noProof="0" dirty="0">
                <a:cs typeface="Arial"/>
                <a:hlinkClick r:id="rId4"/>
              </a:rPr>
              <a:t>Värderingar – hur vara mot varandra</a:t>
            </a:r>
            <a:endParaRPr lang="sv-SE" noProof="0" dirty="0">
              <a:cs typeface="Arial"/>
            </a:endParaRPr>
          </a:p>
          <a:p>
            <a:r>
              <a:rPr lang="sv-SE" noProof="0" dirty="0">
                <a:cs typeface="Arial"/>
                <a:hlinkClick r:id="rId5"/>
              </a:rPr>
              <a:t>Lean och </a:t>
            </a:r>
            <a:r>
              <a:rPr lang="sv-SE" noProof="0" dirty="0" err="1">
                <a:cs typeface="Arial"/>
                <a:hlinkClick r:id="rId5"/>
              </a:rPr>
              <a:t>Leanprinciper</a:t>
            </a:r>
            <a:endParaRPr lang="sv-SE" noProof="0" dirty="0">
              <a:cs typeface="Arial"/>
            </a:endParaRPr>
          </a:p>
          <a:p>
            <a:r>
              <a:rPr lang="sv-SE" dirty="0">
                <a:cs typeface="Arial"/>
                <a:hlinkClick r:id="rId6"/>
              </a:rPr>
              <a:t>Gröna korset – arbetsmiljö </a:t>
            </a:r>
            <a:endParaRPr lang="sv-SE" dirty="0">
              <a:cs typeface="Arial"/>
            </a:endParaRPr>
          </a:p>
          <a:p>
            <a:r>
              <a:rPr lang="sv-SE" dirty="0">
                <a:cs typeface="Arial"/>
                <a:hlinkClick r:id="rId7"/>
              </a:rPr>
              <a:t>PUFF/PDCA - Strukturerad problemlösning</a:t>
            </a:r>
            <a:endParaRPr lang="sv-SE" dirty="0">
              <a:cs typeface="Arial"/>
            </a:endParaRPr>
          </a:p>
          <a:p>
            <a:endParaRPr lang="sv-SE" noProof="0" dirty="0">
              <a:cs typeface="Arial"/>
            </a:endParaRPr>
          </a:p>
          <a:p>
            <a:pPr marL="0" indent="0">
              <a:buNone/>
            </a:pPr>
            <a:endParaRPr lang="sv-SE" sz="2800" noProof="0" dirty="0">
              <a:cs typeface="Arial"/>
            </a:endParaRPr>
          </a:p>
          <a:p>
            <a:pPr marL="0" indent="0">
              <a:buNone/>
            </a:pPr>
            <a:endParaRPr lang="sv-SE" sz="2800" noProof="0" dirty="0">
              <a:cs typeface="Arial"/>
            </a:endParaRPr>
          </a:p>
          <a:p>
            <a:endParaRPr lang="sv-SE" sz="2800" noProof="0" dirty="0">
              <a:cs typeface="Arial"/>
            </a:endParaRPr>
          </a:p>
          <a:p>
            <a:endParaRPr lang="sv-SE" sz="2800" noProof="0" dirty="0">
              <a:cs typeface="Arial"/>
            </a:endParaRPr>
          </a:p>
          <a:p>
            <a:pPr marL="0" indent="0">
              <a:buNone/>
            </a:pPr>
            <a:endParaRPr lang="sv-SE" sz="2800" noProof="0" dirty="0">
              <a:cs typeface="Arial"/>
            </a:endParaRPr>
          </a:p>
          <a:p>
            <a:endParaRPr lang="sv-SE" noProof="0" dirty="0">
              <a:cs typeface="Arial"/>
            </a:endParaRPr>
          </a:p>
        </p:txBody>
      </p:sp>
      <p:pic>
        <p:nvPicPr>
          <p:cNvPr id="6" name="Bildobjekt 5">
            <a:extLst>
              <a:ext uri="{FF2B5EF4-FFF2-40B4-BE49-F238E27FC236}">
                <a16:creationId xmlns:a16="http://schemas.microsoft.com/office/drawing/2014/main" id="{8E15A74A-1A48-1960-6DF7-03D37B637912}"/>
              </a:ext>
            </a:extLst>
          </p:cNvPr>
          <p:cNvPicPr>
            <a:picLocks noChangeAspect="1"/>
          </p:cNvPicPr>
          <p:nvPr/>
        </p:nvPicPr>
        <p:blipFill>
          <a:blip r:embed="rId8"/>
          <a:srcRect l="40148" t="62141" r="31991"/>
          <a:stretch>
            <a:fillRect/>
          </a:stretch>
        </p:blipFill>
        <p:spPr>
          <a:xfrm>
            <a:off x="413656" y="464240"/>
            <a:ext cx="1240973" cy="1603436"/>
          </a:xfrm>
          <a:prstGeom prst="rect">
            <a:avLst/>
          </a:prstGeom>
        </p:spPr>
      </p:pic>
    </p:spTree>
    <p:extLst>
      <p:ext uri="{BB962C8B-B14F-4D97-AF65-F5344CB8AC3E}">
        <p14:creationId xmlns:p14="http://schemas.microsoft.com/office/powerpoint/2010/main" val="2278680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p:cNvSpPr/>
          <p:nvPr/>
        </p:nvSpPr>
        <p:spPr>
          <a:xfrm>
            <a:off x="1579797" y="2497317"/>
            <a:ext cx="181831" cy="35633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hangingPunct="0">
              <a:defRPr sz="1800" b="0" i="0" u="none" strike="noStrike" kern="0" cap="none" spc="0" baseline="0">
                <a:solidFill>
                  <a:srgbClr val="000000"/>
                </a:solidFill>
                <a:uFillTx/>
              </a:defRPr>
            </a:pPr>
            <a:endParaRPr lang="sv-SE" noProof="0" dirty="0">
              <a:solidFill>
                <a:srgbClr val="000000"/>
              </a:solidFill>
              <a:latin typeface="Arial" pitchFamily="18"/>
              <a:ea typeface="Microsoft YaHei" pitchFamily="2"/>
              <a:cs typeface="Mangal" pitchFamily="2"/>
            </a:endParaRPr>
          </a:p>
        </p:txBody>
      </p:sp>
      <p:sp>
        <p:nvSpPr>
          <p:cNvPr id="4" name="Rubrik 3"/>
          <p:cNvSpPr>
            <a:spLocks noGrp="1"/>
          </p:cNvSpPr>
          <p:nvPr>
            <p:ph type="title" idx="4294967295"/>
          </p:nvPr>
        </p:nvSpPr>
        <p:spPr>
          <a:xfrm>
            <a:off x="511629" y="528864"/>
            <a:ext cx="10642600" cy="911225"/>
          </a:xfrm>
        </p:spPr>
        <p:txBody>
          <a:bodyPr>
            <a:normAutofit/>
          </a:bodyPr>
          <a:lstStyle/>
          <a:p>
            <a:r>
              <a:rPr lang="sv-SE" sz="4000" b="1" noProof="0" dirty="0">
                <a:latin typeface="Arial" panose="020B0604020202020204" pitchFamily="34" charset="0"/>
                <a:cs typeface="Arial" panose="020B0604020202020204" pitchFamily="34" charset="0"/>
              </a:rPr>
              <a:t>Bra mål är </a:t>
            </a:r>
            <a:r>
              <a:rPr lang="sv-SE" sz="4000" b="1" noProof="0" dirty="0" err="1">
                <a:solidFill>
                  <a:schemeClr val="accent6"/>
                </a:solidFill>
                <a:latin typeface="Arial" panose="020B0604020202020204" pitchFamily="34" charset="0"/>
                <a:cs typeface="Arial" panose="020B0604020202020204" pitchFamily="34" charset="0"/>
              </a:rPr>
              <a:t>S</a:t>
            </a:r>
            <a:r>
              <a:rPr lang="sv-SE" sz="4000" b="1" noProof="0" dirty="0" err="1">
                <a:latin typeface="Arial" panose="020B0604020202020204" pitchFamily="34" charset="0"/>
                <a:cs typeface="Arial" panose="020B0604020202020204" pitchFamily="34" charset="0"/>
              </a:rPr>
              <a:t>MARTa</a:t>
            </a:r>
            <a:r>
              <a:rPr lang="sv-SE" sz="4000" b="1" noProof="0" dirty="0">
                <a:latin typeface="Arial" panose="020B0604020202020204" pitchFamily="34" charset="0"/>
                <a:cs typeface="Arial" panose="020B0604020202020204" pitchFamily="34" charset="0"/>
              </a:rPr>
              <a:t> - </a:t>
            </a:r>
            <a:r>
              <a:rPr lang="sv-SE" sz="4000" b="1" noProof="0" dirty="0">
                <a:solidFill>
                  <a:schemeClr val="accent6"/>
                </a:solidFill>
                <a:latin typeface="Arial" panose="020B0604020202020204" pitchFamily="34" charset="0"/>
                <a:cs typeface="Arial" panose="020B0604020202020204" pitchFamily="34" charset="0"/>
              </a:rPr>
              <a:t>Specifika</a:t>
            </a:r>
          </a:p>
        </p:txBody>
      </p:sp>
      <p:sp>
        <p:nvSpPr>
          <p:cNvPr id="5" name="Platshållare för innehåll 4"/>
          <p:cNvSpPr>
            <a:spLocks noGrp="1"/>
          </p:cNvSpPr>
          <p:nvPr>
            <p:ph idx="4294967295"/>
          </p:nvPr>
        </p:nvSpPr>
        <p:spPr>
          <a:xfrm>
            <a:off x="774700" y="2038123"/>
            <a:ext cx="10642600" cy="3681412"/>
          </a:xfrm>
        </p:spPr>
        <p:txBody>
          <a:bodyPr/>
          <a:lstStyle/>
          <a:p>
            <a:pPr marL="0" indent="0">
              <a:buNone/>
            </a:pPr>
            <a:r>
              <a:rPr lang="sv-SE" noProof="0" dirty="0">
                <a:latin typeface="Arial" panose="020B0604020202020204" pitchFamily="34" charset="0"/>
                <a:cs typeface="Arial" panose="020B0604020202020204" pitchFamily="34" charset="0"/>
              </a:rPr>
              <a:t>Tydliga och väl avgränsade</a:t>
            </a:r>
          </a:p>
          <a:p>
            <a:endParaRPr lang="sv-SE" noProof="0" dirty="0">
              <a:latin typeface="Arial" panose="020B0604020202020204" pitchFamily="34" charset="0"/>
              <a:cs typeface="Arial" panose="020B0604020202020204" pitchFamily="34" charset="0"/>
            </a:endParaRPr>
          </a:p>
          <a:p>
            <a:pPr marL="0" indent="0">
              <a:buNone/>
            </a:pPr>
            <a:r>
              <a:rPr lang="sv-SE" noProof="0" dirty="0">
                <a:latin typeface="Arial" panose="020B0604020202020204" pitchFamily="34" charset="0"/>
                <a:cs typeface="Arial" panose="020B0604020202020204" pitchFamily="34" charset="0"/>
              </a:rPr>
              <a:t>Ex:</a:t>
            </a:r>
          </a:p>
          <a:p>
            <a:pPr marL="0" indent="0">
              <a:buNone/>
            </a:pPr>
            <a:r>
              <a:rPr lang="sv-SE" noProof="0" dirty="0">
                <a:latin typeface="Arial" panose="020B0604020202020204" pitchFamily="34" charset="0"/>
                <a:cs typeface="Arial" panose="020B0604020202020204" pitchFamily="34" charset="0"/>
              </a:rPr>
              <a:t>”Vi behöver seminera fyra kor i veckan för att få jämnt fördelade kalvningar”</a:t>
            </a:r>
          </a:p>
          <a:p>
            <a:endParaRPr lang="sv-SE" noProof="0" dirty="0">
              <a:latin typeface="Arial" panose="020B0604020202020204" pitchFamily="34" charset="0"/>
              <a:cs typeface="Arial" panose="020B0604020202020204" pitchFamily="34" charset="0"/>
            </a:endParaRPr>
          </a:p>
          <a:p>
            <a:pPr marL="0" indent="0">
              <a:buNone/>
            </a:pPr>
            <a:r>
              <a:rPr lang="sv-SE" noProof="0" dirty="0">
                <a:latin typeface="Arial" panose="020B0604020202020204" pitchFamily="34" charset="0"/>
                <a:cs typeface="Arial" panose="020B0604020202020204" pitchFamily="34" charset="0"/>
              </a:rPr>
              <a:t>Årsservicen på alla maskiner ska vara klar innan sista februari”</a:t>
            </a:r>
          </a:p>
        </p:txBody>
      </p:sp>
      <p:pic>
        <p:nvPicPr>
          <p:cNvPr id="3" name="Bildobjekt 2">
            <a:extLst>
              <a:ext uri="{FF2B5EF4-FFF2-40B4-BE49-F238E27FC236}">
                <a16:creationId xmlns:a16="http://schemas.microsoft.com/office/drawing/2014/main" id="{1E46CD1A-9D89-25F7-32C5-7D032953BD2A}"/>
              </a:ext>
            </a:extLst>
          </p:cNvPr>
          <p:cNvPicPr>
            <a:picLocks noChangeAspect="1"/>
          </p:cNvPicPr>
          <p:nvPr/>
        </p:nvPicPr>
        <p:blipFill>
          <a:blip r:embed="rId3"/>
          <a:stretch>
            <a:fillRect/>
          </a:stretch>
        </p:blipFill>
        <p:spPr>
          <a:xfrm>
            <a:off x="9398108" y="372445"/>
            <a:ext cx="2282263" cy="1224062"/>
          </a:xfrm>
          <a:prstGeom prst="rect">
            <a:avLst/>
          </a:prstGeom>
        </p:spPr>
      </p:pic>
    </p:spTree>
    <p:extLst>
      <p:ext uri="{BB962C8B-B14F-4D97-AF65-F5344CB8AC3E}">
        <p14:creationId xmlns:p14="http://schemas.microsoft.com/office/powerpoint/2010/main" val="1097437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p:cNvSpPr/>
          <p:nvPr/>
        </p:nvSpPr>
        <p:spPr>
          <a:xfrm>
            <a:off x="1579797" y="2497317"/>
            <a:ext cx="181831" cy="35633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hangingPunct="0">
              <a:defRPr sz="1800" b="0" i="0" u="none" strike="noStrike" kern="0" cap="none" spc="0" baseline="0">
                <a:solidFill>
                  <a:srgbClr val="000000"/>
                </a:solidFill>
                <a:uFillTx/>
              </a:defRPr>
            </a:pPr>
            <a:endParaRPr lang="sv-SE" noProof="0" dirty="0">
              <a:solidFill>
                <a:srgbClr val="000000"/>
              </a:solidFill>
              <a:latin typeface="Arial" pitchFamily="18"/>
              <a:ea typeface="Microsoft YaHei" pitchFamily="2"/>
              <a:cs typeface="Mangal" pitchFamily="2"/>
            </a:endParaRPr>
          </a:p>
        </p:txBody>
      </p:sp>
      <p:sp>
        <p:nvSpPr>
          <p:cNvPr id="4" name="Rubrik 3"/>
          <p:cNvSpPr>
            <a:spLocks noGrp="1"/>
          </p:cNvSpPr>
          <p:nvPr>
            <p:ph type="title" idx="4294967295"/>
          </p:nvPr>
        </p:nvSpPr>
        <p:spPr>
          <a:xfrm>
            <a:off x="696686" y="681265"/>
            <a:ext cx="10642600" cy="911225"/>
          </a:xfrm>
        </p:spPr>
        <p:txBody>
          <a:bodyPr>
            <a:normAutofit/>
          </a:bodyPr>
          <a:lstStyle/>
          <a:p>
            <a:r>
              <a:rPr lang="sv-SE" sz="4000" b="1" noProof="0" dirty="0"/>
              <a:t>Bra mål är </a:t>
            </a:r>
            <a:r>
              <a:rPr lang="sv-SE" sz="4000" b="1" noProof="0" dirty="0" err="1"/>
              <a:t>S</a:t>
            </a:r>
            <a:r>
              <a:rPr lang="sv-SE" sz="4000" b="1" noProof="0" dirty="0" err="1">
                <a:solidFill>
                  <a:schemeClr val="accent6"/>
                </a:solidFill>
              </a:rPr>
              <a:t>M</a:t>
            </a:r>
            <a:r>
              <a:rPr lang="sv-SE" sz="4000" b="1" noProof="0" dirty="0" err="1"/>
              <a:t>ARTa</a:t>
            </a:r>
            <a:r>
              <a:rPr lang="sv-SE" sz="4000" b="1" noProof="0" dirty="0"/>
              <a:t> - </a:t>
            </a:r>
            <a:r>
              <a:rPr lang="sv-SE" sz="4000" b="1" noProof="0" dirty="0">
                <a:solidFill>
                  <a:schemeClr val="accent6"/>
                </a:solidFill>
              </a:rPr>
              <a:t>Mätbara</a:t>
            </a:r>
          </a:p>
        </p:txBody>
      </p:sp>
      <p:sp>
        <p:nvSpPr>
          <p:cNvPr id="5" name="Platshållare för innehåll 4"/>
          <p:cNvSpPr>
            <a:spLocks noGrp="1"/>
          </p:cNvSpPr>
          <p:nvPr>
            <p:ph idx="4294967295"/>
          </p:nvPr>
        </p:nvSpPr>
        <p:spPr>
          <a:xfrm>
            <a:off x="696686" y="2288495"/>
            <a:ext cx="10642600" cy="3681412"/>
          </a:xfrm>
        </p:spPr>
        <p:txBody>
          <a:bodyPr/>
          <a:lstStyle/>
          <a:p>
            <a:pPr marL="0" indent="0">
              <a:buNone/>
            </a:pPr>
            <a:r>
              <a:rPr lang="sv-SE" noProof="0" dirty="0"/>
              <a:t>Målen ska gå att mäta och helst med jämna mellanrum</a:t>
            </a:r>
          </a:p>
          <a:p>
            <a:pPr marL="0" indent="0">
              <a:buNone/>
            </a:pPr>
            <a:endParaRPr lang="sv-SE" noProof="0" dirty="0"/>
          </a:p>
          <a:p>
            <a:pPr marL="0" indent="0">
              <a:buNone/>
            </a:pPr>
            <a:r>
              <a:rPr lang="sv-SE" noProof="0" dirty="0"/>
              <a:t>Ex</a:t>
            </a:r>
          </a:p>
          <a:p>
            <a:pPr marL="0" indent="0">
              <a:buNone/>
            </a:pPr>
            <a:r>
              <a:rPr lang="sv-SE" noProof="0" dirty="0"/>
              <a:t>Hur mäter man avkastningsresultat? Bra arbetsmiljö? Utveckling?</a:t>
            </a:r>
          </a:p>
        </p:txBody>
      </p:sp>
      <p:pic>
        <p:nvPicPr>
          <p:cNvPr id="3" name="Bildobjekt 2">
            <a:extLst>
              <a:ext uri="{FF2B5EF4-FFF2-40B4-BE49-F238E27FC236}">
                <a16:creationId xmlns:a16="http://schemas.microsoft.com/office/drawing/2014/main" id="{8B916E82-8F6C-ECA3-CC7C-08CDCCCFAF89}"/>
              </a:ext>
            </a:extLst>
          </p:cNvPr>
          <p:cNvPicPr>
            <a:picLocks noChangeAspect="1"/>
          </p:cNvPicPr>
          <p:nvPr/>
        </p:nvPicPr>
        <p:blipFill>
          <a:blip r:embed="rId3"/>
          <a:stretch>
            <a:fillRect/>
          </a:stretch>
        </p:blipFill>
        <p:spPr>
          <a:xfrm>
            <a:off x="9059184" y="524176"/>
            <a:ext cx="2280102" cy="1225402"/>
          </a:xfrm>
          <a:prstGeom prst="rect">
            <a:avLst/>
          </a:prstGeom>
        </p:spPr>
      </p:pic>
    </p:spTree>
    <p:extLst>
      <p:ext uri="{BB962C8B-B14F-4D97-AF65-F5344CB8AC3E}">
        <p14:creationId xmlns:p14="http://schemas.microsoft.com/office/powerpoint/2010/main" val="321422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A97E53-067B-A583-4DD6-944B5FDA5B82}"/>
              </a:ext>
            </a:extLst>
          </p:cNvPr>
          <p:cNvSpPr>
            <a:spLocks noGrp="1"/>
          </p:cNvSpPr>
          <p:nvPr>
            <p:ph type="title" idx="4294967295"/>
          </p:nvPr>
        </p:nvSpPr>
        <p:spPr>
          <a:xfrm>
            <a:off x="777875" y="1631950"/>
            <a:ext cx="11414125" cy="911225"/>
          </a:xfrm>
        </p:spPr>
        <p:txBody>
          <a:bodyPr>
            <a:normAutofit fontScale="90000"/>
          </a:bodyPr>
          <a:lstStyle/>
          <a:p>
            <a:r>
              <a:rPr lang="sv-SE" sz="3600" b="1" noProof="0" dirty="0">
                <a:latin typeface="Arial"/>
                <a:cs typeface="Arial"/>
              </a:rPr>
              <a:t>Varför sätta upp mål?</a:t>
            </a:r>
            <a:br>
              <a:rPr lang="sv-SE" sz="3600" b="1" noProof="0" dirty="0">
                <a:latin typeface="Arial"/>
              </a:rPr>
            </a:br>
            <a:br>
              <a:rPr lang="sv-SE" sz="3600" noProof="0" dirty="0"/>
            </a:br>
            <a:r>
              <a:rPr lang="sv-SE" sz="3100" noProof="0" dirty="0">
                <a:latin typeface="Arial"/>
                <a:cs typeface="Arial"/>
              </a:rPr>
              <a:t>En förutsättning för att kunna följa upp om vi är på rätt väg!</a:t>
            </a:r>
          </a:p>
        </p:txBody>
      </p:sp>
      <p:pic>
        <p:nvPicPr>
          <p:cNvPr id="4" name="Bildobjekt 3" descr="En bild som visar Grafik, grafisk design, kreativitet, konst&#10;&#10;AI-genererat innehåll kan vara felaktigt.">
            <a:extLst>
              <a:ext uri="{FF2B5EF4-FFF2-40B4-BE49-F238E27FC236}">
                <a16:creationId xmlns:a16="http://schemas.microsoft.com/office/drawing/2014/main" id="{C1A08299-E751-733C-4655-F42D7970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10" y="3424415"/>
            <a:ext cx="5865647" cy="3144279"/>
          </a:xfrm>
          <a:prstGeom prst="rect">
            <a:avLst/>
          </a:prstGeom>
        </p:spPr>
      </p:pic>
    </p:spTree>
    <p:extLst>
      <p:ext uri="{BB962C8B-B14F-4D97-AF65-F5344CB8AC3E}">
        <p14:creationId xmlns:p14="http://schemas.microsoft.com/office/powerpoint/2010/main" val="174275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p:cNvSpPr/>
          <p:nvPr/>
        </p:nvSpPr>
        <p:spPr>
          <a:xfrm>
            <a:off x="1579797" y="2497317"/>
            <a:ext cx="181831" cy="35633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hangingPunct="0">
              <a:defRPr sz="1800" b="0" i="0" u="none" strike="noStrike" kern="0" cap="none" spc="0" baseline="0">
                <a:solidFill>
                  <a:srgbClr val="000000"/>
                </a:solidFill>
                <a:uFillTx/>
              </a:defRPr>
            </a:pPr>
            <a:endParaRPr lang="sv-SE" noProof="0" dirty="0">
              <a:solidFill>
                <a:srgbClr val="000000"/>
              </a:solidFill>
              <a:latin typeface="Arial" pitchFamily="18"/>
              <a:ea typeface="Microsoft YaHei" pitchFamily="2"/>
              <a:cs typeface="Mangal" pitchFamily="2"/>
            </a:endParaRPr>
          </a:p>
        </p:txBody>
      </p:sp>
      <p:sp>
        <p:nvSpPr>
          <p:cNvPr id="4" name="Rubrik 3"/>
          <p:cNvSpPr>
            <a:spLocks noGrp="1"/>
          </p:cNvSpPr>
          <p:nvPr>
            <p:ph type="title" idx="4294967295"/>
          </p:nvPr>
        </p:nvSpPr>
        <p:spPr>
          <a:xfrm>
            <a:off x="370114" y="996861"/>
            <a:ext cx="10642600" cy="911225"/>
          </a:xfrm>
        </p:spPr>
        <p:txBody>
          <a:bodyPr>
            <a:normAutofit/>
          </a:bodyPr>
          <a:lstStyle/>
          <a:p>
            <a:r>
              <a:rPr lang="sv-SE" sz="4000" b="1" noProof="0" dirty="0">
                <a:latin typeface="Arial" panose="020B0604020202020204" pitchFamily="34" charset="0"/>
                <a:cs typeface="Arial" panose="020B0604020202020204" pitchFamily="34" charset="0"/>
              </a:rPr>
              <a:t>Bra mål är </a:t>
            </a:r>
            <a:r>
              <a:rPr lang="sv-SE" sz="4000" b="1" noProof="0" dirty="0" err="1">
                <a:latin typeface="Arial" panose="020B0604020202020204" pitchFamily="34" charset="0"/>
                <a:cs typeface="Arial" panose="020B0604020202020204" pitchFamily="34" charset="0"/>
              </a:rPr>
              <a:t>SM</a:t>
            </a:r>
            <a:r>
              <a:rPr lang="sv-SE" sz="4000" b="1" noProof="0" dirty="0" err="1">
                <a:solidFill>
                  <a:schemeClr val="accent6"/>
                </a:solidFill>
                <a:latin typeface="Arial" panose="020B0604020202020204" pitchFamily="34" charset="0"/>
                <a:cs typeface="Arial" panose="020B0604020202020204" pitchFamily="34" charset="0"/>
              </a:rPr>
              <a:t>A</a:t>
            </a:r>
            <a:r>
              <a:rPr lang="sv-SE" sz="4000" b="1" noProof="0" dirty="0" err="1">
                <a:latin typeface="Arial" panose="020B0604020202020204" pitchFamily="34" charset="0"/>
                <a:cs typeface="Arial" panose="020B0604020202020204" pitchFamily="34" charset="0"/>
              </a:rPr>
              <a:t>RTa</a:t>
            </a:r>
            <a:r>
              <a:rPr lang="sv-SE" sz="4000" b="1" noProof="0" dirty="0">
                <a:latin typeface="Arial" panose="020B0604020202020204" pitchFamily="34" charset="0"/>
                <a:cs typeface="Arial" panose="020B0604020202020204" pitchFamily="34" charset="0"/>
              </a:rPr>
              <a:t> - </a:t>
            </a:r>
            <a:r>
              <a:rPr lang="sv-SE" sz="4000" b="1" noProof="0" dirty="0">
                <a:solidFill>
                  <a:schemeClr val="accent6"/>
                </a:solidFill>
                <a:latin typeface="Arial" panose="020B0604020202020204" pitchFamily="34" charset="0"/>
                <a:cs typeface="Arial" panose="020B0604020202020204" pitchFamily="34" charset="0"/>
              </a:rPr>
              <a:t>Accepterade</a:t>
            </a:r>
          </a:p>
        </p:txBody>
      </p:sp>
      <p:sp>
        <p:nvSpPr>
          <p:cNvPr id="5" name="Platshållare för innehåll 4"/>
          <p:cNvSpPr>
            <a:spLocks noGrp="1"/>
          </p:cNvSpPr>
          <p:nvPr>
            <p:ph idx="4294967295"/>
          </p:nvPr>
        </p:nvSpPr>
        <p:spPr>
          <a:xfrm>
            <a:off x="370114" y="2493904"/>
            <a:ext cx="10642600" cy="3681412"/>
          </a:xfrm>
        </p:spPr>
        <p:txBody>
          <a:bodyPr/>
          <a:lstStyle/>
          <a:p>
            <a:pPr marL="0" indent="0">
              <a:buNone/>
            </a:pPr>
            <a:r>
              <a:rPr lang="sv-SE" noProof="0" dirty="0">
                <a:latin typeface="Arial" panose="020B0604020202020204" pitchFamily="34" charset="0"/>
                <a:cs typeface="Arial" panose="020B0604020202020204" pitchFamily="34" charset="0"/>
              </a:rPr>
              <a:t>Alla ska känna sig bekväma med att arbeta mot målet.</a:t>
            </a:r>
          </a:p>
          <a:p>
            <a:pPr marL="0" indent="0">
              <a:buNone/>
            </a:pPr>
            <a:endParaRPr lang="sv-SE" noProof="0" dirty="0">
              <a:latin typeface="Arial" panose="020B0604020202020204" pitchFamily="34" charset="0"/>
              <a:cs typeface="Arial" panose="020B0604020202020204" pitchFamily="34" charset="0"/>
            </a:endParaRPr>
          </a:p>
          <a:p>
            <a:pPr marL="0" indent="0">
              <a:buNone/>
            </a:pPr>
            <a:r>
              <a:rPr lang="sv-SE" noProof="0" dirty="0">
                <a:latin typeface="Arial" panose="020B0604020202020204" pitchFamily="34" charset="0"/>
                <a:cs typeface="Arial" panose="020B0604020202020204" pitchFamily="34" charset="0"/>
              </a:rPr>
              <a:t>Finns det några risker när ni ska arbeta mot det här målet?</a:t>
            </a:r>
          </a:p>
        </p:txBody>
      </p:sp>
      <p:pic>
        <p:nvPicPr>
          <p:cNvPr id="3" name="Bildobjekt 2">
            <a:extLst>
              <a:ext uri="{FF2B5EF4-FFF2-40B4-BE49-F238E27FC236}">
                <a16:creationId xmlns:a16="http://schemas.microsoft.com/office/drawing/2014/main" id="{10744B5B-ECD8-9709-64BD-3D280E4F677F}"/>
              </a:ext>
            </a:extLst>
          </p:cNvPr>
          <p:cNvPicPr>
            <a:picLocks noChangeAspect="1"/>
          </p:cNvPicPr>
          <p:nvPr/>
        </p:nvPicPr>
        <p:blipFill>
          <a:blip r:embed="rId3"/>
          <a:stretch>
            <a:fillRect/>
          </a:stretch>
        </p:blipFill>
        <p:spPr>
          <a:xfrm>
            <a:off x="9419091" y="682684"/>
            <a:ext cx="2280102" cy="1225402"/>
          </a:xfrm>
          <a:prstGeom prst="rect">
            <a:avLst/>
          </a:prstGeom>
        </p:spPr>
      </p:pic>
    </p:spTree>
    <p:extLst>
      <p:ext uri="{BB962C8B-B14F-4D97-AF65-F5344CB8AC3E}">
        <p14:creationId xmlns:p14="http://schemas.microsoft.com/office/powerpoint/2010/main" val="732906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p:cNvSpPr/>
          <p:nvPr/>
        </p:nvSpPr>
        <p:spPr>
          <a:xfrm>
            <a:off x="1579797" y="2497317"/>
            <a:ext cx="181831" cy="35633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hangingPunct="0">
              <a:defRPr sz="1800" b="0" i="0" u="none" strike="noStrike" kern="0" cap="none" spc="0" baseline="0">
                <a:solidFill>
                  <a:srgbClr val="000000"/>
                </a:solidFill>
                <a:uFillTx/>
              </a:defRPr>
            </a:pPr>
            <a:endParaRPr lang="sv-SE" noProof="0" dirty="0">
              <a:solidFill>
                <a:srgbClr val="000000"/>
              </a:solidFill>
              <a:latin typeface="Arial" pitchFamily="18"/>
              <a:ea typeface="Microsoft YaHei" pitchFamily="2"/>
              <a:cs typeface="Mangal" pitchFamily="2"/>
            </a:endParaRPr>
          </a:p>
        </p:txBody>
      </p:sp>
      <p:sp>
        <p:nvSpPr>
          <p:cNvPr id="4" name="Rubrik 3"/>
          <p:cNvSpPr>
            <a:spLocks noGrp="1"/>
          </p:cNvSpPr>
          <p:nvPr>
            <p:ph type="title" idx="4294967295"/>
          </p:nvPr>
        </p:nvSpPr>
        <p:spPr>
          <a:xfrm>
            <a:off x="424543" y="1085940"/>
            <a:ext cx="10642600" cy="911225"/>
          </a:xfrm>
        </p:spPr>
        <p:txBody>
          <a:bodyPr>
            <a:normAutofit/>
          </a:bodyPr>
          <a:lstStyle/>
          <a:p>
            <a:r>
              <a:rPr lang="sv-SE" b="1" noProof="0" dirty="0">
                <a:latin typeface="Arial" panose="020B0604020202020204" pitchFamily="34" charset="0"/>
                <a:cs typeface="Arial" panose="020B0604020202020204" pitchFamily="34" charset="0"/>
              </a:rPr>
              <a:t>Bra mål är </a:t>
            </a:r>
            <a:r>
              <a:rPr lang="sv-SE" b="1" noProof="0" dirty="0" err="1">
                <a:latin typeface="Arial" panose="020B0604020202020204" pitchFamily="34" charset="0"/>
                <a:cs typeface="Arial" panose="020B0604020202020204" pitchFamily="34" charset="0"/>
              </a:rPr>
              <a:t>SMA</a:t>
            </a:r>
            <a:r>
              <a:rPr lang="sv-SE" b="1" noProof="0" dirty="0" err="1">
                <a:solidFill>
                  <a:schemeClr val="accent6"/>
                </a:solidFill>
                <a:latin typeface="Arial" panose="020B0604020202020204" pitchFamily="34" charset="0"/>
                <a:cs typeface="Arial" panose="020B0604020202020204" pitchFamily="34" charset="0"/>
              </a:rPr>
              <a:t>R</a:t>
            </a:r>
            <a:r>
              <a:rPr lang="sv-SE" b="1" noProof="0" dirty="0" err="1">
                <a:latin typeface="Arial" panose="020B0604020202020204" pitchFamily="34" charset="0"/>
                <a:cs typeface="Arial" panose="020B0604020202020204" pitchFamily="34" charset="0"/>
              </a:rPr>
              <a:t>Ta</a:t>
            </a:r>
            <a:r>
              <a:rPr lang="sv-SE" b="1" noProof="0" dirty="0">
                <a:latin typeface="Arial" panose="020B0604020202020204" pitchFamily="34" charset="0"/>
                <a:cs typeface="Arial" panose="020B0604020202020204" pitchFamily="34" charset="0"/>
              </a:rPr>
              <a:t> - </a:t>
            </a:r>
            <a:r>
              <a:rPr lang="sv-SE" b="1" noProof="0" dirty="0">
                <a:solidFill>
                  <a:schemeClr val="accent6"/>
                </a:solidFill>
                <a:latin typeface="Arial" panose="020B0604020202020204" pitchFamily="34" charset="0"/>
                <a:cs typeface="Arial" panose="020B0604020202020204" pitchFamily="34" charset="0"/>
              </a:rPr>
              <a:t>Realistiska</a:t>
            </a:r>
          </a:p>
        </p:txBody>
      </p:sp>
      <p:sp>
        <p:nvSpPr>
          <p:cNvPr id="5" name="Platshållare för innehåll 4"/>
          <p:cNvSpPr>
            <a:spLocks noGrp="1"/>
          </p:cNvSpPr>
          <p:nvPr>
            <p:ph idx="4294967295"/>
          </p:nvPr>
        </p:nvSpPr>
        <p:spPr>
          <a:xfrm>
            <a:off x="587829" y="2537447"/>
            <a:ext cx="10642600" cy="3681412"/>
          </a:xfrm>
        </p:spPr>
        <p:txBody>
          <a:bodyPr/>
          <a:lstStyle/>
          <a:p>
            <a:pPr marL="0" indent="0">
              <a:buNone/>
            </a:pPr>
            <a:r>
              <a:rPr lang="sv-SE" noProof="0" dirty="0">
                <a:latin typeface="Arial" panose="020B0604020202020204" pitchFamily="34" charset="0"/>
                <a:cs typeface="Arial" panose="020B0604020202020204" pitchFamily="34" charset="0"/>
              </a:rPr>
              <a:t>Målen ska vara på en sådan nivå att de är möjliga att nå</a:t>
            </a:r>
          </a:p>
          <a:p>
            <a:pPr marL="0" indent="0">
              <a:buNone/>
            </a:pPr>
            <a:endParaRPr lang="sv-SE" noProof="0" dirty="0">
              <a:latin typeface="Arial" panose="020B0604020202020204" pitchFamily="34" charset="0"/>
              <a:cs typeface="Arial" panose="020B0604020202020204" pitchFamily="34" charset="0"/>
            </a:endParaRPr>
          </a:p>
          <a:p>
            <a:pPr marL="0" indent="0">
              <a:buNone/>
            </a:pPr>
            <a:r>
              <a:rPr lang="sv-SE" noProof="0" dirty="0">
                <a:latin typeface="Arial" panose="020B0604020202020204" pitchFamily="34" charset="0"/>
                <a:cs typeface="Arial" panose="020B0604020202020204" pitchFamily="34" charset="0"/>
              </a:rPr>
              <a:t>Vart ligger vi i dag? Hur har vi förbättrat oss de senaste åren? Vad kan vi vänta oss kommer att hända? Vad behöver vi lägga ribban för att känna att vi har en sporrande utmaning?</a:t>
            </a:r>
          </a:p>
        </p:txBody>
      </p:sp>
      <p:pic>
        <p:nvPicPr>
          <p:cNvPr id="3" name="Bildobjekt 2">
            <a:extLst>
              <a:ext uri="{FF2B5EF4-FFF2-40B4-BE49-F238E27FC236}">
                <a16:creationId xmlns:a16="http://schemas.microsoft.com/office/drawing/2014/main" id="{F8A3EA33-94ED-DACC-1473-69EBC4BC6F8B}"/>
              </a:ext>
            </a:extLst>
          </p:cNvPr>
          <p:cNvPicPr>
            <a:picLocks noChangeAspect="1"/>
          </p:cNvPicPr>
          <p:nvPr/>
        </p:nvPicPr>
        <p:blipFill>
          <a:blip r:embed="rId3"/>
          <a:stretch>
            <a:fillRect/>
          </a:stretch>
        </p:blipFill>
        <p:spPr>
          <a:xfrm>
            <a:off x="9487355" y="811893"/>
            <a:ext cx="2280102" cy="1225402"/>
          </a:xfrm>
          <a:prstGeom prst="rect">
            <a:avLst/>
          </a:prstGeom>
        </p:spPr>
      </p:pic>
    </p:spTree>
    <p:extLst>
      <p:ext uri="{BB962C8B-B14F-4D97-AF65-F5344CB8AC3E}">
        <p14:creationId xmlns:p14="http://schemas.microsoft.com/office/powerpoint/2010/main" val="4147849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p:cNvSpPr/>
          <p:nvPr/>
        </p:nvSpPr>
        <p:spPr>
          <a:xfrm>
            <a:off x="1579797" y="2497317"/>
            <a:ext cx="181831" cy="35633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hangingPunct="0">
              <a:defRPr sz="1800" b="0" i="0" u="none" strike="noStrike" kern="0" cap="none" spc="0" baseline="0">
                <a:solidFill>
                  <a:srgbClr val="000000"/>
                </a:solidFill>
                <a:uFillTx/>
              </a:defRPr>
            </a:pPr>
            <a:endParaRPr lang="sv-SE" noProof="0" dirty="0">
              <a:solidFill>
                <a:srgbClr val="000000"/>
              </a:solidFill>
              <a:latin typeface="Arial" pitchFamily="18"/>
              <a:ea typeface="Microsoft YaHei" pitchFamily="2"/>
              <a:cs typeface="Mangal" pitchFamily="2"/>
            </a:endParaRPr>
          </a:p>
        </p:txBody>
      </p:sp>
      <p:sp>
        <p:nvSpPr>
          <p:cNvPr id="4" name="Rubrik 3"/>
          <p:cNvSpPr>
            <a:spLocks noGrp="1"/>
          </p:cNvSpPr>
          <p:nvPr>
            <p:ph type="title" idx="4294967295"/>
          </p:nvPr>
        </p:nvSpPr>
        <p:spPr>
          <a:xfrm>
            <a:off x="293915" y="1085940"/>
            <a:ext cx="10729685" cy="911225"/>
          </a:xfrm>
        </p:spPr>
        <p:txBody>
          <a:bodyPr>
            <a:normAutofit/>
          </a:bodyPr>
          <a:lstStyle/>
          <a:p>
            <a:r>
              <a:rPr lang="sv-SE" sz="4000" b="1" noProof="0" dirty="0">
                <a:latin typeface="Arial" panose="020B0604020202020204" pitchFamily="34" charset="0"/>
                <a:cs typeface="Arial" panose="020B0604020202020204" pitchFamily="34" charset="0"/>
              </a:rPr>
              <a:t>Bra mål är </a:t>
            </a:r>
            <a:r>
              <a:rPr lang="sv-SE" sz="4000" b="1" noProof="0" dirty="0" err="1">
                <a:latin typeface="Arial" panose="020B0604020202020204" pitchFamily="34" charset="0"/>
                <a:cs typeface="Arial" panose="020B0604020202020204" pitchFamily="34" charset="0"/>
              </a:rPr>
              <a:t>SMAR</a:t>
            </a:r>
            <a:r>
              <a:rPr lang="sv-SE" sz="4000" b="1" noProof="0" dirty="0" err="1">
                <a:solidFill>
                  <a:schemeClr val="accent6"/>
                </a:solidFill>
                <a:latin typeface="Arial" panose="020B0604020202020204" pitchFamily="34" charset="0"/>
                <a:cs typeface="Arial" panose="020B0604020202020204" pitchFamily="34" charset="0"/>
              </a:rPr>
              <a:t>T</a:t>
            </a:r>
            <a:r>
              <a:rPr lang="sv-SE" sz="4000" b="1" noProof="0" dirty="0" err="1">
                <a:latin typeface="Arial" panose="020B0604020202020204" pitchFamily="34" charset="0"/>
                <a:cs typeface="Arial" panose="020B0604020202020204" pitchFamily="34" charset="0"/>
              </a:rPr>
              <a:t>:a</a:t>
            </a:r>
            <a:r>
              <a:rPr lang="sv-SE" sz="4000" b="1" noProof="0" dirty="0">
                <a:latin typeface="Arial" panose="020B0604020202020204" pitchFamily="34" charset="0"/>
                <a:cs typeface="Arial" panose="020B0604020202020204" pitchFamily="34" charset="0"/>
              </a:rPr>
              <a:t> - </a:t>
            </a:r>
            <a:r>
              <a:rPr lang="sv-SE" sz="4000" b="1" noProof="0" dirty="0">
                <a:solidFill>
                  <a:schemeClr val="accent6"/>
                </a:solidFill>
                <a:latin typeface="Arial" panose="020B0604020202020204" pitchFamily="34" charset="0"/>
                <a:cs typeface="Arial" panose="020B0604020202020204" pitchFamily="34" charset="0"/>
              </a:rPr>
              <a:t>Tidsbestämda</a:t>
            </a:r>
          </a:p>
        </p:txBody>
      </p:sp>
      <p:sp>
        <p:nvSpPr>
          <p:cNvPr id="5" name="Platshållare för innehåll 4"/>
          <p:cNvSpPr>
            <a:spLocks noGrp="1"/>
          </p:cNvSpPr>
          <p:nvPr>
            <p:ph idx="4294967295"/>
          </p:nvPr>
        </p:nvSpPr>
        <p:spPr>
          <a:xfrm>
            <a:off x="653143" y="2593295"/>
            <a:ext cx="10642600" cy="3681412"/>
          </a:xfrm>
        </p:spPr>
        <p:txBody>
          <a:bodyPr/>
          <a:lstStyle/>
          <a:p>
            <a:pPr marL="0" indent="0">
              <a:buNone/>
            </a:pPr>
            <a:r>
              <a:rPr lang="sv-SE" noProof="0" dirty="0">
                <a:latin typeface="Arial" panose="020B0604020202020204" pitchFamily="34" charset="0"/>
                <a:cs typeface="Arial" panose="020B0604020202020204" pitchFamily="34" charset="0"/>
              </a:rPr>
              <a:t>För varje mål ska man veta när det ska vara uppnått.</a:t>
            </a:r>
          </a:p>
          <a:p>
            <a:pPr marL="0" indent="0">
              <a:buNone/>
            </a:pPr>
            <a:endParaRPr lang="sv-SE" noProof="0" dirty="0">
              <a:latin typeface="Arial" panose="020B0604020202020204" pitchFamily="34" charset="0"/>
              <a:cs typeface="Arial" panose="020B0604020202020204" pitchFamily="34" charset="0"/>
            </a:endParaRPr>
          </a:p>
          <a:p>
            <a:pPr marL="0" indent="0">
              <a:buNone/>
            </a:pPr>
            <a:r>
              <a:rPr lang="sv-SE" noProof="0" dirty="0">
                <a:latin typeface="Arial" panose="020B0604020202020204" pitchFamily="34" charset="0"/>
                <a:cs typeface="Arial" panose="020B0604020202020204" pitchFamily="34" charset="0"/>
              </a:rPr>
              <a:t>Ex</a:t>
            </a:r>
          </a:p>
          <a:p>
            <a:pPr marL="0" indent="0">
              <a:buNone/>
            </a:pPr>
            <a:r>
              <a:rPr lang="sv-SE" noProof="0" dirty="0">
                <a:latin typeface="Arial" panose="020B0604020202020204" pitchFamily="34" charset="0"/>
                <a:cs typeface="Arial" panose="020B0604020202020204" pitchFamily="34" charset="0"/>
              </a:rPr>
              <a:t>Vid nästa årsskifte ska vi ha nått upp till 12,4 avvanda smågrisar/sugga och år</a:t>
            </a:r>
          </a:p>
        </p:txBody>
      </p:sp>
      <p:pic>
        <p:nvPicPr>
          <p:cNvPr id="3" name="Bildobjekt 2">
            <a:extLst>
              <a:ext uri="{FF2B5EF4-FFF2-40B4-BE49-F238E27FC236}">
                <a16:creationId xmlns:a16="http://schemas.microsoft.com/office/drawing/2014/main" id="{AF3E0CC7-CD4D-86AB-5795-10D7E13FBDD2}"/>
              </a:ext>
            </a:extLst>
          </p:cNvPr>
          <p:cNvPicPr>
            <a:picLocks noChangeAspect="1"/>
          </p:cNvPicPr>
          <p:nvPr/>
        </p:nvPicPr>
        <p:blipFill>
          <a:blip r:embed="rId3"/>
          <a:stretch>
            <a:fillRect/>
          </a:stretch>
        </p:blipFill>
        <p:spPr>
          <a:xfrm>
            <a:off x="9502549" y="682684"/>
            <a:ext cx="2280102" cy="1225402"/>
          </a:xfrm>
          <a:prstGeom prst="rect">
            <a:avLst/>
          </a:prstGeom>
        </p:spPr>
      </p:pic>
    </p:spTree>
    <p:extLst>
      <p:ext uri="{BB962C8B-B14F-4D97-AF65-F5344CB8AC3E}">
        <p14:creationId xmlns:p14="http://schemas.microsoft.com/office/powerpoint/2010/main" val="3990076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idx="4294967295"/>
          </p:nvPr>
        </p:nvSpPr>
        <p:spPr>
          <a:xfrm>
            <a:off x="283029" y="1127578"/>
            <a:ext cx="10642600" cy="911225"/>
          </a:xfrm>
        </p:spPr>
        <p:txBody>
          <a:bodyPr>
            <a:normAutofit/>
          </a:bodyPr>
          <a:lstStyle/>
          <a:p>
            <a:r>
              <a:rPr lang="sv-SE" sz="4000" b="1" noProof="0" dirty="0">
                <a:latin typeface="Arial"/>
                <a:cs typeface="Arial"/>
              </a:rPr>
              <a:t>Målen ska gå att påverka</a:t>
            </a:r>
          </a:p>
        </p:txBody>
      </p:sp>
      <p:sp>
        <p:nvSpPr>
          <p:cNvPr id="4" name="Platshållare för innehåll 3"/>
          <p:cNvSpPr>
            <a:spLocks noGrp="1"/>
          </p:cNvSpPr>
          <p:nvPr>
            <p:ph idx="4294967295"/>
          </p:nvPr>
        </p:nvSpPr>
        <p:spPr>
          <a:xfrm>
            <a:off x="284285" y="2380343"/>
            <a:ext cx="11391900" cy="3681413"/>
          </a:xfrm>
        </p:spPr>
        <p:txBody>
          <a:bodyPr>
            <a:normAutofit lnSpcReduction="10000"/>
          </a:bodyPr>
          <a:lstStyle/>
          <a:p>
            <a:pPr marL="0" indent="0">
              <a:buNone/>
            </a:pPr>
            <a:r>
              <a:rPr lang="sv-SE" noProof="0" dirty="0">
                <a:latin typeface="Arial" panose="020B0604020202020204" pitchFamily="34" charset="0"/>
                <a:cs typeface="Arial" panose="020B0604020202020204" pitchFamily="34" charset="0"/>
              </a:rPr>
              <a:t>Målen ska gå att påverka så att det gör skillnad vad man gör på jobbet</a:t>
            </a:r>
          </a:p>
          <a:p>
            <a:pPr marL="0" indent="0">
              <a:buNone/>
            </a:pPr>
            <a:r>
              <a:rPr lang="sv-SE" noProof="0" dirty="0">
                <a:latin typeface="Arial" panose="020B0604020202020204" pitchFamily="34" charset="0"/>
                <a:cs typeface="Arial" panose="020B0604020202020204" pitchFamily="34" charset="0"/>
              </a:rPr>
              <a:t>Ex</a:t>
            </a:r>
          </a:p>
          <a:p>
            <a:pPr marL="0" indent="0">
              <a:buNone/>
            </a:pPr>
            <a:r>
              <a:rPr lang="sv-SE" noProof="0" dirty="0">
                <a:latin typeface="Arial" panose="020B0604020202020204" pitchFamily="34" charset="0"/>
                <a:cs typeface="Arial" panose="020B0604020202020204" pitchFamily="34" charset="0"/>
              </a:rPr>
              <a:t>”Vi ska nå 5% lönsamhet om två år</a:t>
            </a:r>
            <a:br>
              <a:rPr lang="sv-SE" noProof="0" dirty="0">
                <a:latin typeface="Arial" panose="020B0604020202020204" pitchFamily="34" charset="0"/>
                <a:cs typeface="Arial" panose="020B0604020202020204" pitchFamily="34" charset="0"/>
              </a:rPr>
            </a:br>
            <a:endParaRPr lang="sv-SE" noProof="0" dirty="0">
              <a:latin typeface="Arial" panose="020B0604020202020204" pitchFamily="34" charset="0"/>
              <a:cs typeface="Arial" panose="020B0604020202020204" pitchFamily="34" charset="0"/>
            </a:endParaRPr>
          </a:p>
          <a:p>
            <a:pPr marL="0" indent="0">
              <a:buNone/>
            </a:pPr>
            <a:r>
              <a:rPr lang="sv-SE" noProof="0" dirty="0">
                <a:latin typeface="Arial" panose="020B0604020202020204" pitchFamily="34" charset="0"/>
                <a:cs typeface="Arial" panose="020B0604020202020204" pitchFamily="34" charset="0"/>
              </a:rPr>
              <a:t>Vs</a:t>
            </a:r>
          </a:p>
          <a:p>
            <a:pPr marL="0" indent="0">
              <a:buNone/>
            </a:pPr>
            <a:r>
              <a:rPr lang="sv-SE" noProof="0" dirty="0">
                <a:latin typeface="Arial" panose="020B0604020202020204" pitchFamily="34" charset="0"/>
                <a:cs typeface="Arial" panose="020B0604020202020204" pitchFamily="34" charset="0"/>
              </a:rPr>
              <a:t>”Tid som går åt varje vecka att leta efter saker”</a:t>
            </a:r>
          </a:p>
          <a:p>
            <a:pPr marL="0" indent="0">
              <a:buNone/>
            </a:pPr>
            <a:r>
              <a:rPr lang="sv-SE" noProof="0" dirty="0">
                <a:latin typeface="Arial" panose="020B0604020202020204" pitchFamily="34" charset="0"/>
                <a:cs typeface="Arial" panose="020B0604020202020204" pitchFamily="34" charset="0"/>
              </a:rPr>
              <a:t>Var och en ska kunna gå hem varje dag och veta att man är lite närmare målet!</a:t>
            </a:r>
          </a:p>
        </p:txBody>
      </p:sp>
      <p:pic>
        <p:nvPicPr>
          <p:cNvPr id="2" name="Bildobjekt 1">
            <a:extLst>
              <a:ext uri="{FF2B5EF4-FFF2-40B4-BE49-F238E27FC236}">
                <a16:creationId xmlns:a16="http://schemas.microsoft.com/office/drawing/2014/main" id="{924710FF-40B9-C0C1-2F45-612CEC0205BC}"/>
              </a:ext>
            </a:extLst>
          </p:cNvPr>
          <p:cNvPicPr>
            <a:picLocks noChangeAspect="1"/>
          </p:cNvPicPr>
          <p:nvPr/>
        </p:nvPicPr>
        <p:blipFill>
          <a:blip r:embed="rId3"/>
          <a:stretch>
            <a:fillRect/>
          </a:stretch>
        </p:blipFill>
        <p:spPr>
          <a:xfrm>
            <a:off x="7949520" y="786038"/>
            <a:ext cx="2280102" cy="1225402"/>
          </a:xfrm>
          <a:prstGeom prst="rect">
            <a:avLst/>
          </a:prstGeom>
        </p:spPr>
      </p:pic>
    </p:spTree>
    <p:extLst>
      <p:ext uri="{BB962C8B-B14F-4D97-AF65-F5344CB8AC3E}">
        <p14:creationId xmlns:p14="http://schemas.microsoft.com/office/powerpoint/2010/main" val="1454926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idx="4294967295"/>
          </p:nvPr>
        </p:nvSpPr>
        <p:spPr>
          <a:xfrm>
            <a:off x="787831" y="1264296"/>
            <a:ext cx="10642600" cy="911225"/>
          </a:xfrm>
        </p:spPr>
        <p:txBody>
          <a:bodyPr>
            <a:normAutofit/>
          </a:bodyPr>
          <a:lstStyle/>
          <a:p>
            <a:r>
              <a:rPr lang="sv-SE" sz="3200" b="1" noProof="0" dirty="0">
                <a:solidFill>
                  <a:srgbClr val="000000"/>
                </a:solidFill>
                <a:latin typeface="Arial"/>
                <a:ea typeface="Calibri Light"/>
                <a:cs typeface="Calibri Light"/>
              </a:rPr>
              <a:t>Bra mål</a:t>
            </a:r>
          </a:p>
        </p:txBody>
      </p:sp>
      <p:sp>
        <p:nvSpPr>
          <p:cNvPr id="2" name="Platshållare för innehåll 1">
            <a:extLst>
              <a:ext uri="{FF2B5EF4-FFF2-40B4-BE49-F238E27FC236}">
                <a16:creationId xmlns:a16="http://schemas.microsoft.com/office/drawing/2014/main" id="{569D201F-A51E-A0A8-C815-C149F658F2C7}"/>
              </a:ext>
            </a:extLst>
          </p:cNvPr>
          <p:cNvSpPr>
            <a:spLocks noGrp="1"/>
          </p:cNvSpPr>
          <p:nvPr>
            <p:ph idx="4294967295"/>
          </p:nvPr>
        </p:nvSpPr>
        <p:spPr>
          <a:xfrm>
            <a:off x="787831" y="2526654"/>
            <a:ext cx="6070600" cy="3681413"/>
          </a:xfrm>
        </p:spPr>
        <p:txBody>
          <a:bodyPr vert="horz" lIns="91440" tIns="45720" rIns="91440" bIns="45720" rtlCol="0" anchor="t">
            <a:normAutofit/>
          </a:bodyPr>
          <a:lstStyle/>
          <a:p>
            <a:pPr>
              <a:lnSpc>
                <a:spcPct val="100000"/>
              </a:lnSpc>
              <a:spcBef>
                <a:spcPts val="0"/>
              </a:spcBef>
            </a:pPr>
            <a:r>
              <a:rPr lang="sv-SE" noProof="0" dirty="0">
                <a:latin typeface="Arial" panose="020B0604020202020204" pitchFamily="34" charset="0"/>
                <a:cs typeface="Arial" panose="020B0604020202020204" pitchFamily="34" charset="0"/>
              </a:rPr>
              <a:t>Ger tydliga, prioriterade</a:t>
            </a:r>
          </a:p>
          <a:p>
            <a:pPr marL="0" indent="0">
              <a:lnSpc>
                <a:spcPct val="100000"/>
              </a:lnSpc>
              <a:spcBef>
                <a:spcPts val="0"/>
              </a:spcBef>
              <a:buNone/>
            </a:pPr>
            <a:r>
              <a:rPr lang="sv-SE" noProof="0" dirty="0">
                <a:latin typeface="Arial" panose="020B0604020202020204" pitchFamily="34" charset="0"/>
                <a:cs typeface="Arial" panose="020B0604020202020204" pitchFamily="34" charset="0"/>
              </a:rPr>
              <a:t>”bilder” av </a:t>
            </a:r>
            <a:r>
              <a:rPr lang="sv-SE" b="1" noProof="0" dirty="0">
                <a:latin typeface="Arial" panose="020B0604020202020204" pitchFamily="34" charset="0"/>
                <a:cs typeface="Arial" panose="020B0604020202020204" pitchFamily="34" charset="0"/>
              </a:rPr>
              <a:t>VAD</a:t>
            </a:r>
            <a:r>
              <a:rPr lang="sv-SE" noProof="0" dirty="0">
                <a:latin typeface="Arial" panose="020B0604020202020204" pitchFamily="34" charset="0"/>
                <a:cs typeface="Arial" panose="020B0604020202020204" pitchFamily="34" charset="0"/>
              </a:rPr>
              <a:t> som ska uppnås</a:t>
            </a:r>
          </a:p>
          <a:p>
            <a:pPr>
              <a:lnSpc>
                <a:spcPct val="100000"/>
              </a:lnSpc>
              <a:spcBef>
                <a:spcPts val="0"/>
              </a:spcBef>
            </a:pPr>
            <a:endParaRPr lang="sv-SE" noProof="0" dirty="0">
              <a:latin typeface="Arial" panose="020B0604020202020204" pitchFamily="34" charset="0"/>
              <a:cs typeface="Arial" panose="020B0604020202020204" pitchFamily="34" charset="0"/>
            </a:endParaRPr>
          </a:p>
          <a:p>
            <a:pPr>
              <a:lnSpc>
                <a:spcPct val="100000"/>
              </a:lnSpc>
              <a:spcBef>
                <a:spcPts val="0"/>
              </a:spcBef>
            </a:pPr>
            <a:r>
              <a:rPr lang="sv-SE" noProof="0" dirty="0">
                <a:latin typeface="Arial" panose="020B0604020202020204" pitchFamily="34" charset="0"/>
                <a:cs typeface="Arial" panose="020B0604020202020204" pitchFamily="34" charset="0"/>
              </a:rPr>
              <a:t>Ger inom befintliga ramar utrymme för människor kreativitet och fantasi i </a:t>
            </a:r>
            <a:r>
              <a:rPr lang="sv-SE" b="1" noProof="0" dirty="0">
                <a:latin typeface="Arial" panose="020B0604020202020204" pitchFamily="34" charset="0"/>
                <a:cs typeface="Arial" panose="020B0604020202020204" pitchFamily="34" charset="0"/>
              </a:rPr>
              <a:t>HUR</a:t>
            </a:r>
            <a:r>
              <a:rPr lang="sv-SE" noProof="0" dirty="0">
                <a:latin typeface="Arial" panose="020B0604020202020204" pitchFamily="34" charset="0"/>
                <a:cs typeface="Arial" panose="020B0604020202020204" pitchFamily="34" charset="0"/>
              </a:rPr>
              <a:t> målen faktiskt uppnås</a:t>
            </a:r>
          </a:p>
          <a:p>
            <a:pPr algn="ctr">
              <a:lnSpc>
                <a:spcPct val="100000"/>
              </a:lnSpc>
              <a:spcBef>
                <a:spcPts val="0"/>
              </a:spcBef>
            </a:pPr>
            <a:endParaRPr lang="sv-SE" noProof="0" dirty="0">
              <a:latin typeface="Arial" panose="020B0604020202020204" pitchFamily="34" charset="0"/>
              <a:cs typeface="Arial" panose="020B0604020202020204" pitchFamily="34" charset="0"/>
            </a:endParaRPr>
          </a:p>
          <a:p>
            <a:endParaRPr lang="sv-SE" noProof="0" dirty="0">
              <a:cs typeface="Arial"/>
            </a:endParaRPr>
          </a:p>
        </p:txBody>
      </p:sp>
      <p:pic>
        <p:nvPicPr>
          <p:cNvPr id="4" name="Bildobjekt 3">
            <a:extLst>
              <a:ext uri="{FF2B5EF4-FFF2-40B4-BE49-F238E27FC236}">
                <a16:creationId xmlns:a16="http://schemas.microsoft.com/office/drawing/2014/main" id="{1EB711C8-95A9-41B0-84FB-572A0E5505C3}"/>
              </a:ext>
            </a:extLst>
          </p:cNvPr>
          <p:cNvPicPr>
            <a:picLocks noChangeAspect="1"/>
          </p:cNvPicPr>
          <p:nvPr/>
        </p:nvPicPr>
        <p:blipFill>
          <a:blip r:embed="rId3"/>
          <a:srcRect l="8878" t="813" r="8878" b="11579"/>
          <a:stretch>
            <a:fillRect/>
          </a:stretch>
        </p:blipFill>
        <p:spPr>
          <a:xfrm>
            <a:off x="7908139" y="1264297"/>
            <a:ext cx="2616348" cy="4941536"/>
          </a:xfrm>
          <a:prstGeom prst="rect">
            <a:avLst/>
          </a:prstGeom>
        </p:spPr>
      </p:pic>
      <p:pic>
        <p:nvPicPr>
          <p:cNvPr id="3" name="Bildobjekt 2">
            <a:extLst>
              <a:ext uri="{FF2B5EF4-FFF2-40B4-BE49-F238E27FC236}">
                <a16:creationId xmlns:a16="http://schemas.microsoft.com/office/drawing/2014/main" id="{93F8F106-4C56-BA7A-5604-FBFAD68D7D95}"/>
              </a:ext>
            </a:extLst>
          </p:cNvPr>
          <p:cNvPicPr>
            <a:picLocks noChangeAspect="1"/>
          </p:cNvPicPr>
          <p:nvPr/>
        </p:nvPicPr>
        <p:blipFill>
          <a:blip r:embed="rId4"/>
          <a:stretch>
            <a:fillRect/>
          </a:stretch>
        </p:blipFill>
        <p:spPr>
          <a:xfrm>
            <a:off x="3263900" y="1018993"/>
            <a:ext cx="2405099" cy="1289411"/>
          </a:xfrm>
          <a:prstGeom prst="rect">
            <a:avLst/>
          </a:prstGeom>
        </p:spPr>
      </p:pic>
    </p:spTree>
    <p:extLst>
      <p:ext uri="{BB962C8B-B14F-4D97-AF65-F5344CB8AC3E}">
        <p14:creationId xmlns:p14="http://schemas.microsoft.com/office/powerpoint/2010/main" val="167555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4443861-07AA-BAC6-28E0-6CE93D317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013" y="188320"/>
            <a:ext cx="3310467" cy="3310467"/>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descr="En bild som visar tecknad serie&#10;&#10;AI-genererat innehåll kan vara felaktigt.">
            <a:extLst>
              <a:ext uri="{FF2B5EF4-FFF2-40B4-BE49-F238E27FC236}">
                <a16:creationId xmlns:a16="http://schemas.microsoft.com/office/drawing/2014/main" id="{952D7A4D-0BE0-E28F-3B8F-87C91D1AA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340" y="673467"/>
            <a:ext cx="6209992" cy="5911913"/>
          </a:xfrm>
          <a:prstGeom prst="rect">
            <a:avLst/>
          </a:prstGeom>
        </p:spPr>
      </p:pic>
      <p:sp>
        <p:nvSpPr>
          <p:cNvPr id="6" name="Rektangel 5">
            <a:extLst>
              <a:ext uri="{FF2B5EF4-FFF2-40B4-BE49-F238E27FC236}">
                <a16:creationId xmlns:a16="http://schemas.microsoft.com/office/drawing/2014/main" id="{FB5C8BF0-96EA-ABE8-B7E9-1850CE2ECDC8}"/>
              </a:ext>
            </a:extLst>
          </p:cNvPr>
          <p:cNvSpPr/>
          <p:nvPr/>
        </p:nvSpPr>
        <p:spPr>
          <a:xfrm>
            <a:off x="9948868" y="887552"/>
            <a:ext cx="1678543" cy="1815882"/>
          </a:xfrm>
          <a:prstGeom prst="rect">
            <a:avLst/>
          </a:prstGeom>
          <a:noFill/>
        </p:spPr>
        <p:txBody>
          <a:bodyPr wrap="square" lIns="91440" tIns="45720" rIns="91440" bIns="45720" anchor="t">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600" b="1" noProof="0" dirty="0">
                <a:ln w="1905"/>
                <a:effectLst>
                  <a:innerShdw blurRad="69850" dist="43180" dir="5400000">
                    <a:srgbClr val="000000">
                      <a:alpha val="65000"/>
                    </a:srgbClr>
                  </a:innerShdw>
                </a:effectLst>
                <a:ea typeface="Calibri"/>
                <a:cs typeface="Calibri"/>
              </a:rPr>
              <a:t>VI FYLLER FRAMTIDEN MED</a:t>
            </a:r>
          </a:p>
          <a:p>
            <a:pPr algn="ctr"/>
            <a:r>
              <a:rPr lang="sv-SE" sz="1600" b="1" noProof="0" dirty="0">
                <a:ln w="1905"/>
                <a:effectLst>
                  <a:innerShdw blurRad="69850" dist="43180" dir="5400000">
                    <a:srgbClr val="000000">
                      <a:alpha val="65000"/>
                    </a:srgbClr>
                  </a:innerShdw>
                </a:effectLst>
                <a:ea typeface="Calibri"/>
                <a:cs typeface="Calibri"/>
              </a:rPr>
              <a:t>GRÖN MJÖLK FRÅN KOR SOM </a:t>
            </a:r>
            <a:br>
              <a:rPr lang="sv-SE" sz="1600" b="1" noProof="0" dirty="0">
                <a:ln w="1905"/>
                <a:effectLst>
                  <a:innerShdw blurRad="69850" dist="43180" dir="5400000">
                    <a:srgbClr val="000000">
                      <a:alpha val="65000"/>
                    </a:srgbClr>
                  </a:innerShdw>
                </a:effectLst>
                <a:ea typeface="Calibri"/>
                <a:cs typeface="Calibri"/>
              </a:rPr>
            </a:br>
            <a:r>
              <a:rPr lang="sv-SE" sz="1600" b="1" noProof="0" dirty="0">
                <a:ln w="1905"/>
                <a:effectLst>
                  <a:innerShdw blurRad="69850" dist="43180" dir="5400000">
                    <a:srgbClr val="000000">
                      <a:alpha val="65000"/>
                    </a:srgbClr>
                  </a:innerShdw>
                </a:effectLst>
                <a:ea typeface="Calibri"/>
                <a:cs typeface="Calibri"/>
              </a:rPr>
              <a:t>VI ÄLSKAR </a:t>
            </a:r>
            <a:endParaRPr lang="sv-SE" noProof="0" dirty="0">
              <a:ea typeface="Calibri"/>
              <a:cs typeface="Calibri"/>
            </a:endParaRPr>
          </a:p>
        </p:txBody>
      </p:sp>
      <p:sp>
        <p:nvSpPr>
          <p:cNvPr id="7" name="textruta 6">
            <a:extLst>
              <a:ext uri="{FF2B5EF4-FFF2-40B4-BE49-F238E27FC236}">
                <a16:creationId xmlns:a16="http://schemas.microsoft.com/office/drawing/2014/main" id="{18B9AB4C-A170-59B3-57A4-C1C29F7C1A64}"/>
              </a:ext>
            </a:extLst>
          </p:cNvPr>
          <p:cNvSpPr txBox="1"/>
          <p:nvPr/>
        </p:nvSpPr>
        <p:spPr>
          <a:xfrm>
            <a:off x="2080735" y="5883430"/>
            <a:ext cx="6801957" cy="1231106"/>
          </a:xfrm>
          <a:prstGeom prst="rect">
            <a:avLst/>
          </a:prstGeom>
          <a:noFill/>
        </p:spPr>
        <p:txBody>
          <a:bodyPr wrap="square" lIns="91440" tIns="45720" rIns="91440" bIns="45720" rtlCol="0" anchor="t">
            <a:spAutoFit/>
          </a:bodyPr>
          <a:lstStyle/>
          <a:p>
            <a:r>
              <a:rPr lang="sv-SE" sz="2800" b="1" noProof="0" dirty="0">
                <a:solidFill>
                  <a:schemeClr val="accent2">
                    <a:lumMod val="50000"/>
                  </a:schemeClr>
                </a:solidFill>
                <a:latin typeface="Arial" panose="020B0604020202020204" pitchFamily="34" charset="0"/>
                <a:cs typeface="Arial" panose="020B0604020202020204" pitchFamily="34" charset="0"/>
              </a:rPr>
              <a:t>POSITIVA 		 	TA ANSVAR</a:t>
            </a:r>
          </a:p>
          <a:p>
            <a:r>
              <a:rPr lang="sv-SE" sz="2800" b="1" noProof="0" dirty="0">
                <a:solidFill>
                  <a:schemeClr val="accent2">
                    <a:lumMod val="50000"/>
                  </a:schemeClr>
                </a:solidFill>
                <a:latin typeface="Arial" panose="020B0604020202020204" pitchFamily="34" charset="0"/>
                <a:cs typeface="Arial" panose="020B0604020202020204" pitchFamily="34" charset="0"/>
              </a:rPr>
              <a:t>RISKMEDVETNA 	 TYDLIGA</a:t>
            </a:r>
            <a:r>
              <a:rPr lang="sv-SE" noProof="0" dirty="0">
                <a:latin typeface="Arial" panose="020B0604020202020204" pitchFamily="34" charset="0"/>
                <a:cs typeface="Arial" panose="020B0604020202020204" pitchFamily="34" charset="0"/>
              </a:rPr>
              <a:t>	</a:t>
            </a:r>
            <a:r>
              <a:rPr lang="sv-SE" noProof="0" dirty="0"/>
              <a:t>	</a:t>
            </a:r>
            <a:endParaRPr lang="sv-SE" noProof="0" dirty="0">
              <a:cs typeface="Arial"/>
            </a:endParaRPr>
          </a:p>
        </p:txBody>
      </p:sp>
      <p:sp>
        <p:nvSpPr>
          <p:cNvPr id="8" name="textruta 7">
            <a:extLst>
              <a:ext uri="{FF2B5EF4-FFF2-40B4-BE49-F238E27FC236}">
                <a16:creationId xmlns:a16="http://schemas.microsoft.com/office/drawing/2014/main" id="{D46B6647-7B26-CB98-FB61-112CBB55E01E}"/>
              </a:ext>
            </a:extLst>
          </p:cNvPr>
          <p:cNvSpPr txBox="1"/>
          <p:nvPr/>
        </p:nvSpPr>
        <p:spPr>
          <a:xfrm>
            <a:off x="60005" y="2346195"/>
            <a:ext cx="2521113" cy="523220"/>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2 aktiviteter ihop i personalgruppen per år.</a:t>
            </a:r>
          </a:p>
        </p:txBody>
      </p:sp>
      <p:sp>
        <p:nvSpPr>
          <p:cNvPr id="9" name="textruta 8">
            <a:extLst>
              <a:ext uri="{FF2B5EF4-FFF2-40B4-BE49-F238E27FC236}">
                <a16:creationId xmlns:a16="http://schemas.microsoft.com/office/drawing/2014/main" id="{76403CC5-B83C-77AA-087A-6A152491A625}"/>
              </a:ext>
            </a:extLst>
          </p:cNvPr>
          <p:cNvSpPr txBox="1"/>
          <p:nvPr/>
        </p:nvSpPr>
        <p:spPr>
          <a:xfrm>
            <a:off x="2319766" y="2650306"/>
            <a:ext cx="2474221" cy="369332"/>
          </a:xfrm>
          <a:prstGeom prst="rect">
            <a:avLst/>
          </a:prstGeom>
          <a:noFill/>
        </p:spPr>
        <p:txBody>
          <a:bodyPr wrap="square" rtlCol="0">
            <a:spAutoFit/>
          </a:bodyPr>
          <a:lstStyle/>
          <a:p>
            <a:r>
              <a:rPr lang="sv-SE" noProof="0" dirty="0">
                <a:highlight>
                  <a:srgbClr val="FFFF00"/>
                </a:highlight>
              </a:rPr>
              <a:t>Människorna mår bra</a:t>
            </a:r>
          </a:p>
        </p:txBody>
      </p:sp>
      <p:sp>
        <p:nvSpPr>
          <p:cNvPr id="11" name="textruta 10">
            <a:extLst>
              <a:ext uri="{FF2B5EF4-FFF2-40B4-BE49-F238E27FC236}">
                <a16:creationId xmlns:a16="http://schemas.microsoft.com/office/drawing/2014/main" id="{DEC22E3E-4831-9547-E7D2-08F164107918}"/>
              </a:ext>
            </a:extLst>
          </p:cNvPr>
          <p:cNvSpPr txBox="1"/>
          <p:nvPr/>
        </p:nvSpPr>
        <p:spPr>
          <a:xfrm>
            <a:off x="4980353" y="2652940"/>
            <a:ext cx="1846385" cy="369332"/>
          </a:xfrm>
          <a:prstGeom prst="rect">
            <a:avLst/>
          </a:prstGeom>
          <a:noFill/>
        </p:spPr>
        <p:txBody>
          <a:bodyPr wrap="square" rtlCol="0">
            <a:spAutoFit/>
          </a:bodyPr>
          <a:lstStyle/>
          <a:p>
            <a:r>
              <a:rPr lang="sv-SE" noProof="0" dirty="0">
                <a:highlight>
                  <a:srgbClr val="FFFF00"/>
                </a:highlight>
              </a:rPr>
              <a:t>Djuren mår bra</a:t>
            </a:r>
          </a:p>
        </p:txBody>
      </p:sp>
      <p:sp>
        <p:nvSpPr>
          <p:cNvPr id="13" name="textruta 12">
            <a:extLst>
              <a:ext uri="{FF2B5EF4-FFF2-40B4-BE49-F238E27FC236}">
                <a16:creationId xmlns:a16="http://schemas.microsoft.com/office/drawing/2014/main" id="{7EF1A599-A132-8F27-57F9-6E4BAD59F54F}"/>
              </a:ext>
            </a:extLst>
          </p:cNvPr>
          <p:cNvSpPr txBox="1"/>
          <p:nvPr/>
        </p:nvSpPr>
        <p:spPr>
          <a:xfrm>
            <a:off x="7336777" y="2636833"/>
            <a:ext cx="3160498" cy="307777"/>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Max 1 </a:t>
            </a:r>
            <a:r>
              <a:rPr lang="sv-SE" sz="1400" b="1" noProof="0" dirty="0" err="1">
                <a:solidFill>
                  <a:schemeClr val="accent3">
                    <a:lumMod val="75000"/>
                  </a:schemeClr>
                </a:solidFill>
                <a:latin typeface="Arial" panose="020B0604020202020204" pitchFamily="34" charset="0"/>
                <a:cs typeface="Arial" panose="020B0604020202020204" pitchFamily="34" charset="0"/>
              </a:rPr>
              <a:t>kadaverko</a:t>
            </a:r>
            <a:r>
              <a:rPr lang="sv-SE" sz="1400" b="1" noProof="0" dirty="0">
                <a:solidFill>
                  <a:schemeClr val="accent3">
                    <a:lumMod val="75000"/>
                  </a:schemeClr>
                </a:solidFill>
                <a:latin typeface="Arial" panose="020B0604020202020204" pitchFamily="34" charset="0"/>
                <a:cs typeface="Arial" panose="020B0604020202020204" pitchFamily="34" charset="0"/>
              </a:rPr>
              <a:t> per månad</a:t>
            </a:r>
          </a:p>
        </p:txBody>
      </p:sp>
      <p:sp>
        <p:nvSpPr>
          <p:cNvPr id="14" name="textruta 13">
            <a:extLst>
              <a:ext uri="{FF2B5EF4-FFF2-40B4-BE49-F238E27FC236}">
                <a16:creationId xmlns:a16="http://schemas.microsoft.com/office/drawing/2014/main" id="{8924C9FC-77C4-65DB-651C-7058C5369B7A}"/>
              </a:ext>
            </a:extLst>
          </p:cNvPr>
          <p:cNvSpPr txBox="1"/>
          <p:nvPr/>
        </p:nvSpPr>
        <p:spPr>
          <a:xfrm>
            <a:off x="7336777" y="2974691"/>
            <a:ext cx="2691575" cy="307777"/>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Max 150 000 i tankcelltal</a:t>
            </a:r>
          </a:p>
        </p:txBody>
      </p:sp>
      <p:sp>
        <p:nvSpPr>
          <p:cNvPr id="15" name="textruta 14">
            <a:extLst>
              <a:ext uri="{FF2B5EF4-FFF2-40B4-BE49-F238E27FC236}">
                <a16:creationId xmlns:a16="http://schemas.microsoft.com/office/drawing/2014/main" id="{8520FB25-6A21-33CF-A702-0B75F6B7750C}"/>
              </a:ext>
            </a:extLst>
          </p:cNvPr>
          <p:cNvSpPr txBox="1"/>
          <p:nvPr/>
        </p:nvSpPr>
        <p:spPr>
          <a:xfrm>
            <a:off x="7336776" y="3409611"/>
            <a:ext cx="4071873" cy="307777"/>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Minst 12 000 kg levererad mjölk per ko</a:t>
            </a:r>
          </a:p>
        </p:txBody>
      </p:sp>
      <p:sp>
        <p:nvSpPr>
          <p:cNvPr id="16" name="textruta 15">
            <a:extLst>
              <a:ext uri="{FF2B5EF4-FFF2-40B4-BE49-F238E27FC236}">
                <a16:creationId xmlns:a16="http://schemas.microsoft.com/office/drawing/2014/main" id="{E99D3923-1FE4-DC17-C623-32DBC2EAC88B}"/>
              </a:ext>
            </a:extLst>
          </p:cNvPr>
          <p:cNvSpPr txBox="1"/>
          <p:nvPr/>
        </p:nvSpPr>
        <p:spPr>
          <a:xfrm>
            <a:off x="4671336" y="1887806"/>
            <a:ext cx="1854201" cy="369332"/>
          </a:xfrm>
          <a:prstGeom prst="rect">
            <a:avLst/>
          </a:prstGeom>
          <a:noFill/>
        </p:spPr>
        <p:txBody>
          <a:bodyPr wrap="square" rtlCol="0">
            <a:spAutoFit/>
          </a:bodyPr>
          <a:lstStyle/>
          <a:p>
            <a:r>
              <a:rPr lang="sv-SE" noProof="0" dirty="0">
                <a:highlight>
                  <a:srgbClr val="FFFF00"/>
                </a:highlight>
              </a:rPr>
              <a:t>Vi tjänar pengar</a:t>
            </a:r>
          </a:p>
        </p:txBody>
      </p:sp>
      <p:sp>
        <p:nvSpPr>
          <p:cNvPr id="19" name="textruta 18">
            <a:extLst>
              <a:ext uri="{FF2B5EF4-FFF2-40B4-BE49-F238E27FC236}">
                <a16:creationId xmlns:a16="http://schemas.microsoft.com/office/drawing/2014/main" id="{262AA1DC-420F-98C7-1008-3425CFCF641E}"/>
              </a:ext>
            </a:extLst>
          </p:cNvPr>
          <p:cNvSpPr txBox="1"/>
          <p:nvPr/>
        </p:nvSpPr>
        <p:spPr>
          <a:xfrm>
            <a:off x="6409261" y="1313152"/>
            <a:ext cx="3619091" cy="307777"/>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Minst 10 % i vinstmarginal per år</a:t>
            </a:r>
          </a:p>
        </p:txBody>
      </p:sp>
      <p:sp>
        <p:nvSpPr>
          <p:cNvPr id="21" name="textruta 20">
            <a:extLst>
              <a:ext uri="{FF2B5EF4-FFF2-40B4-BE49-F238E27FC236}">
                <a16:creationId xmlns:a16="http://schemas.microsoft.com/office/drawing/2014/main" id="{72A0DD30-827C-54FD-092B-59EB86BDA0ED}"/>
              </a:ext>
            </a:extLst>
          </p:cNvPr>
          <p:cNvSpPr txBox="1"/>
          <p:nvPr/>
        </p:nvSpPr>
        <p:spPr>
          <a:xfrm>
            <a:off x="6659010" y="1708954"/>
            <a:ext cx="3619091" cy="307777"/>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Minst 40 % soliditet</a:t>
            </a:r>
          </a:p>
        </p:txBody>
      </p:sp>
      <p:sp>
        <p:nvSpPr>
          <p:cNvPr id="22" name="textruta 21">
            <a:extLst>
              <a:ext uri="{FF2B5EF4-FFF2-40B4-BE49-F238E27FC236}">
                <a16:creationId xmlns:a16="http://schemas.microsoft.com/office/drawing/2014/main" id="{2B7713BD-D560-0C3D-0499-7CA285D26F4C}"/>
              </a:ext>
            </a:extLst>
          </p:cNvPr>
          <p:cNvSpPr txBox="1"/>
          <p:nvPr/>
        </p:nvSpPr>
        <p:spPr>
          <a:xfrm>
            <a:off x="4834" y="3408411"/>
            <a:ext cx="2521113" cy="738664"/>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Alla ägare har 1 veckas sammanhängande semester per år.</a:t>
            </a:r>
          </a:p>
        </p:txBody>
      </p:sp>
      <p:sp>
        <p:nvSpPr>
          <p:cNvPr id="23" name="textruta 22">
            <a:extLst>
              <a:ext uri="{FF2B5EF4-FFF2-40B4-BE49-F238E27FC236}">
                <a16:creationId xmlns:a16="http://schemas.microsoft.com/office/drawing/2014/main" id="{FC669D13-1C87-A4F7-28B8-3EB4FAA8A10E}"/>
              </a:ext>
            </a:extLst>
          </p:cNvPr>
          <p:cNvSpPr txBox="1"/>
          <p:nvPr/>
        </p:nvSpPr>
        <p:spPr>
          <a:xfrm>
            <a:off x="2766897" y="1880593"/>
            <a:ext cx="1854201" cy="369332"/>
          </a:xfrm>
          <a:prstGeom prst="rect">
            <a:avLst/>
          </a:prstGeom>
          <a:noFill/>
        </p:spPr>
        <p:txBody>
          <a:bodyPr wrap="square" rtlCol="0">
            <a:spAutoFit/>
          </a:bodyPr>
          <a:lstStyle/>
          <a:p>
            <a:r>
              <a:rPr lang="sv-SE" noProof="0" dirty="0">
                <a:highlight>
                  <a:srgbClr val="FFFF00"/>
                </a:highlight>
              </a:rPr>
              <a:t>Vi jobbar smart</a:t>
            </a:r>
          </a:p>
        </p:txBody>
      </p:sp>
      <p:sp>
        <p:nvSpPr>
          <p:cNvPr id="24" name="textruta 23">
            <a:extLst>
              <a:ext uri="{FF2B5EF4-FFF2-40B4-BE49-F238E27FC236}">
                <a16:creationId xmlns:a16="http://schemas.microsoft.com/office/drawing/2014/main" id="{C5A7E5AF-2EA1-FB09-B2B4-0FD790616E84}"/>
              </a:ext>
            </a:extLst>
          </p:cNvPr>
          <p:cNvSpPr txBox="1"/>
          <p:nvPr/>
        </p:nvSpPr>
        <p:spPr>
          <a:xfrm>
            <a:off x="3866886" y="1355455"/>
            <a:ext cx="1854201" cy="369332"/>
          </a:xfrm>
          <a:prstGeom prst="rect">
            <a:avLst/>
          </a:prstGeom>
          <a:noFill/>
        </p:spPr>
        <p:txBody>
          <a:bodyPr wrap="square" rtlCol="0">
            <a:spAutoFit/>
          </a:bodyPr>
          <a:lstStyle/>
          <a:p>
            <a:r>
              <a:rPr lang="sv-SE" noProof="0" dirty="0">
                <a:highlight>
                  <a:srgbClr val="FFFF00"/>
                </a:highlight>
                <a:latin typeface="Arial" panose="020B0604020202020204" pitchFamily="34" charset="0"/>
                <a:cs typeface="Arial" panose="020B0604020202020204" pitchFamily="34" charset="0"/>
              </a:rPr>
              <a:t>Vi hinner tänka</a:t>
            </a:r>
          </a:p>
        </p:txBody>
      </p:sp>
      <p:sp>
        <p:nvSpPr>
          <p:cNvPr id="25" name="textruta 24">
            <a:extLst>
              <a:ext uri="{FF2B5EF4-FFF2-40B4-BE49-F238E27FC236}">
                <a16:creationId xmlns:a16="http://schemas.microsoft.com/office/drawing/2014/main" id="{F4FD27DC-89EF-F4B0-544B-B221AAAC17FB}"/>
              </a:ext>
            </a:extLst>
          </p:cNvPr>
          <p:cNvSpPr txBox="1"/>
          <p:nvPr/>
        </p:nvSpPr>
        <p:spPr>
          <a:xfrm>
            <a:off x="5890158" y="481362"/>
            <a:ext cx="3761067" cy="307777"/>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Gårdsråd 4 gånger per år</a:t>
            </a:r>
          </a:p>
        </p:txBody>
      </p:sp>
      <p:sp>
        <p:nvSpPr>
          <p:cNvPr id="26" name="textruta 25">
            <a:extLst>
              <a:ext uri="{FF2B5EF4-FFF2-40B4-BE49-F238E27FC236}">
                <a16:creationId xmlns:a16="http://schemas.microsoft.com/office/drawing/2014/main" id="{E6FAC7EF-DB93-19CF-7728-99C278E24337}"/>
              </a:ext>
            </a:extLst>
          </p:cNvPr>
          <p:cNvSpPr txBox="1"/>
          <p:nvPr/>
        </p:nvSpPr>
        <p:spPr>
          <a:xfrm>
            <a:off x="85771" y="1185148"/>
            <a:ext cx="3619091" cy="307777"/>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Förbättringsmöte 1 gång i månaden</a:t>
            </a:r>
          </a:p>
        </p:txBody>
      </p:sp>
      <p:sp>
        <p:nvSpPr>
          <p:cNvPr id="27" name="textruta 26">
            <a:extLst>
              <a:ext uri="{FF2B5EF4-FFF2-40B4-BE49-F238E27FC236}">
                <a16:creationId xmlns:a16="http://schemas.microsoft.com/office/drawing/2014/main" id="{C56AA4CB-45A2-C8F3-B93A-6EE43A7C5A29}"/>
              </a:ext>
            </a:extLst>
          </p:cNvPr>
          <p:cNvSpPr txBox="1"/>
          <p:nvPr/>
        </p:nvSpPr>
        <p:spPr>
          <a:xfrm>
            <a:off x="72426" y="1532870"/>
            <a:ext cx="3619091" cy="307777"/>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Pulsmöte varje morgon</a:t>
            </a:r>
          </a:p>
        </p:txBody>
      </p:sp>
      <p:sp>
        <p:nvSpPr>
          <p:cNvPr id="28" name="textruta 27">
            <a:extLst>
              <a:ext uri="{FF2B5EF4-FFF2-40B4-BE49-F238E27FC236}">
                <a16:creationId xmlns:a16="http://schemas.microsoft.com/office/drawing/2014/main" id="{785D983F-45E2-7E6A-0828-6E3B880A761B}"/>
              </a:ext>
            </a:extLst>
          </p:cNvPr>
          <p:cNvSpPr txBox="1"/>
          <p:nvPr/>
        </p:nvSpPr>
        <p:spPr>
          <a:xfrm>
            <a:off x="5903545" y="747749"/>
            <a:ext cx="5612126" cy="523220"/>
          </a:xfrm>
          <a:prstGeom prst="rect">
            <a:avLst/>
          </a:prstGeom>
          <a:noFill/>
        </p:spPr>
        <p:txBody>
          <a:bodyPr wrap="square" lIns="91440" tIns="45720" rIns="91440" bIns="45720" rtlCol="0" anchor="t">
            <a:spAutoFit/>
          </a:bodyPr>
          <a:lstStyle/>
          <a:p>
            <a:r>
              <a:rPr lang="sv-SE" sz="1400" b="1" noProof="0" dirty="0">
                <a:solidFill>
                  <a:schemeClr val="accent3">
                    <a:lumMod val="75000"/>
                  </a:schemeClr>
                </a:solidFill>
                <a:latin typeface="Arial" panose="020B0604020202020204" pitchFamily="34" charset="0"/>
                <a:cs typeface="Arial" panose="020B0604020202020204" pitchFamily="34" charset="0"/>
              </a:rPr>
              <a:t>Minst en utbildningsdag per </a:t>
            </a:r>
            <a:br>
              <a:rPr lang="sv-SE" sz="1400" b="1" noProof="0" dirty="0">
                <a:solidFill>
                  <a:schemeClr val="accent3">
                    <a:lumMod val="75000"/>
                  </a:schemeClr>
                </a:solidFill>
                <a:latin typeface="Arial" panose="020B0604020202020204" pitchFamily="34" charset="0"/>
                <a:cs typeface="Arial" panose="020B0604020202020204" pitchFamily="34" charset="0"/>
              </a:rPr>
            </a:br>
            <a:r>
              <a:rPr lang="sv-SE" sz="1400" b="1" noProof="0" dirty="0">
                <a:solidFill>
                  <a:schemeClr val="accent3">
                    <a:lumMod val="75000"/>
                  </a:schemeClr>
                </a:solidFill>
                <a:latin typeface="Arial" panose="020B0604020202020204" pitchFamily="34" charset="0"/>
                <a:cs typeface="Arial" panose="020B0604020202020204" pitchFamily="34" charset="0"/>
              </a:rPr>
              <a:t>medarbetare och år</a:t>
            </a:r>
          </a:p>
        </p:txBody>
      </p:sp>
      <p:sp>
        <p:nvSpPr>
          <p:cNvPr id="2" name="textruta 1">
            <a:extLst>
              <a:ext uri="{FF2B5EF4-FFF2-40B4-BE49-F238E27FC236}">
                <a16:creationId xmlns:a16="http://schemas.microsoft.com/office/drawing/2014/main" id="{34E2996B-9307-C523-1419-C23153B2077B}"/>
              </a:ext>
            </a:extLst>
          </p:cNvPr>
          <p:cNvSpPr txBox="1"/>
          <p:nvPr/>
        </p:nvSpPr>
        <p:spPr>
          <a:xfrm>
            <a:off x="50547" y="-40156"/>
            <a:ext cx="31109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800" b="1" noProof="0" dirty="0">
                <a:latin typeface="Arial" panose="020B0604020202020204" pitchFamily="34" charset="0"/>
                <a:ea typeface="Calibri"/>
                <a:cs typeface="Arial" panose="020B0604020202020204" pitchFamily="34" charset="0"/>
              </a:rPr>
              <a:t>Exempel från lantbruksföretag</a:t>
            </a:r>
            <a:endParaRPr lang="sv-SE" sz="2800" b="1" noProof="0" dirty="0">
              <a:latin typeface="Arial" panose="020B0604020202020204" pitchFamily="34" charset="0"/>
              <a:cs typeface="Arial" panose="020B0604020202020204" pitchFamily="34" charset="0"/>
            </a:endParaRPr>
          </a:p>
        </p:txBody>
      </p:sp>
      <p:sp>
        <p:nvSpPr>
          <p:cNvPr id="4" name="textruta 3">
            <a:extLst>
              <a:ext uri="{FF2B5EF4-FFF2-40B4-BE49-F238E27FC236}">
                <a16:creationId xmlns:a16="http://schemas.microsoft.com/office/drawing/2014/main" id="{7C3AB372-B6A6-3D4B-E5AC-DD8EB98AA458}"/>
              </a:ext>
            </a:extLst>
          </p:cNvPr>
          <p:cNvSpPr txBox="1"/>
          <p:nvPr/>
        </p:nvSpPr>
        <p:spPr>
          <a:xfrm>
            <a:off x="330246" y="5923352"/>
            <a:ext cx="2006243" cy="718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b="1" noProof="0" dirty="0">
                <a:solidFill>
                  <a:schemeClr val="accent2">
                    <a:lumMod val="49000"/>
                  </a:schemeClr>
                </a:solidFill>
                <a:latin typeface="Arial" panose="020B0604020202020204" pitchFamily="34" charset="0"/>
                <a:cs typeface="Arial" panose="020B0604020202020204" pitchFamily="34" charset="0"/>
              </a:rPr>
              <a:t>Företagets värderingar</a:t>
            </a:r>
          </a:p>
        </p:txBody>
      </p:sp>
      <p:sp>
        <p:nvSpPr>
          <p:cNvPr id="5" name="textruta 4">
            <a:extLst>
              <a:ext uri="{FF2B5EF4-FFF2-40B4-BE49-F238E27FC236}">
                <a16:creationId xmlns:a16="http://schemas.microsoft.com/office/drawing/2014/main" id="{38CC8124-5239-4A9B-4727-639C03101977}"/>
              </a:ext>
            </a:extLst>
          </p:cNvPr>
          <p:cNvSpPr txBox="1"/>
          <p:nvPr/>
        </p:nvSpPr>
        <p:spPr>
          <a:xfrm>
            <a:off x="3123655" y="99509"/>
            <a:ext cx="29948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000" b="1" noProof="0" dirty="0">
                <a:solidFill>
                  <a:schemeClr val="accent3">
                    <a:lumMod val="75000"/>
                  </a:schemeClr>
                </a:solidFill>
                <a:latin typeface="Arial" panose="020B0604020202020204" pitchFamily="34" charset="0"/>
                <a:cs typeface="Arial" panose="020B0604020202020204" pitchFamily="34" charset="0"/>
              </a:rPr>
              <a:t>Företagets mål</a:t>
            </a:r>
          </a:p>
        </p:txBody>
      </p:sp>
      <p:sp>
        <p:nvSpPr>
          <p:cNvPr id="12" name="textruta 11">
            <a:extLst>
              <a:ext uri="{FF2B5EF4-FFF2-40B4-BE49-F238E27FC236}">
                <a16:creationId xmlns:a16="http://schemas.microsoft.com/office/drawing/2014/main" id="{FD8529F7-801A-400B-53BF-1D4139B4E8DD}"/>
              </a:ext>
            </a:extLst>
          </p:cNvPr>
          <p:cNvSpPr txBox="1"/>
          <p:nvPr/>
        </p:nvSpPr>
        <p:spPr>
          <a:xfrm>
            <a:off x="9194696" y="-14898"/>
            <a:ext cx="288844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000" b="1" noProof="0" dirty="0">
                <a:latin typeface="Arial" panose="020B0604020202020204" pitchFamily="34" charset="0"/>
                <a:cs typeface="Arial" panose="020B0604020202020204" pitchFamily="34" charset="0"/>
              </a:rPr>
              <a:t>Företagets vision</a:t>
            </a:r>
          </a:p>
        </p:txBody>
      </p:sp>
    </p:spTree>
    <p:extLst>
      <p:ext uri="{BB962C8B-B14F-4D97-AF65-F5344CB8AC3E}">
        <p14:creationId xmlns:p14="http://schemas.microsoft.com/office/powerpoint/2010/main" val="3184504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7"/>
          <p:cNvSpPr txBox="1">
            <a:spLocks noChangeArrowheads="1"/>
          </p:cNvSpPr>
          <p:nvPr/>
        </p:nvSpPr>
        <p:spPr bwMode="auto">
          <a:xfrm>
            <a:off x="1579689" y="249714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eaLnBrk="0" fontAlgn="base" hangingPunct="0">
              <a:spcBef>
                <a:spcPct val="0"/>
              </a:spcBef>
              <a:spcAft>
                <a:spcPct val="0"/>
              </a:spcAft>
            </a:pPr>
            <a:endParaRPr lang="sv-SE" noProof="0" dirty="0">
              <a:solidFill>
                <a:srgbClr val="000000"/>
              </a:solidFill>
            </a:endParaRPr>
          </a:p>
        </p:txBody>
      </p:sp>
      <p:sp>
        <p:nvSpPr>
          <p:cNvPr id="3" name="Platshållare för innehåll 2"/>
          <p:cNvSpPr txBox="1">
            <a:spLocks/>
          </p:cNvSpPr>
          <p:nvPr/>
        </p:nvSpPr>
        <p:spPr>
          <a:xfrm>
            <a:off x="896989" y="1294401"/>
            <a:ext cx="10620096" cy="4525963"/>
          </a:xfrm>
          <a:prstGeom prst="rect">
            <a:avLst/>
          </a:prstGeom>
        </p:spPr>
        <p:txBody>
          <a:bodyPr lIns="91440" tIns="45720" rIns="91440" bIns="45720" anchor="t">
            <a:normAutofit/>
          </a:bodyPr>
          <a:lstStyle>
            <a:lvl1pPr marL="0" indent="0" algn="ctr" defTabSz="457200" rtl="0" eaLnBrk="1" latinLnBrk="0" hangingPunct="1">
              <a:spcBef>
                <a:spcPct val="20000"/>
              </a:spcBef>
              <a:buFont typeface="Arial"/>
              <a:buNone/>
              <a:defRPr sz="2000" kern="1200">
                <a:solidFill>
                  <a:schemeClr val="tx1">
                    <a:lumMod val="85000"/>
                    <a:lumOff val="1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r>
              <a:rPr lang="sv-SE" sz="3200" b="1" noProof="0" dirty="0">
                <a:solidFill>
                  <a:schemeClr val="tx1"/>
                </a:solidFill>
                <a:ea typeface="Verdana"/>
                <a:cs typeface="Verdana" pitchFamily="34" charset="0"/>
              </a:rPr>
              <a:t>Varför sätta upp mål?</a:t>
            </a:r>
          </a:p>
          <a:p>
            <a:pPr algn="l">
              <a:defRPr/>
            </a:pPr>
            <a:endParaRPr lang="sv-SE" sz="1800" b="1" noProof="0" dirty="0">
              <a:solidFill>
                <a:schemeClr val="tx1"/>
              </a:solidFill>
              <a:latin typeface="Verdana" pitchFamily="34" charset="0"/>
              <a:ea typeface="Verdana" pitchFamily="34" charset="0"/>
              <a:cs typeface="Verdana" pitchFamily="34" charset="0"/>
            </a:endParaRPr>
          </a:p>
          <a:p>
            <a:pPr algn="l">
              <a:defRPr/>
            </a:pPr>
            <a:endParaRPr lang="sv-SE" sz="1800" b="1" noProof="0" dirty="0">
              <a:solidFill>
                <a:schemeClr val="tx1"/>
              </a:solidFill>
              <a:latin typeface="Verdana" pitchFamily="34" charset="0"/>
              <a:ea typeface="Verdana" pitchFamily="34" charset="0"/>
              <a:cs typeface="Verdana" pitchFamily="34" charset="0"/>
            </a:endParaRPr>
          </a:p>
          <a:p>
            <a:pPr marL="285750" indent="-285750" algn="l">
              <a:buFont typeface="Arial" pitchFamily="34" charset="0"/>
              <a:buChar char="•"/>
              <a:defRPr/>
            </a:pPr>
            <a:r>
              <a:rPr lang="sv-SE" sz="2800" noProof="0" dirty="0">
                <a:solidFill>
                  <a:schemeClr val="tx1"/>
                </a:solidFill>
                <a:ea typeface="Verdana"/>
                <a:cs typeface="Verdana" pitchFamily="34" charset="0"/>
              </a:rPr>
              <a:t>Roligt, sporrande, utmanande</a:t>
            </a:r>
          </a:p>
          <a:p>
            <a:pPr marL="285750" indent="-285750" algn="l">
              <a:buFont typeface="Arial" pitchFamily="34" charset="0"/>
              <a:buChar char="•"/>
              <a:defRPr/>
            </a:pPr>
            <a:r>
              <a:rPr lang="sv-SE" sz="2800" noProof="0" dirty="0">
                <a:solidFill>
                  <a:schemeClr val="tx1"/>
                </a:solidFill>
                <a:ea typeface="Verdana"/>
                <a:cs typeface="Verdana" pitchFamily="34" charset="0"/>
              </a:rPr>
              <a:t>Alla arbetar med rätt saker, åt samma håll</a:t>
            </a:r>
          </a:p>
          <a:p>
            <a:pPr marL="285750" indent="-285750" algn="l">
              <a:buFont typeface="Arial" pitchFamily="34" charset="0"/>
              <a:buChar char="•"/>
              <a:defRPr/>
            </a:pPr>
            <a:r>
              <a:rPr lang="sv-SE" sz="2800" noProof="0" dirty="0">
                <a:solidFill>
                  <a:schemeClr val="tx1"/>
                </a:solidFill>
                <a:ea typeface="Verdana"/>
                <a:cs typeface="Verdana" pitchFamily="34" charset="0"/>
              </a:rPr>
              <a:t>Fira framgångar</a:t>
            </a:r>
          </a:p>
          <a:p>
            <a:pPr marL="285750" indent="-285750" algn="l">
              <a:buFont typeface="Arial" pitchFamily="34" charset="0"/>
              <a:buChar char="•"/>
              <a:defRPr/>
            </a:pPr>
            <a:r>
              <a:rPr lang="sv-SE" sz="2800" noProof="0" dirty="0">
                <a:solidFill>
                  <a:schemeClr val="tx1"/>
                </a:solidFill>
                <a:ea typeface="Verdana"/>
                <a:cs typeface="Verdana" pitchFamily="34" charset="0"/>
              </a:rPr>
              <a:t>Lättare att upptäcka i tid om något inte går som man tänkt</a:t>
            </a:r>
          </a:p>
          <a:p>
            <a:pPr marL="285750" indent="-285750" algn="l">
              <a:buFont typeface="Arial" pitchFamily="34" charset="0"/>
              <a:buChar char="•"/>
              <a:defRPr/>
            </a:pPr>
            <a:r>
              <a:rPr lang="sv-SE" sz="2800" noProof="0" dirty="0">
                <a:solidFill>
                  <a:schemeClr val="tx1"/>
                </a:solidFill>
                <a:ea typeface="Verdana"/>
                <a:cs typeface="Verdana" pitchFamily="34" charset="0"/>
              </a:rPr>
              <a:t>En del i företagets jobb med ständiga förbättringar</a:t>
            </a:r>
            <a:endParaRPr lang="sv-SE" sz="2800" noProof="0" dirty="0">
              <a:solidFill>
                <a:schemeClr val="tx1"/>
              </a:solidFill>
              <a:ea typeface="Verdana" pitchFamily="34" charset="0"/>
              <a:cs typeface="Verdana" pitchFamily="34" charset="0"/>
            </a:endParaRPr>
          </a:p>
          <a:p>
            <a:pPr marL="285750" indent="-285750" algn="l">
              <a:buFont typeface="Arial" pitchFamily="34" charset="0"/>
              <a:buChar char="•"/>
              <a:defRPr/>
            </a:pPr>
            <a:endParaRPr lang="sv-SE" sz="1800" b="1" noProof="0" dirty="0">
              <a:solidFill>
                <a:schemeClr val="tx1"/>
              </a:solidFill>
              <a:ea typeface="Verdana" pitchFamily="34" charset="0"/>
            </a:endParaRPr>
          </a:p>
          <a:p>
            <a:pPr lvl="1" algn="l">
              <a:defRPr/>
            </a:pPr>
            <a:endParaRPr lang="sv-SE" sz="800" noProof="0" dirty="0">
              <a:solidFill>
                <a:schemeClr val="tx1"/>
              </a:solidFill>
              <a:cs typeface="Calibri" panose="020F0502020204030204"/>
            </a:endParaRPr>
          </a:p>
          <a:p>
            <a:pPr marL="477520" lvl="1" algn="l">
              <a:defRPr/>
            </a:pPr>
            <a:endParaRPr lang="sv-SE" noProof="0" dirty="0">
              <a:solidFill>
                <a:schemeClr val="tx1"/>
              </a:solidFill>
              <a:cs typeface="Calibri" panose="020F0502020204030204"/>
            </a:endParaRPr>
          </a:p>
        </p:txBody>
      </p:sp>
      <p:pic>
        <p:nvPicPr>
          <p:cNvPr id="5" name="Bildobjekt 4" descr="En bild som visar verktyg, pil, apelsin, konst&#10;&#10;AI-genererat innehåll kan vara felaktigt.">
            <a:extLst>
              <a:ext uri="{FF2B5EF4-FFF2-40B4-BE49-F238E27FC236}">
                <a16:creationId xmlns:a16="http://schemas.microsoft.com/office/drawing/2014/main" id="{F6EA0779-BF54-0C7A-853B-27EFE8F48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4996" y="811891"/>
            <a:ext cx="2510015" cy="2617109"/>
          </a:xfrm>
          <a:prstGeom prst="rect">
            <a:avLst/>
          </a:prstGeom>
        </p:spPr>
      </p:pic>
    </p:spTree>
    <p:extLst>
      <p:ext uri="{BB962C8B-B14F-4D97-AF65-F5344CB8AC3E}">
        <p14:creationId xmlns:p14="http://schemas.microsoft.com/office/powerpoint/2010/main" val="6376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p:cNvSpPr>
            <a:spLocks noGrp="1"/>
          </p:cNvSpPr>
          <p:nvPr>
            <p:ph type="title" idx="4294967295"/>
          </p:nvPr>
        </p:nvSpPr>
        <p:spPr>
          <a:xfrm>
            <a:off x="293914" y="2352900"/>
            <a:ext cx="5184775" cy="911225"/>
          </a:xfrm>
        </p:spPr>
        <p:txBody>
          <a:bodyPr>
            <a:noAutofit/>
          </a:bodyPr>
          <a:lstStyle/>
          <a:p>
            <a:r>
              <a:rPr lang="sv-SE" sz="3200" b="1" noProof="0" dirty="0">
                <a:latin typeface="Arial" panose="020B0604020202020204" pitchFamily="34" charset="0"/>
                <a:cs typeface="Arial" panose="020B0604020202020204" pitchFamily="34" charset="0"/>
              </a:rPr>
              <a:t>Lära sig på vägen </a:t>
            </a:r>
            <a:br>
              <a:rPr lang="sv-SE" sz="3200" noProof="0" dirty="0">
                <a:latin typeface="Arial" panose="020B0604020202020204" pitchFamily="34" charset="0"/>
                <a:cs typeface="Arial" panose="020B0604020202020204" pitchFamily="34" charset="0"/>
              </a:rPr>
            </a:br>
            <a:br>
              <a:rPr lang="sv-SE" sz="3200" noProof="0" dirty="0">
                <a:latin typeface="Arial" panose="020B0604020202020204" pitchFamily="34" charset="0"/>
                <a:cs typeface="Arial" panose="020B0604020202020204" pitchFamily="34" charset="0"/>
              </a:rPr>
            </a:br>
            <a:r>
              <a:rPr lang="sv-SE" sz="2800" b="0" noProof="0" dirty="0">
                <a:latin typeface="Arial" panose="020B0604020202020204" pitchFamily="34" charset="0"/>
                <a:cs typeface="Arial" panose="020B0604020202020204" pitchFamily="34" charset="0"/>
              </a:rPr>
              <a:t>Ibland kan det vara </a:t>
            </a:r>
            <a:br>
              <a:rPr lang="sv-SE" sz="2800" b="0" noProof="0" dirty="0">
                <a:latin typeface="Arial" panose="020B0604020202020204" pitchFamily="34" charset="0"/>
                <a:cs typeface="Arial" panose="020B0604020202020204" pitchFamily="34" charset="0"/>
              </a:rPr>
            </a:br>
            <a:r>
              <a:rPr lang="sv-SE" sz="2800" b="0" noProof="0" dirty="0">
                <a:latin typeface="Arial" panose="020B0604020202020204" pitchFamily="34" charset="0"/>
                <a:cs typeface="Arial" panose="020B0604020202020204" pitchFamily="34" charset="0"/>
              </a:rPr>
              <a:t>smart</a:t>
            </a:r>
            <a:r>
              <a:rPr lang="sv-SE" sz="2800" noProof="0" dirty="0">
                <a:latin typeface="Arial" panose="020B0604020202020204" pitchFamily="34" charset="0"/>
                <a:cs typeface="Arial" panose="020B0604020202020204" pitchFamily="34" charset="0"/>
              </a:rPr>
              <a:t> </a:t>
            </a:r>
            <a:r>
              <a:rPr lang="sv-SE" sz="2800" b="0" noProof="0" dirty="0">
                <a:latin typeface="Arial" panose="020B0604020202020204" pitchFamily="34" charset="0"/>
                <a:cs typeface="Arial" panose="020B0604020202020204" pitchFamily="34" charset="0"/>
              </a:rPr>
              <a:t>att ta ett steg i taget. </a:t>
            </a:r>
            <a:br>
              <a:rPr lang="sv-SE" sz="2800" b="0" noProof="0" dirty="0">
                <a:latin typeface="Arial" panose="020B0604020202020204" pitchFamily="34" charset="0"/>
                <a:cs typeface="Arial" panose="020B0604020202020204" pitchFamily="34" charset="0"/>
              </a:rPr>
            </a:br>
            <a:br>
              <a:rPr lang="sv-SE" sz="2800" b="0" noProof="0" dirty="0">
                <a:latin typeface="Arial" panose="020B0604020202020204" pitchFamily="34" charset="0"/>
                <a:cs typeface="Arial" panose="020B0604020202020204" pitchFamily="34" charset="0"/>
              </a:rPr>
            </a:br>
            <a:r>
              <a:rPr lang="sv-SE" sz="2800" b="0" noProof="0" dirty="0">
                <a:latin typeface="Arial" panose="020B0604020202020204" pitchFamily="34" charset="0"/>
                <a:cs typeface="Arial" panose="020B0604020202020204" pitchFamily="34" charset="0"/>
              </a:rPr>
              <a:t>Vi vet ju inte rätt väg</a:t>
            </a:r>
            <a:r>
              <a:rPr lang="sv-SE" sz="2800" noProof="0" dirty="0">
                <a:latin typeface="Arial" panose="020B0604020202020204" pitchFamily="34" charset="0"/>
                <a:cs typeface="Arial" panose="020B0604020202020204" pitchFamily="34" charset="0"/>
              </a:rPr>
              <a:t> </a:t>
            </a:r>
            <a:r>
              <a:rPr lang="sv-SE" sz="2800" b="0" noProof="0" dirty="0">
                <a:latin typeface="Arial" panose="020B0604020202020204" pitchFamily="34" charset="0"/>
                <a:cs typeface="Arial" panose="020B0604020202020204" pitchFamily="34" charset="0"/>
              </a:rPr>
              <a:t>till </a:t>
            </a:r>
            <a:br>
              <a:rPr lang="sv-SE" sz="2800" b="0" noProof="0" dirty="0">
                <a:latin typeface="Arial" panose="020B0604020202020204" pitchFamily="34" charset="0"/>
                <a:cs typeface="Arial" panose="020B0604020202020204" pitchFamily="34" charset="0"/>
              </a:rPr>
            </a:br>
            <a:r>
              <a:rPr lang="sv-SE" sz="2800" b="0" noProof="0" dirty="0">
                <a:latin typeface="Arial" panose="020B0604020202020204" pitchFamily="34" charset="0"/>
                <a:cs typeface="Arial" panose="020B0604020202020204" pitchFamily="34" charset="0"/>
              </a:rPr>
              <a:t>vårt mål!</a:t>
            </a:r>
            <a:br>
              <a:rPr lang="sv-SE" sz="3200" b="0" noProof="0" dirty="0">
                <a:latin typeface="Arial" panose="020B0604020202020204" pitchFamily="34" charset="0"/>
                <a:cs typeface="Arial" panose="020B0604020202020204" pitchFamily="34" charset="0"/>
              </a:rPr>
            </a:br>
            <a:br>
              <a:rPr lang="sv-SE" sz="3200" noProof="0" dirty="0">
                <a:latin typeface="Arial" panose="020B0604020202020204" pitchFamily="34" charset="0"/>
                <a:cs typeface="Arial" panose="020B0604020202020204" pitchFamily="34" charset="0"/>
              </a:rPr>
            </a:br>
            <a:endParaRPr lang="sv-SE" sz="3200" b="0" noProof="0" dirty="0">
              <a:latin typeface="Arial" panose="020B0604020202020204" pitchFamily="34" charset="0"/>
              <a:cs typeface="Arial" panose="020B0604020202020204" pitchFamily="34" charset="0"/>
            </a:endParaRPr>
          </a:p>
        </p:txBody>
      </p:sp>
      <p:pic>
        <p:nvPicPr>
          <p:cNvPr id="5" name="Bildobjekt 4" descr="En bild som visar text, cirkel, tecknad serie, illustration&#10;&#10;AI-genererat innehåll kan vara felaktigt.">
            <a:extLst>
              <a:ext uri="{FF2B5EF4-FFF2-40B4-BE49-F238E27FC236}">
                <a16:creationId xmlns:a16="http://schemas.microsoft.com/office/drawing/2014/main" id="{25D6A52C-6541-44C4-E77B-52ACF9167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446" y="918482"/>
            <a:ext cx="6770147" cy="5695950"/>
          </a:xfrm>
          <a:prstGeom prst="rect">
            <a:avLst/>
          </a:prstGeom>
        </p:spPr>
      </p:pic>
    </p:spTree>
    <p:extLst>
      <p:ext uri="{BB962C8B-B14F-4D97-AF65-F5344CB8AC3E}">
        <p14:creationId xmlns:p14="http://schemas.microsoft.com/office/powerpoint/2010/main" val="3356330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39FB3-3F18-D53E-4EBD-31695A261E83}"/>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EC2F403-14C7-8114-327E-CDB81D0012D5}"/>
              </a:ext>
            </a:extLst>
          </p:cNvPr>
          <p:cNvSpPr>
            <a:spLocks noGrp="1"/>
          </p:cNvSpPr>
          <p:nvPr>
            <p:ph type="title" idx="4294967295"/>
          </p:nvPr>
        </p:nvSpPr>
        <p:spPr>
          <a:xfrm>
            <a:off x="573501" y="368429"/>
            <a:ext cx="10515600" cy="1325563"/>
          </a:xfrm>
        </p:spPr>
        <p:txBody>
          <a:bodyPr>
            <a:normAutofit/>
          </a:bodyPr>
          <a:lstStyle/>
          <a:p>
            <a:r>
              <a:rPr lang="sv-SE" sz="3200" b="1" noProof="0" dirty="0" err="1">
                <a:latin typeface="Arial" panose="020B0604020202020204" pitchFamily="34" charset="0"/>
                <a:cs typeface="Arial" panose="020B0604020202020204" pitchFamily="34" charset="0"/>
              </a:rPr>
              <a:t>Lärcykeln</a:t>
            </a:r>
            <a:endParaRPr lang="sv-SE" sz="3200" b="1" noProof="0"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E67EB009-ED08-CD88-BFC8-26C96F42D6E9}"/>
              </a:ext>
            </a:extLst>
          </p:cNvPr>
          <p:cNvSpPr/>
          <p:nvPr/>
        </p:nvSpPr>
        <p:spPr>
          <a:xfrm>
            <a:off x="8008376" y="67795"/>
            <a:ext cx="1944000" cy="1080000"/>
          </a:xfrm>
          <a:prstGeom prst="wedgeEllipseCallout">
            <a:avLst>
              <a:gd name="adj1" fmla="val -70931"/>
              <a:gd name="adj2" fmla="val 47235"/>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sv-SE" noProof="0" dirty="0">
                <a:latin typeface="Arial" panose="020B0604020202020204" pitchFamily="34" charset="0"/>
                <a:cs typeface="Arial" panose="020B0604020202020204" pitchFamily="34" charset="0"/>
              </a:rPr>
              <a:t>Man kan se hur det går</a:t>
            </a:r>
          </a:p>
        </p:txBody>
      </p:sp>
      <p:sp>
        <p:nvSpPr>
          <p:cNvPr id="16" name="Oval 15">
            <a:extLst>
              <a:ext uri="{FF2B5EF4-FFF2-40B4-BE49-F238E27FC236}">
                <a16:creationId xmlns:a16="http://schemas.microsoft.com/office/drawing/2014/main" id="{565E86BC-F75E-AF11-0BEF-E9BB597416C2}"/>
              </a:ext>
            </a:extLst>
          </p:cNvPr>
          <p:cNvSpPr/>
          <p:nvPr/>
        </p:nvSpPr>
        <p:spPr>
          <a:xfrm>
            <a:off x="9952376" y="2272800"/>
            <a:ext cx="1944000" cy="1080000"/>
          </a:xfrm>
          <a:prstGeom prst="wedgeEllipseCallout">
            <a:avLst>
              <a:gd name="adj1" fmla="val -60526"/>
              <a:gd name="adj2" fmla="val 62168"/>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sv-SE" noProof="0" dirty="0">
                <a:latin typeface="Arial" panose="020B0604020202020204" pitchFamily="34" charset="0"/>
                <a:cs typeface="Arial" panose="020B0604020202020204" pitchFamily="34" charset="0"/>
              </a:rPr>
              <a:t>Det finns tid att tänka</a:t>
            </a:r>
          </a:p>
        </p:txBody>
      </p:sp>
      <p:sp>
        <p:nvSpPr>
          <p:cNvPr id="18" name="Oval 17">
            <a:extLst>
              <a:ext uri="{FF2B5EF4-FFF2-40B4-BE49-F238E27FC236}">
                <a16:creationId xmlns:a16="http://schemas.microsoft.com/office/drawing/2014/main" id="{330AE3E8-95C1-A5BD-44AF-75ECD1C2688F}"/>
              </a:ext>
            </a:extLst>
          </p:cNvPr>
          <p:cNvSpPr/>
          <p:nvPr/>
        </p:nvSpPr>
        <p:spPr>
          <a:xfrm>
            <a:off x="7952329" y="5409571"/>
            <a:ext cx="1944000" cy="1080000"/>
          </a:xfrm>
          <a:prstGeom prst="wedgeEllipseCallout">
            <a:avLst>
              <a:gd name="adj1" fmla="val -88192"/>
              <a:gd name="adj2" fmla="val -17538"/>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sv-SE" noProof="0" dirty="0">
                <a:latin typeface="Arial" panose="020B0604020202020204" pitchFamily="34" charset="0"/>
                <a:cs typeface="Arial" panose="020B0604020202020204" pitchFamily="34" charset="0"/>
              </a:rPr>
              <a:t>Det finns en öppen diskussion</a:t>
            </a:r>
          </a:p>
        </p:txBody>
      </p:sp>
      <p:sp>
        <p:nvSpPr>
          <p:cNvPr id="19" name="Oval 18">
            <a:extLst>
              <a:ext uri="{FF2B5EF4-FFF2-40B4-BE49-F238E27FC236}">
                <a16:creationId xmlns:a16="http://schemas.microsoft.com/office/drawing/2014/main" id="{18C8A5F8-2AD8-BFDB-E9AF-214B6B953B7E}"/>
              </a:ext>
            </a:extLst>
          </p:cNvPr>
          <p:cNvSpPr/>
          <p:nvPr/>
        </p:nvSpPr>
        <p:spPr>
          <a:xfrm>
            <a:off x="505285" y="4104128"/>
            <a:ext cx="1944000" cy="1080000"/>
          </a:xfrm>
          <a:prstGeom prst="wedgeEllipseCallout">
            <a:avLst>
              <a:gd name="adj1" fmla="val 44338"/>
              <a:gd name="adj2" fmla="val -80453"/>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sv-SE" noProof="0" dirty="0">
                <a:latin typeface="Arial" panose="020B0604020202020204" pitchFamily="34" charset="0"/>
                <a:cs typeface="Arial" panose="020B0604020202020204" pitchFamily="34" charset="0"/>
              </a:rPr>
              <a:t>Man kan och vågar testa nya idéer</a:t>
            </a:r>
          </a:p>
        </p:txBody>
      </p:sp>
      <p:pic>
        <p:nvPicPr>
          <p:cNvPr id="5" name="Bildobjekt 4" descr="En bild som visar text, ballong, hjärta, Alla hjärtans dag&#10;&#10;AI-genererat innehåll kan vara felaktigt.">
            <a:extLst>
              <a:ext uri="{FF2B5EF4-FFF2-40B4-BE49-F238E27FC236}">
                <a16:creationId xmlns:a16="http://schemas.microsoft.com/office/drawing/2014/main" id="{5AF4548F-93BE-A9F7-9AD0-5C971FAB0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671" y="67795"/>
            <a:ext cx="7071259" cy="6722410"/>
          </a:xfrm>
          <a:prstGeom prst="rect">
            <a:avLst/>
          </a:prstGeom>
        </p:spPr>
      </p:pic>
    </p:spTree>
    <p:extLst>
      <p:ext uri="{BB962C8B-B14F-4D97-AF65-F5344CB8AC3E}">
        <p14:creationId xmlns:p14="http://schemas.microsoft.com/office/powerpoint/2010/main" val="2355677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7"/>
          <p:cNvSpPr txBox="1">
            <a:spLocks noChangeArrowheads="1"/>
          </p:cNvSpPr>
          <p:nvPr/>
        </p:nvSpPr>
        <p:spPr bwMode="auto">
          <a:xfrm>
            <a:off x="1579689" y="249714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eaLnBrk="0" fontAlgn="base" hangingPunct="0">
              <a:spcBef>
                <a:spcPct val="0"/>
              </a:spcBef>
              <a:spcAft>
                <a:spcPct val="0"/>
              </a:spcAft>
            </a:pPr>
            <a:endParaRPr lang="sv-SE" noProof="0" dirty="0">
              <a:solidFill>
                <a:srgbClr val="000000"/>
              </a:solidFill>
            </a:endParaRPr>
          </a:p>
        </p:txBody>
      </p:sp>
      <p:sp>
        <p:nvSpPr>
          <p:cNvPr id="3" name="Platshållare för innehåll 2"/>
          <p:cNvSpPr txBox="1">
            <a:spLocks/>
          </p:cNvSpPr>
          <p:nvPr/>
        </p:nvSpPr>
        <p:spPr>
          <a:xfrm>
            <a:off x="1238863" y="2345687"/>
            <a:ext cx="7599314" cy="4031693"/>
          </a:xfrm>
          <a:prstGeom prst="rect">
            <a:avLst/>
          </a:prstGeom>
        </p:spPr>
        <p:txBody>
          <a:bodyPr lIns="91440" tIns="45720" rIns="91440" bIns="45720" anchor="t">
            <a:normAutofit fontScale="85000" lnSpcReduction="20000"/>
          </a:bodyPr>
          <a:lstStyle>
            <a:lvl1pPr marL="0" indent="0" algn="ctr" defTabSz="457200" rtl="0" eaLnBrk="1" latinLnBrk="0" hangingPunct="1">
              <a:spcBef>
                <a:spcPct val="20000"/>
              </a:spcBef>
              <a:buFont typeface="Arial"/>
              <a:buNone/>
              <a:defRPr sz="2000" kern="1200">
                <a:solidFill>
                  <a:schemeClr val="tx1">
                    <a:lumMod val="85000"/>
                    <a:lumOff val="1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endParaRPr lang="sv-SE" sz="3200" b="1" noProof="0" dirty="0">
              <a:solidFill>
                <a:schemeClr val="tx1"/>
              </a:solidFill>
              <a:ea typeface="Verdana"/>
              <a:cs typeface="Verdana" pitchFamily="34" charset="0"/>
            </a:endParaRPr>
          </a:p>
          <a:p>
            <a:pPr marL="285750" indent="-285750" algn="l">
              <a:buFont typeface="Arial" pitchFamily="34" charset="0"/>
              <a:buChar char="•"/>
              <a:defRPr/>
            </a:pPr>
            <a:r>
              <a:rPr lang="sv-SE" sz="3300" b="1" noProof="0" dirty="0">
                <a:solidFill>
                  <a:schemeClr val="accent3"/>
                </a:solidFill>
                <a:latin typeface="Arial" panose="020B0604020202020204" pitchFamily="34" charset="0"/>
                <a:ea typeface="Verdana"/>
                <a:cs typeface="Arial" panose="020B0604020202020204" pitchFamily="34" charset="0"/>
              </a:rPr>
              <a:t>S</a:t>
            </a:r>
            <a:r>
              <a:rPr lang="sv-SE" sz="3300" noProof="0" dirty="0">
                <a:solidFill>
                  <a:schemeClr val="tx1"/>
                </a:solidFill>
                <a:latin typeface="Arial" panose="020B0604020202020204" pitchFamily="34" charset="0"/>
                <a:ea typeface="Verdana"/>
                <a:cs typeface="Arial" panose="020B0604020202020204" pitchFamily="34" charset="0"/>
              </a:rPr>
              <a:t>pecifika			</a:t>
            </a:r>
          </a:p>
          <a:p>
            <a:pPr marL="285750" indent="-285750" algn="l">
              <a:buFont typeface="Arial" pitchFamily="34" charset="0"/>
              <a:buChar char="•"/>
              <a:defRPr/>
            </a:pPr>
            <a:r>
              <a:rPr lang="sv-SE" sz="3300" b="1" noProof="0" dirty="0">
                <a:solidFill>
                  <a:schemeClr val="accent3"/>
                </a:solidFill>
                <a:latin typeface="Arial" panose="020B0604020202020204" pitchFamily="34" charset="0"/>
                <a:ea typeface="Verdana"/>
                <a:cs typeface="Arial" panose="020B0604020202020204" pitchFamily="34" charset="0"/>
              </a:rPr>
              <a:t>M</a:t>
            </a:r>
            <a:r>
              <a:rPr lang="sv-SE" sz="3300" noProof="0" dirty="0">
                <a:solidFill>
                  <a:schemeClr val="tx1"/>
                </a:solidFill>
                <a:latin typeface="Arial" panose="020B0604020202020204" pitchFamily="34" charset="0"/>
                <a:ea typeface="Verdana"/>
                <a:cs typeface="Arial" panose="020B0604020202020204" pitchFamily="34" charset="0"/>
              </a:rPr>
              <a:t>ätbara</a:t>
            </a:r>
          </a:p>
          <a:p>
            <a:pPr marL="285750" indent="-285750" algn="l">
              <a:buFont typeface="Arial" pitchFamily="34" charset="0"/>
              <a:buChar char="•"/>
              <a:defRPr/>
            </a:pPr>
            <a:r>
              <a:rPr lang="sv-SE" sz="3300" b="1" noProof="0" dirty="0">
                <a:solidFill>
                  <a:schemeClr val="accent3"/>
                </a:solidFill>
                <a:latin typeface="Arial" panose="020B0604020202020204" pitchFamily="34" charset="0"/>
                <a:ea typeface="Verdana"/>
                <a:cs typeface="Arial" panose="020B0604020202020204" pitchFamily="34" charset="0"/>
              </a:rPr>
              <a:t>A</a:t>
            </a:r>
            <a:r>
              <a:rPr lang="sv-SE" sz="3300" noProof="0" dirty="0">
                <a:solidFill>
                  <a:schemeClr val="tx1"/>
                </a:solidFill>
                <a:latin typeface="Arial" panose="020B0604020202020204" pitchFamily="34" charset="0"/>
                <a:ea typeface="Verdana"/>
                <a:cs typeface="Arial" panose="020B0604020202020204" pitchFamily="34" charset="0"/>
              </a:rPr>
              <a:t>ccepterade</a:t>
            </a:r>
          </a:p>
          <a:p>
            <a:pPr marL="285750" indent="-285750" algn="l">
              <a:buFont typeface="Arial" pitchFamily="34" charset="0"/>
              <a:buChar char="•"/>
              <a:defRPr/>
            </a:pPr>
            <a:r>
              <a:rPr lang="sv-SE" sz="3300" b="1" noProof="0" dirty="0">
                <a:solidFill>
                  <a:schemeClr val="accent3"/>
                </a:solidFill>
                <a:latin typeface="Arial" panose="020B0604020202020204" pitchFamily="34" charset="0"/>
                <a:ea typeface="Verdana"/>
                <a:cs typeface="Arial" panose="020B0604020202020204" pitchFamily="34" charset="0"/>
              </a:rPr>
              <a:t>R</a:t>
            </a:r>
            <a:r>
              <a:rPr lang="sv-SE" sz="3300" noProof="0" dirty="0">
                <a:solidFill>
                  <a:schemeClr val="tx1"/>
                </a:solidFill>
                <a:latin typeface="Arial" panose="020B0604020202020204" pitchFamily="34" charset="0"/>
                <a:ea typeface="Verdana"/>
                <a:cs typeface="Arial" panose="020B0604020202020204" pitchFamily="34" charset="0"/>
              </a:rPr>
              <a:t>ealistiska</a:t>
            </a:r>
          </a:p>
          <a:p>
            <a:pPr marL="285750" indent="-285750" algn="l">
              <a:buFont typeface="Arial" pitchFamily="34" charset="0"/>
              <a:buChar char="•"/>
              <a:defRPr/>
            </a:pPr>
            <a:r>
              <a:rPr lang="sv-SE" sz="3300" b="1" noProof="0" dirty="0">
                <a:solidFill>
                  <a:schemeClr val="accent3"/>
                </a:solidFill>
                <a:latin typeface="Arial" panose="020B0604020202020204" pitchFamily="34" charset="0"/>
                <a:ea typeface="Verdana"/>
                <a:cs typeface="Arial" panose="020B0604020202020204" pitchFamily="34" charset="0"/>
              </a:rPr>
              <a:t>T</a:t>
            </a:r>
            <a:r>
              <a:rPr lang="sv-SE" sz="3300" noProof="0" dirty="0">
                <a:solidFill>
                  <a:schemeClr val="tx1"/>
                </a:solidFill>
                <a:latin typeface="Arial" panose="020B0604020202020204" pitchFamily="34" charset="0"/>
                <a:ea typeface="Verdana"/>
                <a:cs typeface="Arial" panose="020B0604020202020204" pitchFamily="34" charset="0"/>
              </a:rPr>
              <a:t>idsbestämda</a:t>
            </a:r>
          </a:p>
          <a:p>
            <a:pPr marL="285750" indent="-285750" algn="l">
              <a:buFont typeface="Arial" pitchFamily="34" charset="0"/>
              <a:buChar char="•"/>
              <a:defRPr/>
            </a:pPr>
            <a:endParaRPr lang="sv-SE" sz="3200" b="1" noProof="0" dirty="0">
              <a:solidFill>
                <a:schemeClr val="tx1"/>
              </a:solidFill>
              <a:latin typeface="Arial" panose="020B0604020202020204" pitchFamily="34" charset="0"/>
              <a:ea typeface="Verdana" pitchFamily="34" charset="0"/>
              <a:cs typeface="Arial" panose="020B0604020202020204" pitchFamily="34" charset="0"/>
            </a:endParaRPr>
          </a:p>
          <a:p>
            <a:pPr marL="285750" indent="-285750" algn="l">
              <a:buFont typeface="Arial" pitchFamily="34" charset="0"/>
              <a:buChar char="•"/>
              <a:defRPr/>
            </a:pPr>
            <a:endParaRPr lang="sv-SE" sz="3200" b="1" noProof="0" dirty="0">
              <a:solidFill>
                <a:schemeClr val="tx1"/>
              </a:solidFill>
              <a:latin typeface="Arial" panose="020B0604020202020204" pitchFamily="34" charset="0"/>
              <a:ea typeface="Verdana" pitchFamily="34" charset="0"/>
              <a:cs typeface="Arial" panose="020B0604020202020204" pitchFamily="34" charset="0"/>
            </a:endParaRPr>
          </a:p>
          <a:p>
            <a:pPr algn="l">
              <a:defRPr/>
            </a:pPr>
            <a:r>
              <a:rPr lang="sv-SE" sz="3300" noProof="0" dirty="0">
                <a:solidFill>
                  <a:schemeClr val="tx1"/>
                </a:solidFill>
                <a:latin typeface="Arial" panose="020B0604020202020204" pitchFamily="34" charset="0"/>
                <a:ea typeface="Verdana"/>
                <a:cs typeface="Arial" panose="020B0604020202020204" pitchFamily="34" charset="0"/>
              </a:rPr>
              <a:t>Kan vi ge ett exempel på ett SMART mål?</a:t>
            </a:r>
          </a:p>
          <a:p>
            <a:pPr marL="285750" indent="-285750" algn="l">
              <a:buFont typeface="Arial" pitchFamily="34" charset="0"/>
              <a:buChar char="•"/>
              <a:defRPr/>
            </a:pPr>
            <a:endParaRPr lang="sv-SE" sz="1800" noProof="0" dirty="0">
              <a:solidFill>
                <a:schemeClr val="tx1"/>
              </a:solidFill>
              <a:latin typeface="Arial" panose="020B0604020202020204" pitchFamily="34" charset="0"/>
              <a:ea typeface="Verdana" pitchFamily="34" charset="0"/>
              <a:cs typeface="Arial" panose="020B0604020202020204" pitchFamily="34" charset="0"/>
            </a:endParaRPr>
          </a:p>
          <a:p>
            <a:pPr lvl="1" algn="l">
              <a:defRPr/>
            </a:pPr>
            <a:endParaRPr lang="sv-SE" sz="800" noProof="0" dirty="0">
              <a:solidFill>
                <a:schemeClr val="tx1"/>
              </a:solidFill>
            </a:endParaRPr>
          </a:p>
          <a:p>
            <a:pPr marL="477520" lvl="1" algn="l">
              <a:defRPr/>
            </a:pPr>
            <a:endParaRPr lang="sv-SE" noProof="0" dirty="0">
              <a:solidFill>
                <a:schemeClr val="tx1"/>
              </a:solidFill>
              <a:cs typeface="Calibri" panose="020F0502020204030204"/>
            </a:endParaRPr>
          </a:p>
        </p:txBody>
      </p:sp>
      <p:sp>
        <p:nvSpPr>
          <p:cNvPr id="2" name="Rubrik 1">
            <a:extLst>
              <a:ext uri="{FF2B5EF4-FFF2-40B4-BE49-F238E27FC236}">
                <a16:creationId xmlns:a16="http://schemas.microsoft.com/office/drawing/2014/main" id="{E9F19868-0906-BC36-6F76-F8562DF7419D}"/>
              </a:ext>
            </a:extLst>
          </p:cNvPr>
          <p:cNvSpPr>
            <a:spLocks noGrp="1"/>
          </p:cNvSpPr>
          <p:nvPr>
            <p:ph type="title" idx="4294967295"/>
          </p:nvPr>
        </p:nvSpPr>
        <p:spPr>
          <a:xfrm>
            <a:off x="1092200" y="1166132"/>
            <a:ext cx="10642600" cy="911225"/>
          </a:xfrm>
        </p:spPr>
        <p:txBody>
          <a:bodyPr>
            <a:normAutofit/>
          </a:bodyPr>
          <a:lstStyle/>
          <a:p>
            <a:r>
              <a:rPr lang="sv-SE" sz="3200" b="1" noProof="0" dirty="0">
                <a:latin typeface="Arial" panose="020B0604020202020204" pitchFamily="34" charset="0"/>
                <a:cs typeface="Arial" panose="020B0604020202020204" pitchFamily="34" charset="0"/>
              </a:rPr>
              <a:t>Bra mål är </a:t>
            </a:r>
            <a:r>
              <a:rPr lang="sv-SE" sz="3200" b="1" noProof="0" dirty="0" err="1">
                <a:solidFill>
                  <a:schemeClr val="accent3"/>
                </a:solidFill>
                <a:latin typeface="Arial" panose="020B0604020202020204" pitchFamily="34" charset="0"/>
                <a:cs typeface="Arial" panose="020B0604020202020204" pitchFamily="34" charset="0"/>
              </a:rPr>
              <a:t>SMART</a:t>
            </a:r>
            <a:r>
              <a:rPr lang="sv-SE" sz="3200" b="1" noProof="0" dirty="0" err="1">
                <a:latin typeface="Arial" panose="020B0604020202020204" pitchFamily="34" charset="0"/>
                <a:cs typeface="Arial" panose="020B0604020202020204" pitchFamily="34" charset="0"/>
              </a:rPr>
              <a:t>:a</a:t>
            </a:r>
            <a:endParaRPr lang="sv-SE" sz="3200" b="1" noProof="0" dirty="0">
              <a:latin typeface="Arial" panose="020B0604020202020204" pitchFamily="34" charset="0"/>
              <a:cs typeface="Arial" panose="020B0604020202020204" pitchFamily="34" charset="0"/>
            </a:endParaRPr>
          </a:p>
        </p:txBody>
      </p:sp>
      <p:pic>
        <p:nvPicPr>
          <p:cNvPr id="6" name="Bildobjekt 5" descr="En bild som visar verktyg, pil, apelsin, konst&#10;&#10;AI-genererat innehåll kan vara felaktigt.">
            <a:extLst>
              <a:ext uri="{FF2B5EF4-FFF2-40B4-BE49-F238E27FC236}">
                <a16:creationId xmlns:a16="http://schemas.microsoft.com/office/drawing/2014/main" id="{A0866B11-A008-81DD-716F-85D91D71B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137" y="554047"/>
            <a:ext cx="3727174" cy="3886200"/>
          </a:xfrm>
          <a:prstGeom prst="rect">
            <a:avLst/>
          </a:prstGeom>
        </p:spPr>
      </p:pic>
    </p:spTree>
    <p:extLst>
      <p:ext uri="{BB962C8B-B14F-4D97-AF65-F5344CB8AC3E}">
        <p14:creationId xmlns:p14="http://schemas.microsoft.com/office/powerpoint/2010/main" val="17351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D83081-2097-9D5D-6880-5B0A55100B4F}"/>
              </a:ext>
            </a:extLst>
          </p:cNvPr>
          <p:cNvSpPr>
            <a:spLocks noGrp="1"/>
          </p:cNvSpPr>
          <p:nvPr>
            <p:ph type="title" idx="4294967295"/>
          </p:nvPr>
        </p:nvSpPr>
        <p:spPr>
          <a:xfrm>
            <a:off x="698458" y="893135"/>
            <a:ext cx="10642600" cy="2088713"/>
          </a:xfrm>
        </p:spPr>
        <p:txBody>
          <a:bodyPr>
            <a:normAutofit/>
          </a:bodyPr>
          <a:lstStyle/>
          <a:p>
            <a:r>
              <a:rPr lang="sv-SE" sz="3200" b="1" noProof="0" dirty="0">
                <a:latin typeface="Arial" panose="020B0604020202020204" pitchFamily="34" charset="0"/>
                <a:cs typeface="Arial" panose="020B0604020202020204" pitchFamily="34" charset="0"/>
              </a:rPr>
              <a:t>Exempel på ett </a:t>
            </a:r>
            <a:r>
              <a:rPr lang="sv-SE" sz="3200" b="1" noProof="0" dirty="0">
                <a:solidFill>
                  <a:srgbClr val="FF0000"/>
                </a:solidFill>
                <a:latin typeface="Arial" panose="020B0604020202020204" pitchFamily="34" charset="0"/>
                <a:cs typeface="Arial" panose="020B0604020202020204" pitchFamily="34" charset="0"/>
              </a:rPr>
              <a:t>O-SMART</a:t>
            </a:r>
            <a:r>
              <a:rPr lang="sv-SE" sz="3200" b="1" noProof="0" dirty="0">
                <a:latin typeface="Arial" panose="020B0604020202020204" pitchFamily="34" charset="0"/>
                <a:cs typeface="Arial" panose="020B0604020202020204" pitchFamily="34" charset="0"/>
              </a:rPr>
              <a:t> mål</a:t>
            </a:r>
            <a:br>
              <a:rPr lang="sv-SE" sz="3200" b="1" noProof="0" dirty="0">
                <a:latin typeface="Arial" panose="020B0604020202020204" pitchFamily="34" charset="0"/>
                <a:cs typeface="Arial" panose="020B0604020202020204" pitchFamily="34" charset="0"/>
              </a:rPr>
            </a:br>
            <a:br>
              <a:rPr lang="sv-SE" sz="2800" noProof="0" dirty="0">
                <a:latin typeface="Arial" panose="020B0604020202020204" pitchFamily="34" charset="0"/>
                <a:cs typeface="Arial" panose="020B0604020202020204" pitchFamily="34" charset="0"/>
              </a:rPr>
            </a:br>
            <a:r>
              <a:rPr lang="sv-SE" sz="2800" dirty="0">
                <a:latin typeface="Arial" panose="020B0604020202020204" pitchFamily="34" charset="0"/>
                <a:ea typeface="Calibri"/>
                <a:cs typeface="Arial" panose="020B0604020202020204" pitchFamily="34" charset="0"/>
              </a:rPr>
              <a:t>Vi ska förbättra förstaskörden! </a:t>
            </a:r>
            <a:br>
              <a:rPr lang="sv-SE" sz="4000" b="1" dirty="0">
                <a:latin typeface="Arial" panose="020B0604020202020204" pitchFamily="34" charset="0"/>
                <a:cs typeface="Arial" panose="020B0604020202020204" pitchFamily="34" charset="0"/>
              </a:rPr>
            </a:br>
            <a:endParaRPr lang="sv-SE" sz="4000" b="1" noProof="0" dirty="0">
              <a:latin typeface="Arial" panose="020B0604020202020204" pitchFamily="34" charset="0"/>
              <a:cs typeface="Arial" panose="020B0604020202020204" pitchFamily="34" charset="0"/>
            </a:endParaRPr>
          </a:p>
        </p:txBody>
      </p:sp>
      <p:sp>
        <p:nvSpPr>
          <p:cNvPr id="3" name="Platshållare för innehåll 2">
            <a:extLst>
              <a:ext uri="{FF2B5EF4-FFF2-40B4-BE49-F238E27FC236}">
                <a16:creationId xmlns:a16="http://schemas.microsoft.com/office/drawing/2014/main" id="{BDE77F5A-2882-2F3C-38DB-241B02C80207}"/>
              </a:ext>
            </a:extLst>
          </p:cNvPr>
          <p:cNvSpPr>
            <a:spLocks noGrp="1"/>
          </p:cNvSpPr>
          <p:nvPr>
            <p:ph idx="4294967295"/>
          </p:nvPr>
        </p:nvSpPr>
        <p:spPr>
          <a:xfrm>
            <a:off x="772886" y="2526236"/>
            <a:ext cx="9668286" cy="3796619"/>
          </a:xfrm>
        </p:spPr>
        <p:txBody>
          <a:bodyPr vert="horz" lIns="91440" tIns="45720" rIns="91440" bIns="45720" rtlCol="0" anchor="t">
            <a:noAutofit/>
          </a:bodyPr>
          <a:lstStyle/>
          <a:p>
            <a:pPr marL="0" indent="0">
              <a:buNone/>
            </a:pPr>
            <a:endParaRPr lang="sv-SE" noProof="0" dirty="0">
              <a:ea typeface="Calibri"/>
              <a:cs typeface="Calibri"/>
            </a:endParaRPr>
          </a:p>
          <a:p>
            <a:pPr marL="0" indent="0">
              <a:buNone/>
            </a:pPr>
            <a:br>
              <a:rPr lang="sv-SE" sz="3200" noProof="0" dirty="0">
                <a:ea typeface="Calibri"/>
                <a:cs typeface="Calibri"/>
              </a:rPr>
            </a:br>
            <a:r>
              <a:rPr lang="sv-SE" b="1" noProof="0" dirty="0">
                <a:latin typeface="Arial" panose="020B0604020202020204" pitchFamily="34" charset="0"/>
                <a:ea typeface="Calibri"/>
                <a:cs typeface="Arial" panose="020B0604020202020204" pitchFamily="34" charset="0"/>
              </a:rPr>
              <a:t>Exempel på ett </a:t>
            </a:r>
            <a:r>
              <a:rPr lang="sv-SE" b="1" noProof="0" dirty="0">
                <a:solidFill>
                  <a:schemeClr val="accent3"/>
                </a:solidFill>
                <a:latin typeface="Arial" panose="020B0604020202020204" pitchFamily="34" charset="0"/>
                <a:ea typeface="Calibri"/>
                <a:cs typeface="Arial" panose="020B0604020202020204" pitchFamily="34" charset="0"/>
              </a:rPr>
              <a:t>SMART </a:t>
            </a:r>
            <a:r>
              <a:rPr lang="sv-SE" b="1" noProof="0" dirty="0">
                <a:latin typeface="Arial" panose="020B0604020202020204" pitchFamily="34" charset="0"/>
                <a:ea typeface="Calibri"/>
                <a:cs typeface="Arial" panose="020B0604020202020204" pitchFamily="34" charset="0"/>
              </a:rPr>
              <a:t>mål</a:t>
            </a:r>
          </a:p>
          <a:p>
            <a:r>
              <a:rPr lang="sv-SE" noProof="0" dirty="0">
                <a:latin typeface="Arial" panose="020B0604020202020204" pitchFamily="34" charset="0"/>
                <a:ea typeface="Calibri"/>
                <a:cs typeface="Arial" panose="020B0604020202020204" pitchFamily="34" charset="0"/>
              </a:rPr>
              <a:t>1:a skörden 2026 ska ha ett proteinvärde på 150-170 g </a:t>
            </a:r>
            <a:r>
              <a:rPr lang="sv-SE" noProof="0" dirty="0" err="1">
                <a:latin typeface="Arial" panose="020B0604020202020204" pitchFamily="34" charset="0"/>
                <a:ea typeface="Calibri"/>
                <a:cs typeface="Arial" panose="020B0604020202020204" pitchFamily="34" charset="0"/>
              </a:rPr>
              <a:t>Rp</a:t>
            </a:r>
            <a:r>
              <a:rPr lang="sv-SE" noProof="0" dirty="0">
                <a:latin typeface="Arial" panose="020B0604020202020204" pitchFamily="34" charset="0"/>
                <a:ea typeface="Calibri"/>
                <a:cs typeface="Arial" panose="020B0604020202020204" pitchFamily="34" charset="0"/>
              </a:rPr>
              <a:t>/kg </a:t>
            </a:r>
            <a:r>
              <a:rPr lang="sv-SE" noProof="0" dirty="0" err="1">
                <a:latin typeface="Arial" panose="020B0604020202020204" pitchFamily="34" charset="0"/>
                <a:ea typeface="Calibri"/>
                <a:cs typeface="Arial" panose="020B0604020202020204" pitchFamily="34" charset="0"/>
              </a:rPr>
              <a:t>ts</a:t>
            </a:r>
            <a:r>
              <a:rPr lang="sv-SE" noProof="0" dirty="0">
                <a:latin typeface="Arial" panose="020B0604020202020204" pitchFamily="34" charset="0"/>
                <a:ea typeface="Calibri"/>
                <a:cs typeface="Arial" panose="020B0604020202020204" pitchFamily="34" charset="0"/>
              </a:rPr>
              <a:t>,  ett energivärde på 6,0 NEL/kg </a:t>
            </a:r>
            <a:r>
              <a:rPr lang="sv-SE" noProof="0" dirty="0" err="1">
                <a:latin typeface="Arial" panose="020B0604020202020204" pitchFamily="34" charset="0"/>
                <a:ea typeface="Calibri"/>
                <a:cs typeface="Arial" panose="020B0604020202020204" pitchFamily="34" charset="0"/>
              </a:rPr>
              <a:t>ts</a:t>
            </a:r>
            <a:r>
              <a:rPr lang="sv-SE" noProof="0" dirty="0">
                <a:latin typeface="Arial" panose="020B0604020202020204" pitchFamily="34" charset="0"/>
                <a:ea typeface="Calibri"/>
                <a:cs typeface="Arial" panose="020B0604020202020204" pitchFamily="34" charset="0"/>
              </a:rPr>
              <a:t> eller högre och en </a:t>
            </a:r>
            <a:r>
              <a:rPr lang="sv-SE" noProof="0" dirty="0" err="1">
                <a:latin typeface="Arial" panose="020B0604020202020204" pitchFamily="34" charset="0"/>
                <a:ea typeface="Calibri"/>
                <a:cs typeface="Arial" panose="020B0604020202020204" pitchFamily="34" charset="0"/>
              </a:rPr>
              <a:t>ts</a:t>
            </a:r>
            <a:r>
              <a:rPr lang="sv-SE" noProof="0" dirty="0">
                <a:latin typeface="Arial" panose="020B0604020202020204" pitchFamily="34" charset="0"/>
                <a:ea typeface="Calibri"/>
                <a:cs typeface="Arial" panose="020B0604020202020204" pitchFamily="34" charset="0"/>
              </a:rPr>
              <a:t> på 30-35 %. </a:t>
            </a:r>
          </a:p>
          <a:p>
            <a:r>
              <a:rPr lang="sv-SE" noProof="0" dirty="0">
                <a:latin typeface="Arial" panose="020B0604020202020204" pitchFamily="34" charset="0"/>
                <a:ea typeface="Calibri"/>
                <a:cs typeface="Arial" panose="020B0604020202020204" pitchFamily="34" charset="0"/>
              </a:rPr>
              <a:t>Från det att vi startar att slå så ska allt vara inkört och silon täckt på 70 timmar.</a:t>
            </a:r>
          </a:p>
        </p:txBody>
      </p:sp>
      <p:pic>
        <p:nvPicPr>
          <p:cNvPr id="6" name="Bildobjekt 5" descr="En bild som visar verktyg, pil, apelsin, konst&#10;&#10;AI-genererat innehåll kan vara felaktigt.">
            <a:extLst>
              <a:ext uri="{FF2B5EF4-FFF2-40B4-BE49-F238E27FC236}">
                <a16:creationId xmlns:a16="http://schemas.microsoft.com/office/drawing/2014/main" id="{A71E512F-89E4-4DC8-D356-1C0A12D44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5457" y="523353"/>
            <a:ext cx="3215601" cy="3352800"/>
          </a:xfrm>
          <a:prstGeom prst="rect">
            <a:avLst/>
          </a:prstGeom>
        </p:spPr>
      </p:pic>
    </p:spTree>
    <p:extLst>
      <p:ext uri="{BB962C8B-B14F-4D97-AF65-F5344CB8AC3E}">
        <p14:creationId xmlns:p14="http://schemas.microsoft.com/office/powerpoint/2010/main" val="1649287946"/>
      </p:ext>
    </p:extLst>
  </p:cSld>
  <p:clrMapOvr>
    <a:masterClrMapping/>
  </p:clrMapOvr>
</p:sld>
</file>

<file path=ppt/theme/theme1.xml><?xml version="1.0" encoding="utf-8"?>
<a:theme xmlns:a="http://schemas.openxmlformats.org/drawingml/2006/main" name="SLU mallsidor">
  <a:themeElements>
    <a:clrScheme name="SLU">
      <a:dk1>
        <a:srgbClr val="000000"/>
      </a:dk1>
      <a:lt1>
        <a:srgbClr val="FFFFFF"/>
      </a:lt1>
      <a:dk2>
        <a:srgbClr val="535659"/>
      </a:dk2>
      <a:lt2>
        <a:srgbClr val="D9D9D6"/>
      </a:lt2>
      <a:accent1>
        <a:srgbClr val="154734"/>
      </a:accent1>
      <a:accent2>
        <a:srgbClr val="509E2F"/>
      </a:accent2>
      <a:accent3>
        <a:srgbClr val="79863B"/>
      </a:accent3>
      <a:accent4>
        <a:srgbClr val="007681"/>
      </a:accent4>
      <a:accent5>
        <a:srgbClr val="672145"/>
      </a:accent5>
      <a:accent6>
        <a:srgbClr val="CE0037"/>
      </a:accent6>
      <a:hlink>
        <a:srgbClr val="000000"/>
      </a:hlink>
      <a:folHlink>
        <a:srgbClr val="502B3A"/>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LU-pptmall_16x9-240424" id="{200191CC-59B3-B845-8616-2A010D9CE11C}" vid="{01EA3C52-BBB1-974F-9B22-05533E0C8A9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7DA9F26C8271C4C8C5445BECDB8F407" ma:contentTypeVersion="12" ma:contentTypeDescription="Skapa ett nytt dokument." ma:contentTypeScope="" ma:versionID="e2be050b02f4fa8b5aa6b5e31dcebccd">
  <xsd:schema xmlns:xsd="http://www.w3.org/2001/XMLSchema" xmlns:xs="http://www.w3.org/2001/XMLSchema" xmlns:p="http://schemas.microsoft.com/office/2006/metadata/properties" xmlns:ns2="4cc52fd1-4084-4967-b238-cfd41d19cde4" xmlns:ns3="da959c67-1504-4c94-b121-98718622c0b0" targetNamespace="http://schemas.microsoft.com/office/2006/metadata/properties" ma:root="true" ma:fieldsID="5f84ff716df39f2248df64523d9e1a74" ns2:_="" ns3:_="">
    <xsd:import namespace="4cc52fd1-4084-4967-b238-cfd41d19cde4"/>
    <xsd:import namespace="da959c67-1504-4c94-b121-98718622c0b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52fd1-4084-4967-b238-cfd41d19c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357ce2f8-f89c-471c-b8ae-5f01d944964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959c67-1504-4c94-b121-98718622c0b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fe89e46-3c17-4b3f-afdc-bf5f9390e02d}" ma:internalName="TaxCatchAll" ma:showField="CatchAllData" ma:web="da959c67-1504-4c94-b121-98718622c0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c52fd1-4084-4967-b238-cfd41d19cde4">
      <Terms xmlns="http://schemas.microsoft.com/office/infopath/2007/PartnerControls"/>
    </lcf76f155ced4ddcb4097134ff3c332f>
    <TaxCatchAll xmlns="da959c67-1504-4c94-b121-98718622c0b0" xsi:nil="true"/>
  </documentManagement>
</p:properties>
</file>

<file path=customXml/itemProps1.xml><?xml version="1.0" encoding="utf-8"?>
<ds:datastoreItem xmlns:ds="http://schemas.openxmlformats.org/officeDocument/2006/customXml" ds:itemID="{4BED959D-0E4B-416A-833A-6EDC0B61804A}">
  <ds:schemaRefs>
    <ds:schemaRef ds:uri="http://schemas.microsoft.com/sharepoint/v3/contenttype/forms"/>
  </ds:schemaRefs>
</ds:datastoreItem>
</file>

<file path=customXml/itemProps2.xml><?xml version="1.0" encoding="utf-8"?>
<ds:datastoreItem xmlns:ds="http://schemas.openxmlformats.org/officeDocument/2006/customXml" ds:itemID="{E595BE88-D2D2-431C-8F5B-F9FDCA99EFEA}">
  <ds:schemaRefs>
    <ds:schemaRef ds:uri="4cc52fd1-4084-4967-b238-cfd41d19cde4"/>
    <ds:schemaRef ds:uri="da959c67-1504-4c94-b121-98718622c0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E1198F-F530-4FC2-A395-E86F544D6269}">
  <ds:schemaRefs>
    <ds:schemaRef ds:uri="4cc52fd1-4084-4967-b238-cfd41d19cde4"/>
    <ds:schemaRef ds:uri="da959c67-1504-4c94-b121-98718622c0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TotalTime>
  <Words>2972</Words>
  <Application>Microsoft Office PowerPoint</Application>
  <PresentationFormat>Bredbild</PresentationFormat>
  <Paragraphs>286</Paragraphs>
  <Slides>23</Slides>
  <Notes>21</Notes>
  <HiddenSlides>0</HiddenSlides>
  <MMClips>0</MMClips>
  <ScaleCrop>false</ScaleCrop>
  <HeadingPairs>
    <vt:vector size="6" baseType="variant">
      <vt:variant>
        <vt:lpstr>Använt teckensnitt</vt:lpstr>
      </vt:variant>
      <vt:variant>
        <vt:i4>9</vt:i4>
      </vt:variant>
      <vt:variant>
        <vt:lpstr>Tema</vt:lpstr>
      </vt:variant>
      <vt:variant>
        <vt:i4>2</vt:i4>
      </vt:variant>
      <vt:variant>
        <vt:lpstr>Bildrubriker</vt:lpstr>
      </vt:variant>
      <vt:variant>
        <vt:i4>23</vt:i4>
      </vt:variant>
    </vt:vector>
  </HeadingPairs>
  <TitlesOfParts>
    <vt:vector size="34" baseType="lpstr">
      <vt:lpstr>Aptos</vt:lpstr>
      <vt:lpstr>Aptos Display</vt:lpstr>
      <vt:lpstr>Arial</vt:lpstr>
      <vt:lpstr>Calibri</vt:lpstr>
      <vt:lpstr>Century Gothic</vt:lpstr>
      <vt:lpstr>Tahoma</vt:lpstr>
      <vt:lpstr>Times</vt:lpstr>
      <vt:lpstr>Times New Roman</vt:lpstr>
      <vt:lpstr>Verdana</vt:lpstr>
      <vt:lpstr>SLU mallsidor</vt:lpstr>
      <vt:lpstr>Office-tema</vt:lpstr>
      <vt:lpstr> Sätta mål och jobba med nyckeltal </vt:lpstr>
      <vt:lpstr>Varför sätta upp mål?  En förutsättning för att kunna följa upp om vi är på rätt väg!</vt:lpstr>
      <vt:lpstr>Bra mål</vt:lpstr>
      <vt:lpstr>PowerPoint-presentation</vt:lpstr>
      <vt:lpstr>PowerPoint-presentation</vt:lpstr>
      <vt:lpstr>Lära sig på vägen   Ibland kan det vara  smart att ta ett steg i taget.   Vi vet ju inte rätt väg till  vårt mål!  </vt:lpstr>
      <vt:lpstr>Lärcykeln</vt:lpstr>
      <vt:lpstr>Bra mål är SMART:a</vt:lpstr>
      <vt:lpstr>Exempel på ett O-SMART mål  Vi ska förbättra förstaskörden!  </vt:lpstr>
      <vt:lpstr>Bra mål eller nyckeltal</vt:lpstr>
      <vt:lpstr>Bryta ner mål </vt:lpstr>
      <vt:lpstr>Uppföljning</vt:lpstr>
      <vt:lpstr>PowerPoint-presentation</vt:lpstr>
      <vt:lpstr>Övning</vt:lpstr>
      <vt:lpstr>PowerPoint-presentation</vt:lpstr>
      <vt:lpstr>Tips! </vt:lpstr>
      <vt:lpstr>Tips!</vt:lpstr>
      <vt:lpstr>Bra mål är SMARTa - Specifika</vt:lpstr>
      <vt:lpstr>Bra mål är SMARTa - Mätbara</vt:lpstr>
      <vt:lpstr>Bra mål är SMARTa - Accepterade</vt:lpstr>
      <vt:lpstr>Bra mål är SMARTa - Realistiska</vt:lpstr>
      <vt:lpstr>Bra mål är SMART:a - Tidsbestämda</vt:lpstr>
      <vt:lpstr>Målen ska gå att påverka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Katarina Steen</dc:creator>
  <cp:lastModifiedBy>Åsa-Lina Nordlund</cp:lastModifiedBy>
  <cp:revision>5</cp:revision>
  <dcterms:created xsi:type="dcterms:W3CDTF">2024-05-27T13:39:24Z</dcterms:created>
  <dcterms:modified xsi:type="dcterms:W3CDTF">2026-02-26T10:40:40Z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0x01010017DA9F26C8271C4C8C5445BECDB8F407</vt:lpwstr>
  </property>
  <property fmtid="{D5CDD505-2E9C-101B-9397-08002B2CF9AE}" pid="3" name="MediaServiceImageTags">
    <vt:lpwstr/>
  </property>
  <property fmtid="{D5CDD505-2E9C-101B-9397-08002B2CF9AE}" pid="4" name="Order">
    <vt:r8>143200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