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Lst>
  <p:notesMasterIdLst>
    <p:notesMasterId r:id="rId28"/>
  </p:notesMasterIdLst>
  <p:sldIdLst>
    <p:sldId id="12484" r:id="rId4"/>
    <p:sldId id="937" r:id="rId5"/>
    <p:sldId id="12934" r:id="rId6"/>
    <p:sldId id="12485" r:id="rId7"/>
    <p:sldId id="12886" r:id="rId8"/>
    <p:sldId id="12940" r:id="rId9"/>
    <p:sldId id="12888" r:id="rId10"/>
    <p:sldId id="12902" r:id="rId11"/>
    <p:sldId id="12935" r:id="rId12"/>
    <p:sldId id="257" r:id="rId13"/>
    <p:sldId id="12936" r:id="rId14"/>
    <p:sldId id="12942" r:id="rId15"/>
    <p:sldId id="12908" r:id="rId16"/>
    <p:sldId id="12931" r:id="rId17"/>
    <p:sldId id="12937" r:id="rId18"/>
    <p:sldId id="12903" r:id="rId19"/>
    <p:sldId id="12846" r:id="rId20"/>
    <p:sldId id="12895" r:id="rId21"/>
    <p:sldId id="12905" r:id="rId22"/>
    <p:sldId id="12939" r:id="rId23"/>
    <p:sldId id="12933" r:id="rId24"/>
    <p:sldId id="941" r:id="rId25"/>
    <p:sldId id="12938" r:id="rId26"/>
    <p:sldId id="944"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0D7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10" autoAdjust="0"/>
  </p:normalViewPr>
  <p:slideViewPr>
    <p:cSldViewPr snapToGrid="0">
      <p:cViewPr varScale="1">
        <p:scale>
          <a:sx n="69" d="100"/>
          <a:sy n="69"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58B12-31E0-4E87-BD56-5FF7B9328FBE}" type="doc">
      <dgm:prSet loTypeId="urn:microsoft.com/office/officeart/2005/8/layout/cycle8" loCatId="cycle" qsTypeId="urn:microsoft.com/office/officeart/2005/8/quickstyle/3d2" qsCatId="3D" csTypeId="urn:microsoft.com/office/officeart/2005/8/colors/accent3_5" csCatId="accent3" phldr="1"/>
      <dgm:spPr/>
      <dgm:t>
        <a:bodyPr/>
        <a:lstStyle/>
        <a:p>
          <a:endParaRPr lang="en-US"/>
        </a:p>
      </dgm:t>
    </dgm:pt>
    <dgm:pt modelId="{A4E098F0-BDC0-4454-B88C-FEA2592AD0C4}">
      <dgm:prSet phldrT="[Text]"/>
      <dgm:spPr/>
      <dgm:t>
        <a:bodyPr/>
        <a:lstStyle/>
        <a:p>
          <a:r>
            <a:rPr lang="sv-SE" noProof="0" dirty="0">
              <a:solidFill>
                <a:schemeClr val="bg1"/>
              </a:solidFill>
              <a:latin typeface="Arial" panose="020B0604020202020204" pitchFamily="34" charset="0"/>
              <a:cs typeface="Arial" panose="020B0604020202020204" pitchFamily="34" charset="0"/>
            </a:rPr>
            <a:t>1.Planera (Plan)</a:t>
          </a:r>
        </a:p>
      </dgm:t>
    </dgm:pt>
    <dgm:pt modelId="{3915B6FA-A3EF-4506-BA4A-1EA2EA311514}" type="parTrans" cxnId="{907ADE71-BDE1-438D-BCDB-0E4A70CF5BAA}">
      <dgm:prSet/>
      <dgm:spPr/>
      <dgm:t>
        <a:bodyPr/>
        <a:lstStyle/>
        <a:p>
          <a:endParaRPr lang="en-US"/>
        </a:p>
      </dgm:t>
    </dgm:pt>
    <dgm:pt modelId="{41064572-2474-4CCA-B816-846FBE0293DD}" type="sibTrans" cxnId="{907ADE71-BDE1-438D-BCDB-0E4A70CF5BAA}">
      <dgm:prSet/>
      <dgm:spPr/>
      <dgm:t>
        <a:bodyPr/>
        <a:lstStyle/>
        <a:p>
          <a:endParaRPr lang="en-US"/>
        </a:p>
      </dgm:t>
    </dgm:pt>
    <dgm:pt modelId="{CA1F9D33-5D8F-47AA-96B3-49F6A6160501}">
      <dgm:prSet phldrT="[Text]"/>
      <dgm:spPr/>
      <dgm:t>
        <a:bodyPr/>
        <a:lstStyle/>
        <a:p>
          <a:r>
            <a:rPr lang="sv-SE" noProof="0" dirty="0">
              <a:solidFill>
                <a:schemeClr val="bg1"/>
              </a:solidFill>
              <a:latin typeface="Arial" panose="020B0604020202020204" pitchFamily="34" charset="0"/>
              <a:cs typeface="Arial" panose="020B0604020202020204" pitchFamily="34" charset="0"/>
            </a:rPr>
            <a:t>2.Utför (Do)</a:t>
          </a:r>
        </a:p>
      </dgm:t>
    </dgm:pt>
    <dgm:pt modelId="{588058F0-614C-4314-ABC5-346CAFB47CFA}" type="parTrans" cxnId="{5D47C474-8AAA-4DC7-AAE9-60E6EDCAE2A2}">
      <dgm:prSet/>
      <dgm:spPr/>
      <dgm:t>
        <a:bodyPr/>
        <a:lstStyle/>
        <a:p>
          <a:endParaRPr lang="en-US"/>
        </a:p>
      </dgm:t>
    </dgm:pt>
    <dgm:pt modelId="{496F3813-5671-4B64-919D-0F78EA976380}" type="sibTrans" cxnId="{5D47C474-8AAA-4DC7-AAE9-60E6EDCAE2A2}">
      <dgm:prSet/>
      <dgm:spPr/>
      <dgm:t>
        <a:bodyPr/>
        <a:lstStyle/>
        <a:p>
          <a:endParaRPr lang="en-US"/>
        </a:p>
      </dgm:t>
    </dgm:pt>
    <dgm:pt modelId="{1FCA4B35-9C3C-4D08-B3B6-9D169487C53D}">
      <dgm:prSet phldrT="[Text]"/>
      <dgm:spPr/>
      <dgm:t>
        <a:bodyPr/>
        <a:lstStyle/>
        <a:p>
          <a:r>
            <a:rPr lang="sv-SE" noProof="0" dirty="0">
              <a:solidFill>
                <a:schemeClr val="bg1"/>
              </a:solidFill>
              <a:latin typeface="Arial" panose="020B0604020202020204" pitchFamily="34" charset="0"/>
              <a:cs typeface="Arial" panose="020B0604020202020204" pitchFamily="34" charset="0"/>
            </a:rPr>
            <a:t>3.Följ upp (Check)</a:t>
          </a:r>
        </a:p>
      </dgm:t>
    </dgm:pt>
    <dgm:pt modelId="{17D51050-F5B5-414C-9C63-3747391E7C67}" type="parTrans" cxnId="{AB42BEA9-EC39-4FEE-953C-B90250E65C60}">
      <dgm:prSet/>
      <dgm:spPr/>
      <dgm:t>
        <a:bodyPr/>
        <a:lstStyle/>
        <a:p>
          <a:endParaRPr lang="en-US"/>
        </a:p>
      </dgm:t>
    </dgm:pt>
    <dgm:pt modelId="{6BDE813A-0770-4E0E-B104-F81CF272A477}" type="sibTrans" cxnId="{AB42BEA9-EC39-4FEE-953C-B90250E65C60}">
      <dgm:prSet/>
      <dgm:spPr/>
      <dgm:t>
        <a:bodyPr/>
        <a:lstStyle/>
        <a:p>
          <a:endParaRPr lang="en-US"/>
        </a:p>
      </dgm:t>
    </dgm:pt>
    <dgm:pt modelId="{4796FF7A-355A-42E0-B552-C1099D813474}">
      <dgm:prSet/>
      <dgm:spPr/>
      <dgm:t>
        <a:bodyPr/>
        <a:lstStyle/>
        <a:p>
          <a:r>
            <a:rPr lang="sv-SE" noProof="0" dirty="0">
              <a:solidFill>
                <a:schemeClr val="bg1"/>
              </a:solidFill>
              <a:latin typeface="Arial" panose="020B0604020202020204" pitchFamily="34" charset="0"/>
              <a:cs typeface="Arial" panose="020B0604020202020204" pitchFamily="34" charset="0"/>
            </a:rPr>
            <a:t>4.Förbättra (</a:t>
          </a:r>
          <a:r>
            <a:rPr lang="sv-SE" noProof="0" dirty="0" err="1">
              <a:solidFill>
                <a:schemeClr val="bg1"/>
              </a:solidFill>
              <a:latin typeface="Arial" panose="020B0604020202020204" pitchFamily="34" charset="0"/>
              <a:cs typeface="Arial" panose="020B0604020202020204" pitchFamily="34" charset="0"/>
            </a:rPr>
            <a:t>Act</a:t>
          </a:r>
          <a:r>
            <a:rPr lang="sv-SE" noProof="0" dirty="0">
              <a:solidFill>
                <a:schemeClr val="bg1"/>
              </a:solidFill>
              <a:latin typeface="Arial" panose="020B0604020202020204" pitchFamily="34" charset="0"/>
              <a:cs typeface="Arial" panose="020B0604020202020204" pitchFamily="34" charset="0"/>
            </a:rPr>
            <a:t>)</a:t>
          </a:r>
        </a:p>
      </dgm:t>
    </dgm:pt>
    <dgm:pt modelId="{E851BE24-808C-438A-80C7-D0634660F0F4}" type="parTrans" cxnId="{10B388C3-FB03-428C-88B3-16319BEDB738}">
      <dgm:prSet/>
      <dgm:spPr/>
      <dgm:t>
        <a:bodyPr/>
        <a:lstStyle/>
        <a:p>
          <a:endParaRPr lang="en-US"/>
        </a:p>
      </dgm:t>
    </dgm:pt>
    <dgm:pt modelId="{A1292F65-4AF9-46F5-A72A-18198D47862A}" type="sibTrans" cxnId="{10B388C3-FB03-428C-88B3-16319BEDB738}">
      <dgm:prSet/>
      <dgm:spPr/>
      <dgm:t>
        <a:bodyPr/>
        <a:lstStyle/>
        <a:p>
          <a:endParaRPr lang="en-US"/>
        </a:p>
      </dgm:t>
    </dgm:pt>
    <dgm:pt modelId="{4126BDA4-9CCF-4357-A5D9-8C8FF8BDC60C}" type="pres">
      <dgm:prSet presAssocID="{9D558B12-31E0-4E87-BD56-5FF7B9328FBE}" presName="compositeShape" presStyleCnt="0">
        <dgm:presLayoutVars>
          <dgm:chMax val="7"/>
          <dgm:dir/>
          <dgm:resizeHandles val="exact"/>
        </dgm:presLayoutVars>
      </dgm:prSet>
      <dgm:spPr/>
    </dgm:pt>
    <dgm:pt modelId="{CFE18279-F6E9-40C4-90AE-E350F11F7979}" type="pres">
      <dgm:prSet presAssocID="{9D558B12-31E0-4E87-BD56-5FF7B9328FBE}" presName="wedge1" presStyleLbl="node1" presStyleIdx="0" presStyleCnt="4" custScaleX="105202" custScaleY="101005" custLinFactNeighborX="-1242" custLinFactNeighborY="1705"/>
      <dgm:spPr/>
    </dgm:pt>
    <dgm:pt modelId="{D7ABA84D-A501-44F7-917F-E649E0C71F60}" type="pres">
      <dgm:prSet presAssocID="{9D558B12-31E0-4E87-BD56-5FF7B9328FBE}" presName="dummy1a" presStyleCnt="0"/>
      <dgm:spPr/>
    </dgm:pt>
    <dgm:pt modelId="{60D5F701-8CC1-41E9-9BDD-4459DABD1682}" type="pres">
      <dgm:prSet presAssocID="{9D558B12-31E0-4E87-BD56-5FF7B9328FBE}" presName="dummy1b" presStyleCnt="0"/>
      <dgm:spPr/>
    </dgm:pt>
    <dgm:pt modelId="{62F416B9-2909-4389-9CED-CC6363B42C05}" type="pres">
      <dgm:prSet presAssocID="{9D558B12-31E0-4E87-BD56-5FF7B9328FBE}" presName="wedge1Tx" presStyleLbl="node1" presStyleIdx="0" presStyleCnt="4">
        <dgm:presLayoutVars>
          <dgm:chMax val="0"/>
          <dgm:chPref val="0"/>
          <dgm:bulletEnabled val="1"/>
        </dgm:presLayoutVars>
      </dgm:prSet>
      <dgm:spPr/>
    </dgm:pt>
    <dgm:pt modelId="{B6619423-F324-4299-8E78-6EDDEBBA4A8D}" type="pres">
      <dgm:prSet presAssocID="{9D558B12-31E0-4E87-BD56-5FF7B9328FBE}" presName="wedge2" presStyleLbl="node1" presStyleIdx="1" presStyleCnt="4" custLinFactNeighborX="-2023" custLinFactNeighborY="-2200"/>
      <dgm:spPr/>
    </dgm:pt>
    <dgm:pt modelId="{88F5B4BB-9629-4E1C-B93A-948A9B720E49}" type="pres">
      <dgm:prSet presAssocID="{9D558B12-31E0-4E87-BD56-5FF7B9328FBE}" presName="dummy2a" presStyleCnt="0"/>
      <dgm:spPr/>
    </dgm:pt>
    <dgm:pt modelId="{707652B4-0C2A-4F8C-8D49-21ABF48C1F57}" type="pres">
      <dgm:prSet presAssocID="{9D558B12-31E0-4E87-BD56-5FF7B9328FBE}" presName="dummy2b" presStyleCnt="0"/>
      <dgm:spPr/>
    </dgm:pt>
    <dgm:pt modelId="{99243CBF-02F4-4E88-8F90-495786EC03B7}" type="pres">
      <dgm:prSet presAssocID="{9D558B12-31E0-4E87-BD56-5FF7B9328FBE}" presName="wedge2Tx" presStyleLbl="node1" presStyleIdx="1" presStyleCnt="4">
        <dgm:presLayoutVars>
          <dgm:chMax val="0"/>
          <dgm:chPref val="0"/>
          <dgm:bulletEnabled val="1"/>
        </dgm:presLayoutVars>
      </dgm:prSet>
      <dgm:spPr/>
    </dgm:pt>
    <dgm:pt modelId="{2F56C87F-8490-4745-B41C-4FDB05E8352B}" type="pres">
      <dgm:prSet presAssocID="{9D558B12-31E0-4E87-BD56-5FF7B9328FBE}" presName="wedge3" presStyleLbl="node1" presStyleIdx="2" presStyleCnt="4" custLinFactNeighborX="935" custLinFactNeighborY="-1872"/>
      <dgm:spPr/>
    </dgm:pt>
    <dgm:pt modelId="{483ABB07-47C8-4844-BF28-5E07429239A8}" type="pres">
      <dgm:prSet presAssocID="{9D558B12-31E0-4E87-BD56-5FF7B9328FBE}" presName="dummy3a" presStyleCnt="0"/>
      <dgm:spPr/>
    </dgm:pt>
    <dgm:pt modelId="{7577FA90-4D70-4A6B-8944-82FB7A9EBA32}" type="pres">
      <dgm:prSet presAssocID="{9D558B12-31E0-4E87-BD56-5FF7B9328FBE}" presName="dummy3b" presStyleCnt="0"/>
      <dgm:spPr/>
    </dgm:pt>
    <dgm:pt modelId="{C03E67EF-A14F-4347-8CA5-4C6E7D70BBDC}" type="pres">
      <dgm:prSet presAssocID="{9D558B12-31E0-4E87-BD56-5FF7B9328FBE}" presName="wedge3Tx" presStyleLbl="node1" presStyleIdx="2" presStyleCnt="4">
        <dgm:presLayoutVars>
          <dgm:chMax val="0"/>
          <dgm:chPref val="0"/>
          <dgm:bulletEnabled val="1"/>
        </dgm:presLayoutVars>
      </dgm:prSet>
      <dgm:spPr/>
    </dgm:pt>
    <dgm:pt modelId="{05809ECE-4743-4E3F-8879-0A28557E189E}" type="pres">
      <dgm:prSet presAssocID="{9D558B12-31E0-4E87-BD56-5FF7B9328FBE}" presName="wedge4" presStyleLbl="node1" presStyleIdx="3" presStyleCnt="4" custLinFactNeighborX="935" custLinFactNeighborY="973"/>
      <dgm:spPr/>
    </dgm:pt>
    <dgm:pt modelId="{F7C6D590-8753-411F-92E0-6C5250CEC313}" type="pres">
      <dgm:prSet presAssocID="{9D558B12-31E0-4E87-BD56-5FF7B9328FBE}" presName="dummy4a" presStyleCnt="0"/>
      <dgm:spPr/>
    </dgm:pt>
    <dgm:pt modelId="{156D3234-CF5C-4A4F-A150-937DE13CC7A3}" type="pres">
      <dgm:prSet presAssocID="{9D558B12-31E0-4E87-BD56-5FF7B9328FBE}" presName="dummy4b" presStyleCnt="0"/>
      <dgm:spPr/>
    </dgm:pt>
    <dgm:pt modelId="{5F623DD7-5DBB-4960-AB60-E1B42E271081}" type="pres">
      <dgm:prSet presAssocID="{9D558B12-31E0-4E87-BD56-5FF7B9328FBE}" presName="wedge4Tx" presStyleLbl="node1" presStyleIdx="3" presStyleCnt="4">
        <dgm:presLayoutVars>
          <dgm:chMax val="0"/>
          <dgm:chPref val="0"/>
          <dgm:bulletEnabled val="1"/>
        </dgm:presLayoutVars>
      </dgm:prSet>
      <dgm:spPr/>
    </dgm:pt>
    <dgm:pt modelId="{CDFE3D86-1D0A-4E1E-99CB-46E27B173644}" type="pres">
      <dgm:prSet presAssocID="{41064572-2474-4CCA-B816-846FBE0293DD}" presName="arrowWedge1" presStyleLbl="fgSibTrans2D1" presStyleIdx="0" presStyleCnt="4"/>
      <dgm:spPr/>
    </dgm:pt>
    <dgm:pt modelId="{7E1006FE-D696-4CAA-B9EE-BACCDDB87431}" type="pres">
      <dgm:prSet presAssocID="{496F3813-5671-4B64-919D-0F78EA976380}" presName="arrowWedge2" presStyleLbl="fgSibTrans2D1" presStyleIdx="1" presStyleCnt="4"/>
      <dgm:spPr/>
    </dgm:pt>
    <dgm:pt modelId="{98907462-636D-47A9-8A46-828DB9754360}" type="pres">
      <dgm:prSet presAssocID="{6BDE813A-0770-4E0E-B104-F81CF272A477}" presName="arrowWedge3" presStyleLbl="fgSibTrans2D1" presStyleIdx="2" presStyleCnt="4"/>
      <dgm:spPr/>
    </dgm:pt>
    <dgm:pt modelId="{BC4BFB37-F815-4F9F-8BCA-B63D77947EE9}" type="pres">
      <dgm:prSet presAssocID="{A1292F65-4AF9-46F5-A72A-18198D47862A}" presName="arrowWedge4" presStyleLbl="fgSibTrans2D1" presStyleIdx="3" presStyleCnt="4"/>
      <dgm:spPr/>
    </dgm:pt>
  </dgm:ptLst>
  <dgm:cxnLst>
    <dgm:cxn modelId="{AAC11B0B-7706-4781-BF1F-CAD03A3FE772}" type="presOf" srcId="{A4E098F0-BDC0-4454-B88C-FEA2592AD0C4}" destId="{62F416B9-2909-4389-9CED-CC6363B42C05}" srcOrd="1" destOrd="0" presId="urn:microsoft.com/office/officeart/2005/8/layout/cycle8"/>
    <dgm:cxn modelId="{98320617-01CC-4602-B94A-002F087F1659}" type="presOf" srcId="{4796FF7A-355A-42E0-B552-C1099D813474}" destId="{5F623DD7-5DBB-4960-AB60-E1B42E271081}" srcOrd="1" destOrd="0" presId="urn:microsoft.com/office/officeart/2005/8/layout/cycle8"/>
    <dgm:cxn modelId="{C705162A-5E48-46AD-89A4-12A2B897E4B9}" type="presOf" srcId="{CA1F9D33-5D8F-47AA-96B3-49F6A6160501}" destId="{99243CBF-02F4-4E88-8F90-495786EC03B7}" srcOrd="1" destOrd="0" presId="urn:microsoft.com/office/officeart/2005/8/layout/cycle8"/>
    <dgm:cxn modelId="{907ADE71-BDE1-438D-BCDB-0E4A70CF5BAA}" srcId="{9D558B12-31E0-4E87-BD56-5FF7B9328FBE}" destId="{A4E098F0-BDC0-4454-B88C-FEA2592AD0C4}" srcOrd="0" destOrd="0" parTransId="{3915B6FA-A3EF-4506-BA4A-1EA2EA311514}" sibTransId="{41064572-2474-4CCA-B816-846FBE0293DD}"/>
    <dgm:cxn modelId="{5D47C474-8AAA-4DC7-AAE9-60E6EDCAE2A2}" srcId="{9D558B12-31E0-4E87-BD56-5FF7B9328FBE}" destId="{CA1F9D33-5D8F-47AA-96B3-49F6A6160501}" srcOrd="1" destOrd="0" parTransId="{588058F0-614C-4314-ABC5-346CAFB47CFA}" sibTransId="{496F3813-5671-4B64-919D-0F78EA976380}"/>
    <dgm:cxn modelId="{B90AEC82-9C77-4E4D-86F2-B0B4C53CB329}" type="presOf" srcId="{A4E098F0-BDC0-4454-B88C-FEA2592AD0C4}" destId="{CFE18279-F6E9-40C4-90AE-E350F11F7979}" srcOrd="0" destOrd="0" presId="urn:microsoft.com/office/officeart/2005/8/layout/cycle8"/>
    <dgm:cxn modelId="{812D2A8F-2054-4133-BF56-E2F147BE30AC}" type="presOf" srcId="{9D558B12-31E0-4E87-BD56-5FF7B9328FBE}" destId="{4126BDA4-9CCF-4357-A5D9-8C8FF8BDC60C}" srcOrd="0" destOrd="0" presId="urn:microsoft.com/office/officeart/2005/8/layout/cycle8"/>
    <dgm:cxn modelId="{EA4336A6-DE75-41FA-9B3D-675FE8E62437}" type="presOf" srcId="{1FCA4B35-9C3C-4D08-B3B6-9D169487C53D}" destId="{C03E67EF-A14F-4347-8CA5-4C6E7D70BBDC}" srcOrd="1" destOrd="0" presId="urn:microsoft.com/office/officeart/2005/8/layout/cycle8"/>
    <dgm:cxn modelId="{50213DA8-25F3-4829-AE0F-FF48941560B3}" type="presOf" srcId="{1FCA4B35-9C3C-4D08-B3B6-9D169487C53D}" destId="{2F56C87F-8490-4745-B41C-4FDB05E8352B}" srcOrd="0" destOrd="0" presId="urn:microsoft.com/office/officeart/2005/8/layout/cycle8"/>
    <dgm:cxn modelId="{AB42BEA9-EC39-4FEE-953C-B90250E65C60}" srcId="{9D558B12-31E0-4E87-BD56-5FF7B9328FBE}" destId="{1FCA4B35-9C3C-4D08-B3B6-9D169487C53D}" srcOrd="2" destOrd="0" parTransId="{17D51050-F5B5-414C-9C63-3747391E7C67}" sibTransId="{6BDE813A-0770-4E0E-B104-F81CF272A477}"/>
    <dgm:cxn modelId="{10B388C3-FB03-428C-88B3-16319BEDB738}" srcId="{9D558B12-31E0-4E87-BD56-5FF7B9328FBE}" destId="{4796FF7A-355A-42E0-B552-C1099D813474}" srcOrd="3" destOrd="0" parTransId="{E851BE24-808C-438A-80C7-D0634660F0F4}" sibTransId="{A1292F65-4AF9-46F5-A72A-18198D47862A}"/>
    <dgm:cxn modelId="{4C9882D7-7661-49FE-A2F6-4FA682C654DA}" type="presOf" srcId="{CA1F9D33-5D8F-47AA-96B3-49F6A6160501}" destId="{B6619423-F324-4299-8E78-6EDDEBBA4A8D}" srcOrd="0" destOrd="0" presId="urn:microsoft.com/office/officeart/2005/8/layout/cycle8"/>
    <dgm:cxn modelId="{A39013E0-1971-41CB-86B9-3AD9E0E38862}" type="presOf" srcId="{4796FF7A-355A-42E0-B552-C1099D813474}" destId="{05809ECE-4743-4E3F-8879-0A28557E189E}" srcOrd="0" destOrd="0" presId="urn:microsoft.com/office/officeart/2005/8/layout/cycle8"/>
    <dgm:cxn modelId="{A0F92187-EB65-46B6-B251-515A39D73FB0}" type="presParOf" srcId="{4126BDA4-9CCF-4357-A5D9-8C8FF8BDC60C}" destId="{CFE18279-F6E9-40C4-90AE-E350F11F7979}" srcOrd="0" destOrd="0" presId="urn:microsoft.com/office/officeart/2005/8/layout/cycle8"/>
    <dgm:cxn modelId="{1F84AC0D-DFCE-45C1-8B98-ACFF43B1574D}" type="presParOf" srcId="{4126BDA4-9CCF-4357-A5D9-8C8FF8BDC60C}" destId="{D7ABA84D-A501-44F7-917F-E649E0C71F60}" srcOrd="1" destOrd="0" presId="urn:microsoft.com/office/officeart/2005/8/layout/cycle8"/>
    <dgm:cxn modelId="{C78A0253-351A-489E-B75A-F8DD552C2BBA}" type="presParOf" srcId="{4126BDA4-9CCF-4357-A5D9-8C8FF8BDC60C}" destId="{60D5F701-8CC1-41E9-9BDD-4459DABD1682}" srcOrd="2" destOrd="0" presId="urn:microsoft.com/office/officeart/2005/8/layout/cycle8"/>
    <dgm:cxn modelId="{D38B7E0F-1B52-4E75-B95D-E0D521121519}" type="presParOf" srcId="{4126BDA4-9CCF-4357-A5D9-8C8FF8BDC60C}" destId="{62F416B9-2909-4389-9CED-CC6363B42C05}" srcOrd="3" destOrd="0" presId="urn:microsoft.com/office/officeart/2005/8/layout/cycle8"/>
    <dgm:cxn modelId="{29EB6774-697F-4ADC-BB2E-B365E138810F}" type="presParOf" srcId="{4126BDA4-9CCF-4357-A5D9-8C8FF8BDC60C}" destId="{B6619423-F324-4299-8E78-6EDDEBBA4A8D}" srcOrd="4" destOrd="0" presId="urn:microsoft.com/office/officeart/2005/8/layout/cycle8"/>
    <dgm:cxn modelId="{52F35432-6FD8-4F77-88D3-0FBC6ABA43B2}" type="presParOf" srcId="{4126BDA4-9CCF-4357-A5D9-8C8FF8BDC60C}" destId="{88F5B4BB-9629-4E1C-B93A-948A9B720E49}" srcOrd="5" destOrd="0" presId="urn:microsoft.com/office/officeart/2005/8/layout/cycle8"/>
    <dgm:cxn modelId="{367068DC-7F4B-4A69-8673-E4EB1D7FBFC7}" type="presParOf" srcId="{4126BDA4-9CCF-4357-A5D9-8C8FF8BDC60C}" destId="{707652B4-0C2A-4F8C-8D49-21ABF48C1F57}" srcOrd="6" destOrd="0" presId="urn:microsoft.com/office/officeart/2005/8/layout/cycle8"/>
    <dgm:cxn modelId="{A28F9758-2D06-41CD-9730-C2C0CD14FB3D}" type="presParOf" srcId="{4126BDA4-9CCF-4357-A5D9-8C8FF8BDC60C}" destId="{99243CBF-02F4-4E88-8F90-495786EC03B7}" srcOrd="7" destOrd="0" presId="urn:microsoft.com/office/officeart/2005/8/layout/cycle8"/>
    <dgm:cxn modelId="{1F58F1B1-73F7-405B-B75D-DA36D4AA47B0}" type="presParOf" srcId="{4126BDA4-9CCF-4357-A5D9-8C8FF8BDC60C}" destId="{2F56C87F-8490-4745-B41C-4FDB05E8352B}" srcOrd="8" destOrd="0" presId="urn:microsoft.com/office/officeart/2005/8/layout/cycle8"/>
    <dgm:cxn modelId="{05E87BBA-C448-4385-AC4E-66C910EEA369}" type="presParOf" srcId="{4126BDA4-9CCF-4357-A5D9-8C8FF8BDC60C}" destId="{483ABB07-47C8-4844-BF28-5E07429239A8}" srcOrd="9" destOrd="0" presId="urn:microsoft.com/office/officeart/2005/8/layout/cycle8"/>
    <dgm:cxn modelId="{4A81AA70-FF99-451D-AC59-A69F2059FF40}" type="presParOf" srcId="{4126BDA4-9CCF-4357-A5D9-8C8FF8BDC60C}" destId="{7577FA90-4D70-4A6B-8944-82FB7A9EBA32}" srcOrd="10" destOrd="0" presId="urn:microsoft.com/office/officeart/2005/8/layout/cycle8"/>
    <dgm:cxn modelId="{FBCFE515-0EDF-46F0-95ED-951C6D85EA1F}" type="presParOf" srcId="{4126BDA4-9CCF-4357-A5D9-8C8FF8BDC60C}" destId="{C03E67EF-A14F-4347-8CA5-4C6E7D70BBDC}" srcOrd="11" destOrd="0" presId="urn:microsoft.com/office/officeart/2005/8/layout/cycle8"/>
    <dgm:cxn modelId="{35D3A9D1-27FF-425D-A067-6D3377D59B79}" type="presParOf" srcId="{4126BDA4-9CCF-4357-A5D9-8C8FF8BDC60C}" destId="{05809ECE-4743-4E3F-8879-0A28557E189E}" srcOrd="12" destOrd="0" presId="urn:microsoft.com/office/officeart/2005/8/layout/cycle8"/>
    <dgm:cxn modelId="{12C0CFCA-8A2C-4C1A-B754-11151AE6B975}" type="presParOf" srcId="{4126BDA4-9CCF-4357-A5D9-8C8FF8BDC60C}" destId="{F7C6D590-8753-411F-92E0-6C5250CEC313}" srcOrd="13" destOrd="0" presId="urn:microsoft.com/office/officeart/2005/8/layout/cycle8"/>
    <dgm:cxn modelId="{2BBFBC80-7925-47D7-98B4-DA55CC0FB099}" type="presParOf" srcId="{4126BDA4-9CCF-4357-A5D9-8C8FF8BDC60C}" destId="{156D3234-CF5C-4A4F-A150-937DE13CC7A3}" srcOrd="14" destOrd="0" presId="urn:microsoft.com/office/officeart/2005/8/layout/cycle8"/>
    <dgm:cxn modelId="{812C9E76-2A71-46E3-96CB-29D1218BAA3A}" type="presParOf" srcId="{4126BDA4-9CCF-4357-A5D9-8C8FF8BDC60C}" destId="{5F623DD7-5DBB-4960-AB60-E1B42E271081}" srcOrd="15" destOrd="0" presId="urn:microsoft.com/office/officeart/2005/8/layout/cycle8"/>
    <dgm:cxn modelId="{7E5ABEAB-6D87-4C27-86A5-14B89DC45056}" type="presParOf" srcId="{4126BDA4-9CCF-4357-A5D9-8C8FF8BDC60C}" destId="{CDFE3D86-1D0A-4E1E-99CB-46E27B173644}" srcOrd="16" destOrd="0" presId="urn:microsoft.com/office/officeart/2005/8/layout/cycle8"/>
    <dgm:cxn modelId="{59FCDC0D-1162-497D-B22D-217E2CDB91E5}" type="presParOf" srcId="{4126BDA4-9CCF-4357-A5D9-8C8FF8BDC60C}" destId="{7E1006FE-D696-4CAA-B9EE-BACCDDB87431}" srcOrd="17" destOrd="0" presId="urn:microsoft.com/office/officeart/2005/8/layout/cycle8"/>
    <dgm:cxn modelId="{3201430F-0D3E-4904-9984-47474670EABD}" type="presParOf" srcId="{4126BDA4-9CCF-4357-A5D9-8C8FF8BDC60C}" destId="{98907462-636D-47A9-8A46-828DB9754360}" srcOrd="18" destOrd="0" presId="urn:microsoft.com/office/officeart/2005/8/layout/cycle8"/>
    <dgm:cxn modelId="{51903ADA-4878-4D9A-8941-E27BA11C3199}" type="presParOf" srcId="{4126BDA4-9CCF-4357-A5D9-8C8FF8BDC60C}" destId="{BC4BFB37-F815-4F9F-8BCA-B63D77947EE9}"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58B12-31E0-4E87-BD56-5FF7B9328FBE}" type="doc">
      <dgm:prSet loTypeId="urn:microsoft.com/office/officeart/2005/8/layout/cycle8" loCatId="cycle" qsTypeId="urn:microsoft.com/office/officeart/2005/8/quickstyle/3d2" qsCatId="3D" csTypeId="urn:microsoft.com/office/officeart/2005/8/colors/accent3_5" csCatId="accent3" phldr="1"/>
      <dgm:spPr/>
      <dgm:t>
        <a:bodyPr/>
        <a:lstStyle/>
        <a:p>
          <a:endParaRPr lang="en-US"/>
        </a:p>
      </dgm:t>
    </dgm:pt>
    <dgm:pt modelId="{A4E098F0-BDC0-4454-B88C-FEA2592AD0C4}">
      <dgm:prSet phldrT="[Text]"/>
      <dgm:spPr/>
      <dgm:t>
        <a:bodyPr/>
        <a:lstStyle/>
        <a:p>
          <a:r>
            <a:rPr lang="sv-SE" noProof="0" dirty="0">
              <a:solidFill>
                <a:schemeClr val="bg1"/>
              </a:solidFill>
              <a:latin typeface="Arial" panose="020B0604020202020204" pitchFamily="34" charset="0"/>
              <a:cs typeface="Arial" panose="020B0604020202020204" pitchFamily="34" charset="0"/>
            </a:rPr>
            <a:t>1.Planera (Plan)</a:t>
          </a:r>
        </a:p>
      </dgm:t>
    </dgm:pt>
    <dgm:pt modelId="{3915B6FA-A3EF-4506-BA4A-1EA2EA311514}" type="parTrans" cxnId="{907ADE71-BDE1-438D-BCDB-0E4A70CF5BAA}">
      <dgm:prSet/>
      <dgm:spPr/>
      <dgm:t>
        <a:bodyPr/>
        <a:lstStyle/>
        <a:p>
          <a:endParaRPr lang="en-US"/>
        </a:p>
      </dgm:t>
    </dgm:pt>
    <dgm:pt modelId="{41064572-2474-4CCA-B816-846FBE0293DD}" type="sibTrans" cxnId="{907ADE71-BDE1-438D-BCDB-0E4A70CF5BAA}">
      <dgm:prSet/>
      <dgm:spPr/>
      <dgm:t>
        <a:bodyPr/>
        <a:lstStyle/>
        <a:p>
          <a:endParaRPr lang="en-US"/>
        </a:p>
      </dgm:t>
    </dgm:pt>
    <dgm:pt modelId="{CA1F9D33-5D8F-47AA-96B3-49F6A6160501}">
      <dgm:prSet phldrT="[Text]"/>
      <dgm:spPr/>
      <dgm:t>
        <a:bodyPr/>
        <a:lstStyle/>
        <a:p>
          <a:r>
            <a:rPr lang="sv-SE" noProof="0" dirty="0">
              <a:solidFill>
                <a:schemeClr val="bg1"/>
              </a:solidFill>
              <a:latin typeface="Arial" panose="020B0604020202020204" pitchFamily="34" charset="0"/>
              <a:cs typeface="Arial" panose="020B0604020202020204" pitchFamily="34" charset="0"/>
            </a:rPr>
            <a:t>2.Utför (Do)</a:t>
          </a:r>
        </a:p>
      </dgm:t>
    </dgm:pt>
    <dgm:pt modelId="{588058F0-614C-4314-ABC5-346CAFB47CFA}" type="parTrans" cxnId="{5D47C474-8AAA-4DC7-AAE9-60E6EDCAE2A2}">
      <dgm:prSet/>
      <dgm:spPr/>
      <dgm:t>
        <a:bodyPr/>
        <a:lstStyle/>
        <a:p>
          <a:endParaRPr lang="en-US"/>
        </a:p>
      </dgm:t>
    </dgm:pt>
    <dgm:pt modelId="{496F3813-5671-4B64-919D-0F78EA976380}" type="sibTrans" cxnId="{5D47C474-8AAA-4DC7-AAE9-60E6EDCAE2A2}">
      <dgm:prSet/>
      <dgm:spPr/>
      <dgm:t>
        <a:bodyPr/>
        <a:lstStyle/>
        <a:p>
          <a:endParaRPr lang="en-US"/>
        </a:p>
      </dgm:t>
    </dgm:pt>
    <dgm:pt modelId="{1FCA4B35-9C3C-4D08-B3B6-9D169487C53D}">
      <dgm:prSet phldrT="[Text]"/>
      <dgm:spPr/>
      <dgm:t>
        <a:bodyPr/>
        <a:lstStyle/>
        <a:p>
          <a:r>
            <a:rPr lang="sv-SE" noProof="0" dirty="0">
              <a:solidFill>
                <a:schemeClr val="bg1"/>
              </a:solidFill>
              <a:latin typeface="Arial" panose="020B0604020202020204" pitchFamily="34" charset="0"/>
              <a:cs typeface="Arial" panose="020B0604020202020204" pitchFamily="34" charset="0"/>
            </a:rPr>
            <a:t>3.Följ upp (Check)</a:t>
          </a:r>
        </a:p>
      </dgm:t>
    </dgm:pt>
    <dgm:pt modelId="{17D51050-F5B5-414C-9C63-3747391E7C67}" type="parTrans" cxnId="{AB42BEA9-EC39-4FEE-953C-B90250E65C60}">
      <dgm:prSet/>
      <dgm:spPr/>
      <dgm:t>
        <a:bodyPr/>
        <a:lstStyle/>
        <a:p>
          <a:endParaRPr lang="en-US"/>
        </a:p>
      </dgm:t>
    </dgm:pt>
    <dgm:pt modelId="{6BDE813A-0770-4E0E-B104-F81CF272A477}" type="sibTrans" cxnId="{AB42BEA9-EC39-4FEE-953C-B90250E65C60}">
      <dgm:prSet/>
      <dgm:spPr/>
      <dgm:t>
        <a:bodyPr/>
        <a:lstStyle/>
        <a:p>
          <a:endParaRPr lang="en-US"/>
        </a:p>
      </dgm:t>
    </dgm:pt>
    <dgm:pt modelId="{4796FF7A-355A-42E0-B552-C1099D813474}">
      <dgm:prSet/>
      <dgm:spPr/>
      <dgm:t>
        <a:bodyPr/>
        <a:lstStyle/>
        <a:p>
          <a:r>
            <a:rPr lang="sv-SE" noProof="0" dirty="0">
              <a:solidFill>
                <a:schemeClr val="bg1"/>
              </a:solidFill>
              <a:latin typeface="Arial" panose="020B0604020202020204" pitchFamily="34" charset="0"/>
              <a:cs typeface="Arial" panose="020B0604020202020204" pitchFamily="34" charset="0"/>
            </a:rPr>
            <a:t>4. Förbättra (</a:t>
          </a:r>
          <a:r>
            <a:rPr lang="sv-SE" noProof="0" dirty="0" err="1">
              <a:solidFill>
                <a:schemeClr val="bg1"/>
              </a:solidFill>
              <a:latin typeface="Arial" panose="020B0604020202020204" pitchFamily="34" charset="0"/>
              <a:cs typeface="Arial" panose="020B0604020202020204" pitchFamily="34" charset="0"/>
            </a:rPr>
            <a:t>Act</a:t>
          </a:r>
          <a:r>
            <a:rPr lang="sv-SE" noProof="0" dirty="0">
              <a:solidFill>
                <a:schemeClr val="bg1"/>
              </a:solidFill>
              <a:latin typeface="Arial" panose="020B0604020202020204" pitchFamily="34" charset="0"/>
              <a:cs typeface="Arial" panose="020B0604020202020204" pitchFamily="34" charset="0"/>
            </a:rPr>
            <a:t>)</a:t>
          </a:r>
        </a:p>
      </dgm:t>
    </dgm:pt>
    <dgm:pt modelId="{E851BE24-808C-438A-80C7-D0634660F0F4}" type="parTrans" cxnId="{10B388C3-FB03-428C-88B3-16319BEDB738}">
      <dgm:prSet/>
      <dgm:spPr/>
      <dgm:t>
        <a:bodyPr/>
        <a:lstStyle/>
        <a:p>
          <a:endParaRPr lang="en-US"/>
        </a:p>
      </dgm:t>
    </dgm:pt>
    <dgm:pt modelId="{A1292F65-4AF9-46F5-A72A-18198D47862A}" type="sibTrans" cxnId="{10B388C3-FB03-428C-88B3-16319BEDB738}">
      <dgm:prSet/>
      <dgm:spPr/>
      <dgm:t>
        <a:bodyPr/>
        <a:lstStyle/>
        <a:p>
          <a:endParaRPr lang="en-US"/>
        </a:p>
      </dgm:t>
    </dgm:pt>
    <dgm:pt modelId="{4126BDA4-9CCF-4357-A5D9-8C8FF8BDC60C}" type="pres">
      <dgm:prSet presAssocID="{9D558B12-31E0-4E87-BD56-5FF7B9328FBE}" presName="compositeShape" presStyleCnt="0">
        <dgm:presLayoutVars>
          <dgm:chMax val="7"/>
          <dgm:dir/>
          <dgm:resizeHandles val="exact"/>
        </dgm:presLayoutVars>
      </dgm:prSet>
      <dgm:spPr/>
    </dgm:pt>
    <dgm:pt modelId="{CFE18279-F6E9-40C4-90AE-E350F11F7979}" type="pres">
      <dgm:prSet presAssocID="{9D558B12-31E0-4E87-BD56-5FF7B9328FBE}" presName="wedge1" presStyleLbl="node1" presStyleIdx="0" presStyleCnt="4" custScaleX="105202" custScaleY="101005" custLinFactNeighborX="-1582" custLinFactNeighborY="687"/>
      <dgm:spPr/>
    </dgm:pt>
    <dgm:pt modelId="{D7ABA84D-A501-44F7-917F-E649E0C71F60}" type="pres">
      <dgm:prSet presAssocID="{9D558B12-31E0-4E87-BD56-5FF7B9328FBE}" presName="dummy1a" presStyleCnt="0"/>
      <dgm:spPr/>
    </dgm:pt>
    <dgm:pt modelId="{60D5F701-8CC1-41E9-9BDD-4459DABD1682}" type="pres">
      <dgm:prSet presAssocID="{9D558B12-31E0-4E87-BD56-5FF7B9328FBE}" presName="dummy1b" presStyleCnt="0"/>
      <dgm:spPr/>
    </dgm:pt>
    <dgm:pt modelId="{62F416B9-2909-4389-9CED-CC6363B42C05}" type="pres">
      <dgm:prSet presAssocID="{9D558B12-31E0-4E87-BD56-5FF7B9328FBE}" presName="wedge1Tx" presStyleLbl="node1" presStyleIdx="0" presStyleCnt="4">
        <dgm:presLayoutVars>
          <dgm:chMax val="0"/>
          <dgm:chPref val="0"/>
          <dgm:bulletEnabled val="1"/>
        </dgm:presLayoutVars>
      </dgm:prSet>
      <dgm:spPr/>
    </dgm:pt>
    <dgm:pt modelId="{B6619423-F324-4299-8E78-6EDDEBBA4A8D}" type="pres">
      <dgm:prSet presAssocID="{9D558B12-31E0-4E87-BD56-5FF7B9328FBE}" presName="wedge2" presStyleLbl="node1" presStyleIdx="1" presStyleCnt="4" custLinFactNeighborX="-2023" custLinFactNeighborY="-2200"/>
      <dgm:spPr/>
    </dgm:pt>
    <dgm:pt modelId="{88F5B4BB-9629-4E1C-B93A-948A9B720E49}" type="pres">
      <dgm:prSet presAssocID="{9D558B12-31E0-4E87-BD56-5FF7B9328FBE}" presName="dummy2a" presStyleCnt="0"/>
      <dgm:spPr/>
    </dgm:pt>
    <dgm:pt modelId="{707652B4-0C2A-4F8C-8D49-21ABF48C1F57}" type="pres">
      <dgm:prSet presAssocID="{9D558B12-31E0-4E87-BD56-5FF7B9328FBE}" presName="dummy2b" presStyleCnt="0"/>
      <dgm:spPr/>
    </dgm:pt>
    <dgm:pt modelId="{99243CBF-02F4-4E88-8F90-495786EC03B7}" type="pres">
      <dgm:prSet presAssocID="{9D558B12-31E0-4E87-BD56-5FF7B9328FBE}" presName="wedge2Tx" presStyleLbl="node1" presStyleIdx="1" presStyleCnt="4">
        <dgm:presLayoutVars>
          <dgm:chMax val="0"/>
          <dgm:chPref val="0"/>
          <dgm:bulletEnabled val="1"/>
        </dgm:presLayoutVars>
      </dgm:prSet>
      <dgm:spPr/>
    </dgm:pt>
    <dgm:pt modelId="{2F56C87F-8490-4745-B41C-4FDB05E8352B}" type="pres">
      <dgm:prSet presAssocID="{9D558B12-31E0-4E87-BD56-5FF7B9328FBE}" presName="wedge3" presStyleLbl="node1" presStyleIdx="2" presStyleCnt="4" custLinFactNeighborX="935" custLinFactNeighborY="-1872"/>
      <dgm:spPr/>
    </dgm:pt>
    <dgm:pt modelId="{483ABB07-47C8-4844-BF28-5E07429239A8}" type="pres">
      <dgm:prSet presAssocID="{9D558B12-31E0-4E87-BD56-5FF7B9328FBE}" presName="dummy3a" presStyleCnt="0"/>
      <dgm:spPr/>
    </dgm:pt>
    <dgm:pt modelId="{7577FA90-4D70-4A6B-8944-82FB7A9EBA32}" type="pres">
      <dgm:prSet presAssocID="{9D558B12-31E0-4E87-BD56-5FF7B9328FBE}" presName="dummy3b" presStyleCnt="0"/>
      <dgm:spPr/>
    </dgm:pt>
    <dgm:pt modelId="{C03E67EF-A14F-4347-8CA5-4C6E7D70BBDC}" type="pres">
      <dgm:prSet presAssocID="{9D558B12-31E0-4E87-BD56-5FF7B9328FBE}" presName="wedge3Tx" presStyleLbl="node1" presStyleIdx="2" presStyleCnt="4">
        <dgm:presLayoutVars>
          <dgm:chMax val="0"/>
          <dgm:chPref val="0"/>
          <dgm:bulletEnabled val="1"/>
        </dgm:presLayoutVars>
      </dgm:prSet>
      <dgm:spPr/>
    </dgm:pt>
    <dgm:pt modelId="{05809ECE-4743-4E3F-8879-0A28557E189E}" type="pres">
      <dgm:prSet presAssocID="{9D558B12-31E0-4E87-BD56-5FF7B9328FBE}" presName="wedge4" presStyleLbl="node1" presStyleIdx="3" presStyleCnt="4" custLinFactNeighborX="935" custLinFactNeighborY="973"/>
      <dgm:spPr/>
    </dgm:pt>
    <dgm:pt modelId="{F7C6D590-8753-411F-92E0-6C5250CEC313}" type="pres">
      <dgm:prSet presAssocID="{9D558B12-31E0-4E87-BD56-5FF7B9328FBE}" presName="dummy4a" presStyleCnt="0"/>
      <dgm:spPr/>
    </dgm:pt>
    <dgm:pt modelId="{156D3234-CF5C-4A4F-A150-937DE13CC7A3}" type="pres">
      <dgm:prSet presAssocID="{9D558B12-31E0-4E87-BD56-5FF7B9328FBE}" presName="dummy4b" presStyleCnt="0"/>
      <dgm:spPr/>
    </dgm:pt>
    <dgm:pt modelId="{5F623DD7-5DBB-4960-AB60-E1B42E271081}" type="pres">
      <dgm:prSet presAssocID="{9D558B12-31E0-4E87-BD56-5FF7B9328FBE}" presName="wedge4Tx" presStyleLbl="node1" presStyleIdx="3" presStyleCnt="4">
        <dgm:presLayoutVars>
          <dgm:chMax val="0"/>
          <dgm:chPref val="0"/>
          <dgm:bulletEnabled val="1"/>
        </dgm:presLayoutVars>
      </dgm:prSet>
      <dgm:spPr/>
    </dgm:pt>
    <dgm:pt modelId="{CDFE3D86-1D0A-4E1E-99CB-46E27B173644}" type="pres">
      <dgm:prSet presAssocID="{41064572-2474-4CCA-B816-846FBE0293DD}" presName="arrowWedge1" presStyleLbl="fgSibTrans2D1" presStyleIdx="0" presStyleCnt="4"/>
      <dgm:spPr/>
    </dgm:pt>
    <dgm:pt modelId="{7E1006FE-D696-4CAA-B9EE-BACCDDB87431}" type="pres">
      <dgm:prSet presAssocID="{496F3813-5671-4B64-919D-0F78EA976380}" presName="arrowWedge2" presStyleLbl="fgSibTrans2D1" presStyleIdx="1" presStyleCnt="4"/>
      <dgm:spPr/>
    </dgm:pt>
    <dgm:pt modelId="{98907462-636D-47A9-8A46-828DB9754360}" type="pres">
      <dgm:prSet presAssocID="{6BDE813A-0770-4E0E-B104-F81CF272A477}" presName="arrowWedge3" presStyleLbl="fgSibTrans2D1" presStyleIdx="2" presStyleCnt="4"/>
      <dgm:spPr/>
    </dgm:pt>
    <dgm:pt modelId="{BC4BFB37-F815-4F9F-8BCA-B63D77947EE9}" type="pres">
      <dgm:prSet presAssocID="{A1292F65-4AF9-46F5-A72A-18198D47862A}" presName="arrowWedge4" presStyleLbl="fgSibTrans2D1" presStyleIdx="3" presStyleCnt="4"/>
      <dgm:spPr/>
    </dgm:pt>
  </dgm:ptLst>
  <dgm:cxnLst>
    <dgm:cxn modelId="{AAC11B0B-7706-4781-BF1F-CAD03A3FE772}" type="presOf" srcId="{A4E098F0-BDC0-4454-B88C-FEA2592AD0C4}" destId="{62F416B9-2909-4389-9CED-CC6363B42C05}" srcOrd="1" destOrd="0" presId="urn:microsoft.com/office/officeart/2005/8/layout/cycle8"/>
    <dgm:cxn modelId="{98320617-01CC-4602-B94A-002F087F1659}" type="presOf" srcId="{4796FF7A-355A-42E0-B552-C1099D813474}" destId="{5F623DD7-5DBB-4960-AB60-E1B42E271081}" srcOrd="1" destOrd="0" presId="urn:microsoft.com/office/officeart/2005/8/layout/cycle8"/>
    <dgm:cxn modelId="{C705162A-5E48-46AD-89A4-12A2B897E4B9}" type="presOf" srcId="{CA1F9D33-5D8F-47AA-96B3-49F6A6160501}" destId="{99243CBF-02F4-4E88-8F90-495786EC03B7}" srcOrd="1" destOrd="0" presId="urn:microsoft.com/office/officeart/2005/8/layout/cycle8"/>
    <dgm:cxn modelId="{907ADE71-BDE1-438D-BCDB-0E4A70CF5BAA}" srcId="{9D558B12-31E0-4E87-BD56-5FF7B9328FBE}" destId="{A4E098F0-BDC0-4454-B88C-FEA2592AD0C4}" srcOrd="0" destOrd="0" parTransId="{3915B6FA-A3EF-4506-BA4A-1EA2EA311514}" sibTransId="{41064572-2474-4CCA-B816-846FBE0293DD}"/>
    <dgm:cxn modelId="{5D47C474-8AAA-4DC7-AAE9-60E6EDCAE2A2}" srcId="{9D558B12-31E0-4E87-BD56-5FF7B9328FBE}" destId="{CA1F9D33-5D8F-47AA-96B3-49F6A6160501}" srcOrd="1" destOrd="0" parTransId="{588058F0-614C-4314-ABC5-346CAFB47CFA}" sibTransId="{496F3813-5671-4B64-919D-0F78EA976380}"/>
    <dgm:cxn modelId="{B90AEC82-9C77-4E4D-86F2-B0B4C53CB329}" type="presOf" srcId="{A4E098F0-BDC0-4454-B88C-FEA2592AD0C4}" destId="{CFE18279-F6E9-40C4-90AE-E350F11F7979}" srcOrd="0" destOrd="0" presId="urn:microsoft.com/office/officeart/2005/8/layout/cycle8"/>
    <dgm:cxn modelId="{812D2A8F-2054-4133-BF56-E2F147BE30AC}" type="presOf" srcId="{9D558B12-31E0-4E87-BD56-5FF7B9328FBE}" destId="{4126BDA4-9CCF-4357-A5D9-8C8FF8BDC60C}" srcOrd="0" destOrd="0" presId="urn:microsoft.com/office/officeart/2005/8/layout/cycle8"/>
    <dgm:cxn modelId="{EA4336A6-DE75-41FA-9B3D-675FE8E62437}" type="presOf" srcId="{1FCA4B35-9C3C-4D08-B3B6-9D169487C53D}" destId="{C03E67EF-A14F-4347-8CA5-4C6E7D70BBDC}" srcOrd="1" destOrd="0" presId="urn:microsoft.com/office/officeart/2005/8/layout/cycle8"/>
    <dgm:cxn modelId="{50213DA8-25F3-4829-AE0F-FF48941560B3}" type="presOf" srcId="{1FCA4B35-9C3C-4D08-B3B6-9D169487C53D}" destId="{2F56C87F-8490-4745-B41C-4FDB05E8352B}" srcOrd="0" destOrd="0" presId="urn:microsoft.com/office/officeart/2005/8/layout/cycle8"/>
    <dgm:cxn modelId="{AB42BEA9-EC39-4FEE-953C-B90250E65C60}" srcId="{9D558B12-31E0-4E87-BD56-5FF7B9328FBE}" destId="{1FCA4B35-9C3C-4D08-B3B6-9D169487C53D}" srcOrd="2" destOrd="0" parTransId="{17D51050-F5B5-414C-9C63-3747391E7C67}" sibTransId="{6BDE813A-0770-4E0E-B104-F81CF272A477}"/>
    <dgm:cxn modelId="{10B388C3-FB03-428C-88B3-16319BEDB738}" srcId="{9D558B12-31E0-4E87-BD56-5FF7B9328FBE}" destId="{4796FF7A-355A-42E0-B552-C1099D813474}" srcOrd="3" destOrd="0" parTransId="{E851BE24-808C-438A-80C7-D0634660F0F4}" sibTransId="{A1292F65-4AF9-46F5-A72A-18198D47862A}"/>
    <dgm:cxn modelId="{4C9882D7-7661-49FE-A2F6-4FA682C654DA}" type="presOf" srcId="{CA1F9D33-5D8F-47AA-96B3-49F6A6160501}" destId="{B6619423-F324-4299-8E78-6EDDEBBA4A8D}" srcOrd="0" destOrd="0" presId="urn:microsoft.com/office/officeart/2005/8/layout/cycle8"/>
    <dgm:cxn modelId="{A39013E0-1971-41CB-86B9-3AD9E0E38862}" type="presOf" srcId="{4796FF7A-355A-42E0-B552-C1099D813474}" destId="{05809ECE-4743-4E3F-8879-0A28557E189E}" srcOrd="0" destOrd="0" presId="urn:microsoft.com/office/officeart/2005/8/layout/cycle8"/>
    <dgm:cxn modelId="{A0F92187-EB65-46B6-B251-515A39D73FB0}" type="presParOf" srcId="{4126BDA4-9CCF-4357-A5D9-8C8FF8BDC60C}" destId="{CFE18279-F6E9-40C4-90AE-E350F11F7979}" srcOrd="0" destOrd="0" presId="urn:microsoft.com/office/officeart/2005/8/layout/cycle8"/>
    <dgm:cxn modelId="{1F84AC0D-DFCE-45C1-8B98-ACFF43B1574D}" type="presParOf" srcId="{4126BDA4-9CCF-4357-A5D9-8C8FF8BDC60C}" destId="{D7ABA84D-A501-44F7-917F-E649E0C71F60}" srcOrd="1" destOrd="0" presId="urn:microsoft.com/office/officeart/2005/8/layout/cycle8"/>
    <dgm:cxn modelId="{C78A0253-351A-489E-B75A-F8DD552C2BBA}" type="presParOf" srcId="{4126BDA4-9CCF-4357-A5D9-8C8FF8BDC60C}" destId="{60D5F701-8CC1-41E9-9BDD-4459DABD1682}" srcOrd="2" destOrd="0" presId="urn:microsoft.com/office/officeart/2005/8/layout/cycle8"/>
    <dgm:cxn modelId="{D38B7E0F-1B52-4E75-B95D-E0D521121519}" type="presParOf" srcId="{4126BDA4-9CCF-4357-A5D9-8C8FF8BDC60C}" destId="{62F416B9-2909-4389-9CED-CC6363B42C05}" srcOrd="3" destOrd="0" presId="urn:microsoft.com/office/officeart/2005/8/layout/cycle8"/>
    <dgm:cxn modelId="{29EB6774-697F-4ADC-BB2E-B365E138810F}" type="presParOf" srcId="{4126BDA4-9CCF-4357-A5D9-8C8FF8BDC60C}" destId="{B6619423-F324-4299-8E78-6EDDEBBA4A8D}" srcOrd="4" destOrd="0" presId="urn:microsoft.com/office/officeart/2005/8/layout/cycle8"/>
    <dgm:cxn modelId="{52F35432-6FD8-4F77-88D3-0FBC6ABA43B2}" type="presParOf" srcId="{4126BDA4-9CCF-4357-A5D9-8C8FF8BDC60C}" destId="{88F5B4BB-9629-4E1C-B93A-948A9B720E49}" srcOrd="5" destOrd="0" presId="urn:microsoft.com/office/officeart/2005/8/layout/cycle8"/>
    <dgm:cxn modelId="{367068DC-7F4B-4A69-8673-E4EB1D7FBFC7}" type="presParOf" srcId="{4126BDA4-9CCF-4357-A5D9-8C8FF8BDC60C}" destId="{707652B4-0C2A-4F8C-8D49-21ABF48C1F57}" srcOrd="6" destOrd="0" presId="urn:microsoft.com/office/officeart/2005/8/layout/cycle8"/>
    <dgm:cxn modelId="{A28F9758-2D06-41CD-9730-C2C0CD14FB3D}" type="presParOf" srcId="{4126BDA4-9CCF-4357-A5D9-8C8FF8BDC60C}" destId="{99243CBF-02F4-4E88-8F90-495786EC03B7}" srcOrd="7" destOrd="0" presId="urn:microsoft.com/office/officeart/2005/8/layout/cycle8"/>
    <dgm:cxn modelId="{1F58F1B1-73F7-405B-B75D-DA36D4AA47B0}" type="presParOf" srcId="{4126BDA4-9CCF-4357-A5D9-8C8FF8BDC60C}" destId="{2F56C87F-8490-4745-B41C-4FDB05E8352B}" srcOrd="8" destOrd="0" presId="urn:microsoft.com/office/officeart/2005/8/layout/cycle8"/>
    <dgm:cxn modelId="{05E87BBA-C448-4385-AC4E-66C910EEA369}" type="presParOf" srcId="{4126BDA4-9CCF-4357-A5D9-8C8FF8BDC60C}" destId="{483ABB07-47C8-4844-BF28-5E07429239A8}" srcOrd="9" destOrd="0" presId="urn:microsoft.com/office/officeart/2005/8/layout/cycle8"/>
    <dgm:cxn modelId="{4A81AA70-FF99-451D-AC59-A69F2059FF40}" type="presParOf" srcId="{4126BDA4-9CCF-4357-A5D9-8C8FF8BDC60C}" destId="{7577FA90-4D70-4A6B-8944-82FB7A9EBA32}" srcOrd="10" destOrd="0" presId="urn:microsoft.com/office/officeart/2005/8/layout/cycle8"/>
    <dgm:cxn modelId="{FBCFE515-0EDF-46F0-95ED-951C6D85EA1F}" type="presParOf" srcId="{4126BDA4-9CCF-4357-A5D9-8C8FF8BDC60C}" destId="{C03E67EF-A14F-4347-8CA5-4C6E7D70BBDC}" srcOrd="11" destOrd="0" presId="urn:microsoft.com/office/officeart/2005/8/layout/cycle8"/>
    <dgm:cxn modelId="{35D3A9D1-27FF-425D-A067-6D3377D59B79}" type="presParOf" srcId="{4126BDA4-9CCF-4357-A5D9-8C8FF8BDC60C}" destId="{05809ECE-4743-4E3F-8879-0A28557E189E}" srcOrd="12" destOrd="0" presId="urn:microsoft.com/office/officeart/2005/8/layout/cycle8"/>
    <dgm:cxn modelId="{12C0CFCA-8A2C-4C1A-B754-11151AE6B975}" type="presParOf" srcId="{4126BDA4-9CCF-4357-A5D9-8C8FF8BDC60C}" destId="{F7C6D590-8753-411F-92E0-6C5250CEC313}" srcOrd="13" destOrd="0" presId="urn:microsoft.com/office/officeart/2005/8/layout/cycle8"/>
    <dgm:cxn modelId="{2BBFBC80-7925-47D7-98B4-DA55CC0FB099}" type="presParOf" srcId="{4126BDA4-9CCF-4357-A5D9-8C8FF8BDC60C}" destId="{156D3234-CF5C-4A4F-A150-937DE13CC7A3}" srcOrd="14" destOrd="0" presId="urn:microsoft.com/office/officeart/2005/8/layout/cycle8"/>
    <dgm:cxn modelId="{812C9E76-2A71-46E3-96CB-29D1218BAA3A}" type="presParOf" srcId="{4126BDA4-9CCF-4357-A5D9-8C8FF8BDC60C}" destId="{5F623DD7-5DBB-4960-AB60-E1B42E271081}" srcOrd="15" destOrd="0" presId="urn:microsoft.com/office/officeart/2005/8/layout/cycle8"/>
    <dgm:cxn modelId="{7E5ABEAB-6D87-4C27-86A5-14B89DC45056}" type="presParOf" srcId="{4126BDA4-9CCF-4357-A5D9-8C8FF8BDC60C}" destId="{CDFE3D86-1D0A-4E1E-99CB-46E27B173644}" srcOrd="16" destOrd="0" presId="urn:microsoft.com/office/officeart/2005/8/layout/cycle8"/>
    <dgm:cxn modelId="{59FCDC0D-1162-497D-B22D-217E2CDB91E5}" type="presParOf" srcId="{4126BDA4-9CCF-4357-A5D9-8C8FF8BDC60C}" destId="{7E1006FE-D696-4CAA-B9EE-BACCDDB87431}" srcOrd="17" destOrd="0" presId="urn:microsoft.com/office/officeart/2005/8/layout/cycle8"/>
    <dgm:cxn modelId="{3201430F-0D3E-4904-9984-47474670EABD}" type="presParOf" srcId="{4126BDA4-9CCF-4357-A5D9-8C8FF8BDC60C}" destId="{98907462-636D-47A9-8A46-828DB9754360}" srcOrd="18" destOrd="0" presId="urn:microsoft.com/office/officeart/2005/8/layout/cycle8"/>
    <dgm:cxn modelId="{51903ADA-4878-4D9A-8941-E27BA11C3199}" type="presParOf" srcId="{4126BDA4-9CCF-4357-A5D9-8C8FF8BDC60C}" destId="{BC4BFB37-F815-4F9F-8BCA-B63D77947EE9}" srcOrd="19"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8D9A1-7F98-42AE-97FE-EE8D2A48E1B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sv-SE"/>
        </a:p>
      </dgm:t>
    </dgm:pt>
    <dgm:pt modelId="{A932782D-37D3-4E60-B80C-33A428C378E0}">
      <dgm:prSet phldrT="[Text]" custT="1"/>
      <dgm:spPr>
        <a:xfrm>
          <a:off x="2166109" y="314290"/>
          <a:ext cx="1904702" cy="1904702"/>
        </a:xfrm>
        <a:solidFill>
          <a:srgbClr val="92D050"/>
        </a:solidFill>
        <a:ln w="25400" cap="flat" cmpd="sng" algn="ctr">
          <a:solidFill>
            <a:srgbClr val="92D050"/>
          </a:solidFill>
          <a:prstDash val="solid"/>
        </a:ln>
        <a:effectLst/>
      </dgm:spPr>
      <dgm:t>
        <a:bodyPr/>
        <a:lstStyle/>
        <a:p>
          <a:r>
            <a:rPr lang="sv-SE" sz="1900" b="1" noProof="0" dirty="0">
              <a:solidFill>
                <a:sysClr val="window" lastClr="FFFFFF"/>
              </a:solidFill>
              <a:latin typeface="Arial Bold"/>
              <a:ea typeface="+mn-ea"/>
              <a:cs typeface="+mn-cs"/>
            </a:rPr>
            <a:t>Förbättra</a:t>
          </a:r>
        </a:p>
        <a:p>
          <a:r>
            <a:rPr lang="sv-SE" sz="2000" noProof="0" dirty="0">
              <a:solidFill>
                <a:sysClr val="window" lastClr="FFFFFF"/>
              </a:solidFill>
              <a:latin typeface="Arial Bold"/>
              <a:ea typeface="+mn-ea"/>
              <a:cs typeface="+mn-cs"/>
            </a:rPr>
            <a:t>(</a:t>
          </a:r>
          <a:r>
            <a:rPr lang="sv-SE" sz="2000" noProof="0" dirty="0" err="1">
              <a:solidFill>
                <a:sysClr val="window" lastClr="FFFFFF"/>
              </a:solidFill>
              <a:latin typeface="Arial Bold"/>
              <a:ea typeface="+mn-ea"/>
              <a:cs typeface="+mn-cs"/>
            </a:rPr>
            <a:t>Act</a:t>
          </a:r>
          <a:r>
            <a:rPr lang="sv-SE" sz="2000" noProof="0" dirty="0">
              <a:solidFill>
                <a:sysClr val="window" lastClr="FFFFFF"/>
              </a:solidFill>
              <a:latin typeface="Arial Bold"/>
              <a:ea typeface="+mn-ea"/>
              <a:cs typeface="+mn-cs"/>
            </a:rPr>
            <a:t>)</a:t>
          </a:r>
        </a:p>
      </dgm:t>
    </dgm:pt>
    <dgm:pt modelId="{01632267-9962-4538-91F3-3922F568E3BD}" type="parTrans" cxnId="{2563F4E8-464B-4E5A-9E57-654943D9E979}">
      <dgm:prSet/>
      <dgm:spPr/>
      <dgm:t>
        <a:bodyPr/>
        <a:lstStyle/>
        <a:p>
          <a:endParaRPr lang="sv-SE"/>
        </a:p>
      </dgm:t>
    </dgm:pt>
    <dgm:pt modelId="{620570F3-E663-46CA-A5B2-DF8394EC5A67}" type="sibTrans" cxnId="{2563F4E8-464B-4E5A-9E57-654943D9E979}">
      <dgm:prSet/>
      <dgm:spPr/>
      <dgm:t>
        <a:bodyPr/>
        <a:lstStyle/>
        <a:p>
          <a:endParaRPr lang="sv-SE"/>
        </a:p>
      </dgm:t>
    </dgm:pt>
    <dgm:pt modelId="{EA64BA3E-102B-4CC7-9105-03D60EC463DF}">
      <dgm:prSet phldrT="[Text]" custT="1"/>
      <dgm:spPr>
        <a:xfrm>
          <a:off x="611873" y="-43413"/>
          <a:ext cx="2173032" cy="1916082"/>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noProof="0" dirty="0">
              <a:latin typeface="Arial" panose="020B0604020202020204" pitchFamily="34" charset="0"/>
              <a:cs typeface="Arial" panose="020B0604020202020204" pitchFamily="34" charset="0"/>
            </a:rPr>
            <a:t>Vad lärde vi oss/</a:t>
          </a:r>
          <a:br>
            <a:rPr lang="sv-SE" sz="1400" noProof="0" dirty="0">
              <a:latin typeface="Arial" panose="020B0604020202020204" pitchFamily="34" charset="0"/>
              <a:cs typeface="Arial" panose="020B0604020202020204" pitchFamily="34" charset="0"/>
            </a:rPr>
          </a:br>
          <a:r>
            <a:rPr lang="sv-SE" sz="1400" noProof="0" dirty="0">
              <a:latin typeface="Arial" panose="020B0604020202020204" pitchFamily="34" charset="0"/>
              <a:cs typeface="Arial" panose="020B0604020202020204" pitchFamily="34" charset="0"/>
            </a:rPr>
            <a:t>Vad tar vi med oss framåt? </a:t>
          </a:r>
          <a:endPar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6B5E6DC-8B8B-41B7-BEEA-5CF9AED970CD}" type="parTrans" cxnId="{9AE943F4-8B57-4CAE-8E94-145576333178}">
      <dgm:prSet/>
      <dgm:spPr/>
      <dgm:t>
        <a:bodyPr/>
        <a:lstStyle/>
        <a:p>
          <a:endParaRPr lang="sv-SE"/>
        </a:p>
      </dgm:t>
    </dgm:pt>
    <dgm:pt modelId="{03226B75-0626-4E6E-9E1B-315F24301748}" type="sibTrans" cxnId="{9AE943F4-8B57-4CAE-8E94-145576333178}">
      <dgm:prSet/>
      <dgm:spPr/>
      <dgm:t>
        <a:bodyPr/>
        <a:lstStyle/>
        <a:p>
          <a:endParaRPr lang="sv-SE"/>
        </a:p>
      </dgm:t>
    </dgm:pt>
    <dgm:pt modelId="{69E41281-47C8-46FC-AA59-698742D28C3E}">
      <dgm:prSet phldrT="[Text]" custT="1"/>
      <dgm:spPr>
        <a:xfrm rot="5400000">
          <a:off x="4158788" y="314290"/>
          <a:ext cx="1904702" cy="1904702"/>
        </a:xfrm>
        <a:solidFill>
          <a:srgbClr val="92D050"/>
        </a:solidFill>
        <a:ln w="25400" cap="flat" cmpd="sng" algn="ctr">
          <a:solidFill>
            <a:srgbClr val="92D050"/>
          </a:solidFill>
          <a:prstDash val="solid"/>
        </a:ln>
        <a:effectLst/>
      </dgm:spPr>
      <dgm:t>
        <a:bodyPr/>
        <a:lstStyle/>
        <a:p>
          <a:r>
            <a:rPr lang="sv-SE" sz="2000" b="1" noProof="0" dirty="0">
              <a:solidFill>
                <a:sysClr val="window" lastClr="FFFFFF"/>
              </a:solidFill>
              <a:latin typeface="Arial Bold"/>
              <a:ea typeface="+mn-ea"/>
              <a:cs typeface="+mn-cs"/>
            </a:rPr>
            <a:t>Planera</a:t>
          </a:r>
        </a:p>
        <a:p>
          <a:r>
            <a:rPr lang="sv-SE" sz="2000" noProof="0" dirty="0">
              <a:solidFill>
                <a:sysClr val="window" lastClr="FFFFFF"/>
              </a:solidFill>
              <a:latin typeface="Arial Bold"/>
              <a:ea typeface="+mn-ea"/>
              <a:cs typeface="+mn-cs"/>
            </a:rPr>
            <a:t>(Plan)</a:t>
          </a:r>
        </a:p>
      </dgm:t>
    </dgm:pt>
    <dgm:pt modelId="{DBE6F5DE-1902-426C-A5F5-D08ECB823C49}" type="parTrans" cxnId="{3B3DDAAF-AACE-4396-9678-6926A102DA43}">
      <dgm:prSet/>
      <dgm:spPr/>
      <dgm:t>
        <a:bodyPr/>
        <a:lstStyle/>
        <a:p>
          <a:endParaRPr lang="sv-SE"/>
        </a:p>
      </dgm:t>
    </dgm:pt>
    <dgm:pt modelId="{A52D59B4-6FE2-4E86-9DD6-B03E2AB10121}" type="sibTrans" cxnId="{3B3DDAAF-AACE-4396-9678-6926A102DA43}">
      <dgm:prSet/>
      <dgm:spPr/>
      <dgm:t>
        <a:bodyPr/>
        <a:lstStyle/>
        <a:p>
          <a:endParaRPr lang="sv-SE"/>
        </a:p>
      </dgm:t>
    </dgm:pt>
    <dgm:pt modelId="{D841A581-DFF1-42B7-851E-F68BA511F98F}">
      <dgm:prSet phldrT="[Text]" custT="1"/>
      <dgm:spPr>
        <a:xfrm>
          <a:off x="5194926" y="172609"/>
          <a:ext cx="2173032" cy="1407632"/>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Identifiera problem</a:t>
          </a:r>
        </a:p>
      </dgm:t>
    </dgm:pt>
    <dgm:pt modelId="{73CF9065-3397-4232-9E9C-81A046D7F793}" type="parTrans" cxnId="{5FCADC96-56A6-403A-9B26-2455529E3700}">
      <dgm:prSet/>
      <dgm:spPr/>
      <dgm:t>
        <a:bodyPr/>
        <a:lstStyle/>
        <a:p>
          <a:endParaRPr lang="sv-SE"/>
        </a:p>
      </dgm:t>
    </dgm:pt>
    <dgm:pt modelId="{8FB6FFF2-68D5-41E2-BB03-D7D948663B05}" type="sibTrans" cxnId="{5FCADC96-56A6-403A-9B26-2455529E3700}">
      <dgm:prSet/>
      <dgm:spPr/>
      <dgm:t>
        <a:bodyPr/>
        <a:lstStyle/>
        <a:p>
          <a:endParaRPr lang="sv-SE"/>
        </a:p>
      </dgm:t>
    </dgm:pt>
    <dgm:pt modelId="{028D7EAE-9DB0-4990-A3E9-707A9E08EF27}">
      <dgm:prSet phldrT="[Text]" custT="1"/>
      <dgm:spPr>
        <a:xfrm rot="10800000">
          <a:off x="4158788" y="2306970"/>
          <a:ext cx="1904702" cy="1904702"/>
        </a:xfrm>
        <a:solidFill>
          <a:srgbClr val="92D050"/>
        </a:solidFill>
        <a:ln w="25400" cap="flat" cmpd="sng" algn="ctr">
          <a:solidFill>
            <a:srgbClr val="92D050"/>
          </a:solidFill>
          <a:prstDash val="solid"/>
        </a:ln>
        <a:effectLst/>
      </dgm:spPr>
      <dgm:t>
        <a:bodyPr/>
        <a:lstStyle/>
        <a:p>
          <a:r>
            <a:rPr lang="sv-SE" sz="2000" b="1" noProof="0" dirty="0">
              <a:solidFill>
                <a:sysClr val="window" lastClr="FFFFFF"/>
              </a:solidFill>
              <a:latin typeface="Arial Bold"/>
              <a:ea typeface="+mn-ea"/>
              <a:cs typeface="+mn-cs"/>
            </a:rPr>
            <a:t>Utför</a:t>
          </a:r>
        </a:p>
        <a:p>
          <a:r>
            <a:rPr lang="sv-SE" sz="2000" noProof="0" dirty="0">
              <a:solidFill>
                <a:sysClr val="window" lastClr="FFFFFF"/>
              </a:solidFill>
              <a:latin typeface="Arial Bold"/>
              <a:ea typeface="+mn-ea"/>
              <a:cs typeface="+mn-cs"/>
            </a:rPr>
            <a:t>(Do)</a:t>
          </a:r>
        </a:p>
      </dgm:t>
    </dgm:pt>
    <dgm:pt modelId="{C3C23BAE-1243-468A-AE96-92A320244F59}" type="parTrans" cxnId="{5A8AAAA1-C696-4A18-A540-17BDA467F8D7}">
      <dgm:prSet/>
      <dgm:spPr/>
      <dgm:t>
        <a:bodyPr/>
        <a:lstStyle/>
        <a:p>
          <a:endParaRPr lang="sv-SE"/>
        </a:p>
      </dgm:t>
    </dgm:pt>
    <dgm:pt modelId="{713313C2-80F5-43AF-93F1-BD636C80A764}" type="sibTrans" cxnId="{5A8AAAA1-C696-4A18-A540-17BDA467F8D7}">
      <dgm:prSet/>
      <dgm:spPr/>
      <dgm:t>
        <a:bodyPr/>
        <a:lstStyle/>
        <a:p>
          <a:endParaRPr lang="sv-SE"/>
        </a:p>
      </dgm:t>
    </dgm:pt>
    <dgm:pt modelId="{8EC0EC88-5AD0-495C-A7B4-7EE2E28F04DE}">
      <dgm:prSet phldrT="[Text]" custT="1"/>
      <dgm:spPr>
        <a:xfrm>
          <a:off x="4690869" y="3262359"/>
          <a:ext cx="2935244" cy="1263603"/>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Genomför planerade </a:t>
          </a:r>
          <a:r>
            <a:rPr lang="sv-SE" sz="1400" noProof="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åtgärder (handlingsplan)</a:t>
          </a:r>
          <a:endPar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3D7D3C8B-33AA-4F46-BBFC-49FDA6D3B556}" type="parTrans" cxnId="{CD99DA22-3FC2-4EDF-A686-916F02C8A12D}">
      <dgm:prSet/>
      <dgm:spPr/>
      <dgm:t>
        <a:bodyPr/>
        <a:lstStyle/>
        <a:p>
          <a:endParaRPr lang="sv-SE"/>
        </a:p>
      </dgm:t>
    </dgm:pt>
    <dgm:pt modelId="{5E9C1B7B-A8D5-4466-9ADB-EC143C5D8E95}" type="sibTrans" cxnId="{CD99DA22-3FC2-4EDF-A686-916F02C8A12D}">
      <dgm:prSet/>
      <dgm:spPr/>
      <dgm:t>
        <a:bodyPr/>
        <a:lstStyle/>
        <a:p>
          <a:endParaRPr lang="sv-SE"/>
        </a:p>
      </dgm:t>
    </dgm:pt>
    <dgm:pt modelId="{7D3D9F8D-380D-49CB-ACCB-05B5BD8A6581}">
      <dgm:prSet phldrT="[Text]" custT="1"/>
      <dgm:spPr>
        <a:xfrm rot="16200000">
          <a:off x="2166109" y="2306970"/>
          <a:ext cx="1904702" cy="1904702"/>
        </a:xfrm>
        <a:solidFill>
          <a:srgbClr val="92D050"/>
        </a:solidFill>
        <a:ln w="25400" cap="flat" cmpd="sng" algn="ctr">
          <a:solidFill>
            <a:srgbClr val="92D050"/>
          </a:solidFill>
          <a:prstDash val="solid"/>
        </a:ln>
        <a:effectLst/>
      </dgm:spPr>
      <dgm:t>
        <a:bodyPr/>
        <a:lstStyle/>
        <a:p>
          <a:r>
            <a:rPr lang="sv-SE" sz="2000" b="1" noProof="0" dirty="0">
              <a:solidFill>
                <a:sysClr val="window" lastClr="FFFFFF"/>
              </a:solidFill>
              <a:latin typeface="Arial" panose="020B0604020202020204" pitchFamily="34" charset="0"/>
              <a:ea typeface="+mn-ea"/>
              <a:cs typeface="Arial" panose="020B0604020202020204" pitchFamily="34" charset="0"/>
            </a:rPr>
            <a:t>Följ upp</a:t>
          </a:r>
        </a:p>
        <a:p>
          <a:r>
            <a:rPr lang="sv-SE" sz="2000" noProof="0" dirty="0">
              <a:solidFill>
                <a:sysClr val="window" lastClr="FFFFFF"/>
              </a:solidFill>
              <a:latin typeface="Arial" panose="020B0604020202020204" pitchFamily="34" charset="0"/>
              <a:ea typeface="+mn-ea"/>
              <a:cs typeface="Arial" panose="020B0604020202020204" pitchFamily="34" charset="0"/>
            </a:rPr>
            <a:t>(Check)</a:t>
          </a:r>
        </a:p>
      </dgm:t>
    </dgm:pt>
    <dgm:pt modelId="{CA5F1D71-9775-4DCD-8C10-C0D8C718E475}" type="parTrans" cxnId="{6422FA5A-BC1B-4CD8-8A05-FC9EF8F36DF2}">
      <dgm:prSet/>
      <dgm:spPr/>
      <dgm:t>
        <a:bodyPr/>
        <a:lstStyle/>
        <a:p>
          <a:endParaRPr lang="sv-SE"/>
        </a:p>
      </dgm:t>
    </dgm:pt>
    <dgm:pt modelId="{F4A37840-5E42-4363-894C-FA0101CCE994}" type="sibTrans" cxnId="{6422FA5A-BC1B-4CD8-8A05-FC9EF8F36DF2}">
      <dgm:prSet/>
      <dgm:spPr/>
      <dgm:t>
        <a:bodyPr/>
        <a:lstStyle/>
        <a:p>
          <a:endParaRPr lang="sv-SE"/>
        </a:p>
      </dgm:t>
    </dgm:pt>
    <dgm:pt modelId="{0FD474B2-4A7E-4643-A31E-A3E43F53D968}">
      <dgm:prSet phldrT="[Text]" custT="1"/>
      <dgm:spPr>
        <a:xfrm>
          <a:off x="1064994" y="3181887"/>
          <a:ext cx="2173032" cy="1407632"/>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blev utfallet, nådde vi målet? </a:t>
          </a:r>
        </a:p>
      </dgm:t>
    </dgm:pt>
    <dgm:pt modelId="{08392153-7161-49F0-8C8B-CE3542BDBCAE}" type="parTrans" cxnId="{30A95BF7-AB51-4C85-ADD4-239639EB3C97}">
      <dgm:prSet/>
      <dgm:spPr/>
      <dgm:t>
        <a:bodyPr/>
        <a:lstStyle/>
        <a:p>
          <a:endParaRPr lang="sv-SE"/>
        </a:p>
      </dgm:t>
    </dgm:pt>
    <dgm:pt modelId="{567B2B0C-8110-463D-A432-519C65E9A1A8}" type="sibTrans" cxnId="{30A95BF7-AB51-4C85-ADD4-239639EB3C97}">
      <dgm:prSet/>
      <dgm:spPr/>
      <dgm:t>
        <a:bodyPr/>
        <a:lstStyle/>
        <a:p>
          <a:endParaRPr lang="sv-SE"/>
        </a:p>
      </dgm:t>
    </dgm:pt>
    <dgm:pt modelId="{D03AB03E-DFA9-4E17-9005-6742F3F34EE9}">
      <dgm:prSet phldrT="[Text]" custT="1"/>
      <dgm:spPr>
        <a:xfrm>
          <a:off x="1064994" y="3181887"/>
          <a:ext cx="2173032" cy="1407632"/>
        </a:xfrm>
        <a:solidFill>
          <a:sysClr val="window" lastClr="FFFFFF">
            <a:alpha val="90000"/>
            <a:hueOff val="0"/>
            <a:satOff val="0"/>
            <a:lumOff val="0"/>
            <a:alphaOff val="0"/>
          </a:sysClr>
        </a:solidFill>
        <a:ln w="25400" cap="flat" cmpd="sng" algn="ctr">
          <a:solidFill>
            <a:srgbClr val="92D050"/>
          </a:solidFill>
          <a:prstDash val="solid"/>
        </a:ln>
        <a:effectLst/>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Kan vi göra något bättre?</a:t>
          </a:r>
        </a:p>
      </dgm:t>
    </dgm:pt>
    <dgm:pt modelId="{91F91C41-2F18-4E24-B7DA-51AA9ED37A99}" type="parTrans" cxnId="{C82162D2-E51A-4B98-9C89-552AA4A5BE14}">
      <dgm:prSet/>
      <dgm:spPr/>
      <dgm:t>
        <a:bodyPr/>
        <a:lstStyle/>
        <a:p>
          <a:endParaRPr lang="sv-SE"/>
        </a:p>
      </dgm:t>
    </dgm:pt>
    <dgm:pt modelId="{911CB468-DEB5-4A6C-A89A-A8415BD644EE}" type="sibTrans" cxnId="{C82162D2-E51A-4B98-9C89-552AA4A5BE14}">
      <dgm:prSet/>
      <dgm:spPr/>
      <dgm:t>
        <a:bodyPr/>
        <a:lstStyle/>
        <a:p>
          <a:endParaRPr lang="sv-SE"/>
        </a:p>
      </dgm:t>
    </dgm:pt>
    <dgm:pt modelId="{F4BAD3B9-9586-4E9A-BD26-39EE1C4E14EC}">
      <dgm:prSet custT="1"/>
      <dgm:spPr>
        <a:ln>
          <a:solidFill>
            <a:srgbClr val="92D050"/>
          </a:solidFill>
        </a:ln>
      </dgm:spPr>
      <dgm:t>
        <a:bodyPr/>
        <a:lstStyle/>
        <a:p>
          <a:r>
            <a:rPr lang="sv-SE" sz="1400" noProof="0" dirty="0">
              <a:latin typeface="Arial" panose="020B0604020202020204" pitchFamily="34" charset="0"/>
              <a:cs typeface="Arial" panose="020B0604020202020204" pitchFamily="34" charset="0"/>
            </a:rPr>
            <a:t>Ytterligare förbättringar? </a:t>
          </a:r>
          <a:endPar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68265E2C-3E32-469A-9D28-07D2F9DA57CA}" type="parTrans" cxnId="{B27ABC50-2C53-4388-B8B7-9E6CB3B48D4A}">
      <dgm:prSet/>
      <dgm:spPr/>
      <dgm:t>
        <a:bodyPr/>
        <a:lstStyle/>
        <a:p>
          <a:endParaRPr lang="sv-SE"/>
        </a:p>
      </dgm:t>
    </dgm:pt>
    <dgm:pt modelId="{569FC1AF-4D66-4AF5-AD78-59758172828A}" type="sibTrans" cxnId="{B27ABC50-2C53-4388-B8B7-9E6CB3B48D4A}">
      <dgm:prSet/>
      <dgm:spPr/>
      <dgm:t>
        <a:bodyPr/>
        <a:lstStyle/>
        <a:p>
          <a:endParaRPr lang="sv-SE"/>
        </a:p>
      </dgm:t>
    </dgm:pt>
    <dgm:pt modelId="{42AFCC4F-7374-40CD-B246-5B2456394C65}">
      <dgm:prSet custT="1"/>
      <dgm:spPr>
        <a:ln>
          <a:solidFill>
            <a:srgbClr val="92D050"/>
          </a:solidFill>
        </a:ln>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Fortsätt ett varv i cirkeln</a:t>
          </a:r>
          <a:r>
            <a:rPr lang="sv-SE" sz="1400" noProof="0" dirty="0">
              <a:latin typeface="Arial" panose="020B0604020202020204" pitchFamily="34" charset="0"/>
              <a:cs typeface="Arial" panose="020B0604020202020204" pitchFamily="34" charset="0"/>
            </a:rPr>
            <a:t>?</a:t>
          </a:r>
          <a:endPar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653856E4-2F08-41A4-B01B-FF583C7B1C2B}" type="parTrans" cxnId="{795D7EC9-FC2A-48C3-86AA-D49F2F8A5E05}">
      <dgm:prSet/>
      <dgm:spPr/>
      <dgm:t>
        <a:bodyPr/>
        <a:lstStyle/>
        <a:p>
          <a:endParaRPr lang="sv-SE"/>
        </a:p>
      </dgm:t>
    </dgm:pt>
    <dgm:pt modelId="{45CBD421-A172-4A07-BC15-DC8B5CA535CA}" type="sibTrans" cxnId="{795D7EC9-FC2A-48C3-86AA-D49F2F8A5E05}">
      <dgm:prSet/>
      <dgm:spPr/>
      <dgm:t>
        <a:bodyPr/>
        <a:lstStyle/>
        <a:p>
          <a:endParaRPr lang="sv-SE"/>
        </a:p>
      </dgm:t>
    </dgm:pt>
    <dgm:pt modelId="{7809BF77-0344-4889-A00B-982303C22F23}">
      <dgm:prSet custT="1"/>
      <dgm:spPr>
        <a:ln>
          <a:solidFill>
            <a:srgbClr val="92D050"/>
          </a:solidFill>
        </a:ln>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ser nuläget ut? </a:t>
          </a:r>
        </a:p>
      </dgm:t>
    </dgm:pt>
    <dgm:pt modelId="{0E4109C3-5D7D-4589-A96A-4DF6EF1815FE}" type="parTrans" cxnId="{A92E6730-0341-4490-A195-141D763CCE65}">
      <dgm:prSet/>
      <dgm:spPr/>
      <dgm:t>
        <a:bodyPr/>
        <a:lstStyle/>
        <a:p>
          <a:endParaRPr lang="sv-SE"/>
        </a:p>
      </dgm:t>
    </dgm:pt>
    <dgm:pt modelId="{81446D35-5A18-4B84-9627-F14D13E0279C}" type="sibTrans" cxnId="{A92E6730-0341-4490-A195-141D763CCE65}">
      <dgm:prSet/>
      <dgm:spPr/>
      <dgm:t>
        <a:bodyPr/>
        <a:lstStyle/>
        <a:p>
          <a:endParaRPr lang="sv-SE"/>
        </a:p>
      </dgm:t>
    </dgm:pt>
    <dgm:pt modelId="{79401D5D-2FAD-44D1-80E3-87ACD127188F}">
      <dgm:prSet custT="1"/>
      <dgm:spPr>
        <a:ln>
          <a:solidFill>
            <a:srgbClr val="92D050"/>
          </a:solidFill>
        </a:ln>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ser önskvärt läge ut? </a:t>
          </a:r>
        </a:p>
      </dgm:t>
    </dgm:pt>
    <dgm:pt modelId="{80D75FA3-BC77-40E2-8421-54D8ABBE1C5E}" type="parTrans" cxnId="{1DD3F6EC-3461-4B8F-A241-68160361DF29}">
      <dgm:prSet/>
      <dgm:spPr/>
      <dgm:t>
        <a:bodyPr/>
        <a:lstStyle/>
        <a:p>
          <a:endParaRPr lang="sv-SE"/>
        </a:p>
      </dgm:t>
    </dgm:pt>
    <dgm:pt modelId="{CCDE0C97-E8ED-4CFC-9465-DA4094D11666}" type="sibTrans" cxnId="{1DD3F6EC-3461-4B8F-A241-68160361DF29}">
      <dgm:prSet/>
      <dgm:spPr/>
      <dgm:t>
        <a:bodyPr/>
        <a:lstStyle/>
        <a:p>
          <a:endParaRPr lang="sv-SE"/>
        </a:p>
      </dgm:t>
    </dgm:pt>
    <dgm:pt modelId="{B7632C5A-C890-440C-8268-756A732FFD04}">
      <dgm:prSet custT="1"/>
      <dgm:spPr>
        <a:ln>
          <a:solidFill>
            <a:srgbClr val="92D050"/>
          </a:solidFill>
        </a:ln>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Problemet - Vilka är orsakerna, utred med 5 varför och fiskbensdiagram</a:t>
          </a:r>
        </a:p>
      </dgm:t>
    </dgm:pt>
    <dgm:pt modelId="{9059587F-CCBD-4513-84DE-67374ED42C2D}" type="parTrans" cxnId="{0D4F62EC-D880-4883-A40E-A5F2DA4C1651}">
      <dgm:prSet/>
      <dgm:spPr/>
      <dgm:t>
        <a:bodyPr/>
        <a:lstStyle/>
        <a:p>
          <a:endParaRPr lang="sv-SE"/>
        </a:p>
      </dgm:t>
    </dgm:pt>
    <dgm:pt modelId="{F657630F-704E-4D1F-BA71-1693A36BABB5}" type="sibTrans" cxnId="{0D4F62EC-D880-4883-A40E-A5F2DA4C1651}">
      <dgm:prSet/>
      <dgm:spPr/>
      <dgm:t>
        <a:bodyPr/>
        <a:lstStyle/>
        <a:p>
          <a:endParaRPr lang="sv-SE"/>
        </a:p>
      </dgm:t>
    </dgm:pt>
    <dgm:pt modelId="{E2CCC81E-1B08-4D92-A6BC-F15FA9BC69A9}">
      <dgm:prSet custT="1"/>
      <dgm:spPr>
        <a:ln>
          <a:solidFill>
            <a:srgbClr val="92D050"/>
          </a:solidFill>
        </a:ln>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Identifiera förbättringar</a:t>
          </a:r>
        </a:p>
      </dgm:t>
    </dgm:pt>
    <dgm:pt modelId="{0FE36328-AD32-4FA3-BD4C-5F8A8BAF45CE}" type="parTrans" cxnId="{DC97FC6F-FC9B-4446-9F53-580B29659139}">
      <dgm:prSet/>
      <dgm:spPr/>
      <dgm:t>
        <a:bodyPr/>
        <a:lstStyle/>
        <a:p>
          <a:endParaRPr lang="sv-SE"/>
        </a:p>
      </dgm:t>
    </dgm:pt>
    <dgm:pt modelId="{DCDE0D84-F9CF-4BB3-9F34-169CA49BF2E3}" type="sibTrans" cxnId="{DC97FC6F-FC9B-4446-9F53-580B29659139}">
      <dgm:prSet/>
      <dgm:spPr/>
      <dgm:t>
        <a:bodyPr/>
        <a:lstStyle/>
        <a:p>
          <a:endParaRPr lang="sv-SE"/>
        </a:p>
      </dgm:t>
    </dgm:pt>
    <dgm:pt modelId="{8AC7A9A0-7F06-41B0-BC2C-EF2129087F37}">
      <dgm:prSet custT="1"/>
      <dgm:spPr>
        <a:ln>
          <a:solidFill>
            <a:srgbClr val="92D050"/>
          </a:solidFill>
        </a:ln>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Bestäm åtgärder/handlingsplan </a:t>
          </a:r>
        </a:p>
      </dgm:t>
    </dgm:pt>
    <dgm:pt modelId="{25AAFB8D-7E58-49C1-9C19-9FD9ED6EBF82}" type="parTrans" cxnId="{2712998F-89C2-47EC-8FDF-67ABAF4B1ECC}">
      <dgm:prSet/>
      <dgm:spPr/>
      <dgm:t>
        <a:bodyPr/>
        <a:lstStyle/>
        <a:p>
          <a:endParaRPr lang="sv-SE"/>
        </a:p>
      </dgm:t>
    </dgm:pt>
    <dgm:pt modelId="{73E4B56D-24ED-4DAD-A478-DE8DFE9745BA}" type="sibTrans" cxnId="{2712998F-89C2-47EC-8FDF-67ABAF4B1ECC}">
      <dgm:prSet/>
      <dgm:spPr/>
      <dgm:t>
        <a:bodyPr/>
        <a:lstStyle/>
        <a:p>
          <a:endParaRPr lang="sv-SE"/>
        </a:p>
      </dgm:t>
    </dgm:pt>
    <dgm:pt modelId="{A930E2B7-B416-4A8A-8230-3140F476B796}">
      <dgm:prSet custT="1"/>
      <dgm:spPr>
        <a:ln>
          <a:solidFill>
            <a:srgbClr val="92D050"/>
          </a:solidFill>
        </a:ln>
      </dgm:spPr>
      <dgm:t>
        <a:bodyPr/>
        <a:lstStyle/>
        <a:p>
          <a:r>
            <a:rPr lang="sv-SE" sz="14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 till att alla inblandade är införstådda med vad, hur och varför</a:t>
          </a:r>
        </a:p>
      </dgm:t>
    </dgm:pt>
    <dgm:pt modelId="{869F2BB3-6ADF-48A2-BBEB-D929A427D267}" type="parTrans" cxnId="{9C769DF0-B062-43D9-9E52-0053C7501EA5}">
      <dgm:prSet/>
      <dgm:spPr/>
      <dgm:t>
        <a:bodyPr/>
        <a:lstStyle/>
        <a:p>
          <a:endParaRPr lang="sv-SE"/>
        </a:p>
      </dgm:t>
    </dgm:pt>
    <dgm:pt modelId="{8EB261F2-D041-4988-BA18-8BAEEC7B7832}" type="sibTrans" cxnId="{9C769DF0-B062-43D9-9E52-0053C7501EA5}">
      <dgm:prSet/>
      <dgm:spPr/>
      <dgm:t>
        <a:bodyPr/>
        <a:lstStyle/>
        <a:p>
          <a:endParaRPr lang="sv-SE"/>
        </a:p>
      </dgm:t>
    </dgm:pt>
    <dgm:pt modelId="{AB9785D9-F916-42DE-A885-6B32CE756D21}" type="pres">
      <dgm:prSet presAssocID="{0278D9A1-7F98-42AE-97FE-EE8D2A48E1B3}" presName="cycleMatrixDiagram" presStyleCnt="0">
        <dgm:presLayoutVars>
          <dgm:chMax val="1"/>
          <dgm:dir/>
          <dgm:animLvl val="lvl"/>
          <dgm:resizeHandles val="exact"/>
        </dgm:presLayoutVars>
      </dgm:prSet>
      <dgm:spPr/>
    </dgm:pt>
    <dgm:pt modelId="{7C7CA062-148F-4F45-8EE7-2D6447AC699A}" type="pres">
      <dgm:prSet presAssocID="{0278D9A1-7F98-42AE-97FE-EE8D2A48E1B3}" presName="children" presStyleCnt="0"/>
      <dgm:spPr/>
    </dgm:pt>
    <dgm:pt modelId="{BB4F2CFB-3A69-4106-AAC8-48A81A0407B8}" type="pres">
      <dgm:prSet presAssocID="{0278D9A1-7F98-42AE-97FE-EE8D2A48E1B3}" presName="child1group" presStyleCnt="0"/>
      <dgm:spPr/>
    </dgm:pt>
    <dgm:pt modelId="{74058D6D-009C-46C3-809D-01673F1DEF8F}" type="pres">
      <dgm:prSet presAssocID="{0278D9A1-7F98-42AE-97FE-EE8D2A48E1B3}" presName="child1" presStyleLbl="bgAcc1" presStyleIdx="0" presStyleCnt="4" custScaleX="150837" custScaleY="144643" custLinFactNeighborX="-20852" custLinFactNeighborY="1431"/>
      <dgm:spPr>
        <a:prstGeom prst="roundRect">
          <a:avLst>
            <a:gd name="adj" fmla="val 10000"/>
          </a:avLst>
        </a:prstGeom>
      </dgm:spPr>
    </dgm:pt>
    <dgm:pt modelId="{CDBEBE87-2F7F-4556-9481-677AEDAF6D28}" type="pres">
      <dgm:prSet presAssocID="{0278D9A1-7F98-42AE-97FE-EE8D2A48E1B3}" presName="child1Text" presStyleLbl="bgAcc1" presStyleIdx="0" presStyleCnt="4">
        <dgm:presLayoutVars>
          <dgm:bulletEnabled val="1"/>
        </dgm:presLayoutVars>
      </dgm:prSet>
      <dgm:spPr/>
    </dgm:pt>
    <dgm:pt modelId="{B797E5AC-E5DD-4125-8F78-81DD55E688B8}" type="pres">
      <dgm:prSet presAssocID="{0278D9A1-7F98-42AE-97FE-EE8D2A48E1B3}" presName="child2group" presStyleCnt="0"/>
      <dgm:spPr/>
    </dgm:pt>
    <dgm:pt modelId="{BE64D94F-98BA-4B52-9AC6-D71F9EA0168F}" type="pres">
      <dgm:prSet presAssocID="{0278D9A1-7F98-42AE-97FE-EE8D2A48E1B3}" presName="child2" presStyleLbl="bgAcc1" presStyleIdx="1" presStyleCnt="4" custScaleX="151062" custScaleY="160670" custLinFactNeighborX="62651" custLinFactNeighborY="2620"/>
      <dgm:spPr>
        <a:prstGeom prst="roundRect">
          <a:avLst>
            <a:gd name="adj" fmla="val 10000"/>
          </a:avLst>
        </a:prstGeom>
      </dgm:spPr>
    </dgm:pt>
    <dgm:pt modelId="{4B096296-B542-4995-AEE2-DA588FE02CD2}" type="pres">
      <dgm:prSet presAssocID="{0278D9A1-7F98-42AE-97FE-EE8D2A48E1B3}" presName="child2Text" presStyleLbl="bgAcc1" presStyleIdx="1" presStyleCnt="4">
        <dgm:presLayoutVars>
          <dgm:bulletEnabled val="1"/>
        </dgm:presLayoutVars>
      </dgm:prSet>
      <dgm:spPr/>
    </dgm:pt>
    <dgm:pt modelId="{B951A4C6-44F6-474A-ACF9-69E89960D472}" type="pres">
      <dgm:prSet presAssocID="{0278D9A1-7F98-42AE-97FE-EE8D2A48E1B3}" presName="child3group" presStyleCnt="0"/>
      <dgm:spPr/>
    </dgm:pt>
    <dgm:pt modelId="{43B5D6F1-84FB-4EC1-9886-6D559404DB1D}" type="pres">
      <dgm:prSet presAssocID="{0278D9A1-7F98-42AE-97FE-EE8D2A48E1B3}" presName="child3" presStyleLbl="bgAcc1" presStyleIdx="2" presStyleCnt="4" custScaleX="134058" custScaleY="148622" custLinFactNeighborX="40533" custLinFactNeighborY="12525"/>
      <dgm:spPr>
        <a:prstGeom prst="roundRect">
          <a:avLst>
            <a:gd name="adj" fmla="val 10000"/>
          </a:avLst>
        </a:prstGeom>
      </dgm:spPr>
    </dgm:pt>
    <dgm:pt modelId="{7940D4F8-50F8-4B81-B8F6-311C8A06BE0A}" type="pres">
      <dgm:prSet presAssocID="{0278D9A1-7F98-42AE-97FE-EE8D2A48E1B3}" presName="child3Text" presStyleLbl="bgAcc1" presStyleIdx="2" presStyleCnt="4">
        <dgm:presLayoutVars>
          <dgm:bulletEnabled val="1"/>
        </dgm:presLayoutVars>
      </dgm:prSet>
      <dgm:spPr/>
    </dgm:pt>
    <dgm:pt modelId="{F96F98EA-713C-4F7E-ACAC-600A8F61E291}" type="pres">
      <dgm:prSet presAssocID="{0278D9A1-7F98-42AE-97FE-EE8D2A48E1B3}" presName="child4group" presStyleCnt="0"/>
      <dgm:spPr/>
    </dgm:pt>
    <dgm:pt modelId="{F5C91B6A-1B9A-4E69-B18A-B03B9C90611D}" type="pres">
      <dgm:prSet presAssocID="{0278D9A1-7F98-42AE-97FE-EE8D2A48E1B3}" presName="child4" presStyleLbl="bgAcc1" presStyleIdx="3" presStyleCnt="4" custScaleX="133609" custScaleY="89917" custLinFactNeighborX="-15537" custLinFactNeighborY="-4515"/>
      <dgm:spPr>
        <a:prstGeom prst="roundRect">
          <a:avLst>
            <a:gd name="adj" fmla="val 10000"/>
          </a:avLst>
        </a:prstGeom>
      </dgm:spPr>
    </dgm:pt>
    <dgm:pt modelId="{B6FDE1C5-F43E-4646-854F-43A474DE5237}" type="pres">
      <dgm:prSet presAssocID="{0278D9A1-7F98-42AE-97FE-EE8D2A48E1B3}" presName="child4Text" presStyleLbl="bgAcc1" presStyleIdx="3" presStyleCnt="4">
        <dgm:presLayoutVars>
          <dgm:bulletEnabled val="1"/>
        </dgm:presLayoutVars>
      </dgm:prSet>
      <dgm:spPr/>
    </dgm:pt>
    <dgm:pt modelId="{FC27B9A2-07B3-492E-8C07-7F5ED85F6631}" type="pres">
      <dgm:prSet presAssocID="{0278D9A1-7F98-42AE-97FE-EE8D2A48E1B3}" presName="childPlaceholder" presStyleCnt="0"/>
      <dgm:spPr/>
    </dgm:pt>
    <dgm:pt modelId="{08188529-BFE7-4E3F-92C9-6A840E596A24}" type="pres">
      <dgm:prSet presAssocID="{0278D9A1-7F98-42AE-97FE-EE8D2A48E1B3}" presName="circle" presStyleCnt="0"/>
      <dgm:spPr/>
    </dgm:pt>
    <dgm:pt modelId="{4C06E8D4-0132-4413-8446-6616F9C1DC47}" type="pres">
      <dgm:prSet presAssocID="{0278D9A1-7F98-42AE-97FE-EE8D2A48E1B3}" presName="quadrant1" presStyleLbl="node1" presStyleIdx="0" presStyleCnt="4">
        <dgm:presLayoutVars>
          <dgm:chMax val="1"/>
          <dgm:bulletEnabled val="1"/>
        </dgm:presLayoutVars>
      </dgm:prSet>
      <dgm:spPr>
        <a:prstGeom prst="pieWedge">
          <a:avLst/>
        </a:prstGeom>
      </dgm:spPr>
    </dgm:pt>
    <dgm:pt modelId="{56CDCE54-0173-462F-9ACA-57E24CE8574A}" type="pres">
      <dgm:prSet presAssocID="{0278D9A1-7F98-42AE-97FE-EE8D2A48E1B3}" presName="quadrant2" presStyleLbl="node1" presStyleIdx="1" presStyleCnt="4">
        <dgm:presLayoutVars>
          <dgm:chMax val="1"/>
          <dgm:bulletEnabled val="1"/>
        </dgm:presLayoutVars>
      </dgm:prSet>
      <dgm:spPr>
        <a:prstGeom prst="pieWedge">
          <a:avLst/>
        </a:prstGeom>
      </dgm:spPr>
    </dgm:pt>
    <dgm:pt modelId="{3489F0FC-260F-479C-9540-94A26C91277C}" type="pres">
      <dgm:prSet presAssocID="{0278D9A1-7F98-42AE-97FE-EE8D2A48E1B3}" presName="quadrant3" presStyleLbl="node1" presStyleIdx="2" presStyleCnt="4">
        <dgm:presLayoutVars>
          <dgm:chMax val="1"/>
          <dgm:bulletEnabled val="1"/>
        </dgm:presLayoutVars>
      </dgm:prSet>
      <dgm:spPr>
        <a:prstGeom prst="pieWedge">
          <a:avLst/>
        </a:prstGeom>
      </dgm:spPr>
    </dgm:pt>
    <dgm:pt modelId="{A5FD58CC-0231-4947-842D-C2F2E2BE57D8}" type="pres">
      <dgm:prSet presAssocID="{0278D9A1-7F98-42AE-97FE-EE8D2A48E1B3}" presName="quadrant4" presStyleLbl="node1" presStyleIdx="3" presStyleCnt="4" custLinFactNeighborX="9" custLinFactNeighborY="-4">
        <dgm:presLayoutVars>
          <dgm:chMax val="1"/>
          <dgm:bulletEnabled val="1"/>
        </dgm:presLayoutVars>
      </dgm:prSet>
      <dgm:spPr>
        <a:prstGeom prst="pieWedge">
          <a:avLst/>
        </a:prstGeom>
      </dgm:spPr>
    </dgm:pt>
    <dgm:pt modelId="{66C96498-E0F1-4A81-A323-6354D981C63F}" type="pres">
      <dgm:prSet presAssocID="{0278D9A1-7F98-42AE-97FE-EE8D2A48E1B3}" presName="quadrantPlaceholder" presStyleCnt="0"/>
      <dgm:spPr/>
    </dgm:pt>
    <dgm:pt modelId="{51B6A92E-5610-428E-8D19-622957EDA727}" type="pres">
      <dgm:prSet presAssocID="{0278D9A1-7F98-42AE-97FE-EE8D2A48E1B3}" presName="center1" presStyleLbl="fgShp" presStyleIdx="0" presStyleCnt="2"/>
      <dgm:spPr>
        <a:xfrm>
          <a:off x="3785985" y="1867084"/>
          <a:ext cx="657628" cy="571850"/>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0F3F8A0C-F72F-489D-8F10-01F2A22EBF63}" type="pres">
      <dgm:prSet presAssocID="{0278D9A1-7F98-42AE-97FE-EE8D2A48E1B3}" presName="center2" presStyleLbl="fgShp" presStyleIdx="1" presStyleCnt="2"/>
      <dgm:spPr>
        <a:xfrm rot="10800000">
          <a:off x="3785985" y="2087027"/>
          <a:ext cx="657628" cy="571850"/>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Lst>
  <dgm:cxnLst>
    <dgm:cxn modelId="{4DF97B01-8B6F-44F4-A847-5029F5DCE339}" type="presOf" srcId="{EA64BA3E-102B-4CC7-9105-03D60EC463DF}" destId="{CDBEBE87-2F7F-4556-9481-677AEDAF6D28}" srcOrd="1" destOrd="0" presId="urn:microsoft.com/office/officeart/2005/8/layout/cycle4"/>
    <dgm:cxn modelId="{177A5508-8963-4764-A228-D6815C5ECDF9}" type="presOf" srcId="{0FD474B2-4A7E-4643-A31E-A3E43F53D968}" destId="{B6FDE1C5-F43E-4646-854F-43A474DE5237}" srcOrd="1" destOrd="0" presId="urn:microsoft.com/office/officeart/2005/8/layout/cycle4"/>
    <dgm:cxn modelId="{FCC81C19-BD63-40DB-A77F-A7401B83E340}" type="presOf" srcId="{D841A581-DFF1-42B7-851E-F68BA511F98F}" destId="{BE64D94F-98BA-4B52-9AC6-D71F9EA0168F}" srcOrd="0" destOrd="0" presId="urn:microsoft.com/office/officeart/2005/8/layout/cycle4"/>
    <dgm:cxn modelId="{A372CC22-CD7D-4EF6-AC6C-3B7D428A3D5B}" type="presOf" srcId="{8AC7A9A0-7F06-41B0-BC2C-EF2129087F37}" destId="{4B096296-B542-4995-AEE2-DA588FE02CD2}" srcOrd="1" destOrd="5" presId="urn:microsoft.com/office/officeart/2005/8/layout/cycle4"/>
    <dgm:cxn modelId="{CD99DA22-3FC2-4EDF-A686-916F02C8A12D}" srcId="{028D7EAE-9DB0-4990-A3E9-707A9E08EF27}" destId="{8EC0EC88-5AD0-495C-A7B4-7EE2E28F04DE}" srcOrd="0" destOrd="0" parTransId="{3D7D3C8B-33AA-4F46-BBFC-49FDA6D3B556}" sibTransId="{5E9C1B7B-A8D5-4466-9ADB-EC143C5D8E95}"/>
    <dgm:cxn modelId="{55B86426-BD44-4BED-8427-A156C168010C}" type="presOf" srcId="{7809BF77-0344-4889-A00B-982303C22F23}" destId="{BE64D94F-98BA-4B52-9AC6-D71F9EA0168F}" srcOrd="0" destOrd="1" presId="urn:microsoft.com/office/officeart/2005/8/layout/cycle4"/>
    <dgm:cxn modelId="{51AB4C27-D5A1-4C3A-B20B-E0ED9177E413}" type="presOf" srcId="{B7632C5A-C890-440C-8268-756A732FFD04}" destId="{BE64D94F-98BA-4B52-9AC6-D71F9EA0168F}" srcOrd="0" destOrd="3" presId="urn:microsoft.com/office/officeart/2005/8/layout/cycle4"/>
    <dgm:cxn modelId="{BAADBA27-8B59-442A-BCD5-2910C55512A6}" type="presOf" srcId="{D841A581-DFF1-42B7-851E-F68BA511F98F}" destId="{4B096296-B542-4995-AEE2-DA588FE02CD2}" srcOrd="1" destOrd="0" presId="urn:microsoft.com/office/officeart/2005/8/layout/cycle4"/>
    <dgm:cxn modelId="{A92E6730-0341-4490-A195-141D763CCE65}" srcId="{69E41281-47C8-46FC-AA59-698742D28C3E}" destId="{7809BF77-0344-4889-A00B-982303C22F23}" srcOrd="1" destOrd="0" parTransId="{0E4109C3-5D7D-4589-A96A-4DF6EF1815FE}" sibTransId="{81446D35-5A18-4B84-9627-F14D13E0279C}"/>
    <dgm:cxn modelId="{04510543-4929-4BE4-BC3C-C536827E75E2}" type="presOf" srcId="{79401D5D-2FAD-44D1-80E3-87ACD127188F}" destId="{BE64D94F-98BA-4B52-9AC6-D71F9EA0168F}" srcOrd="0" destOrd="2" presId="urn:microsoft.com/office/officeart/2005/8/layout/cycle4"/>
    <dgm:cxn modelId="{89C0AC49-731C-4BAF-9F1D-AD322F927490}" type="presOf" srcId="{8AC7A9A0-7F06-41B0-BC2C-EF2129087F37}" destId="{BE64D94F-98BA-4B52-9AC6-D71F9EA0168F}" srcOrd="0" destOrd="5" presId="urn:microsoft.com/office/officeart/2005/8/layout/cycle4"/>
    <dgm:cxn modelId="{937D4C4E-ADB9-4140-B95E-189BF6571B18}" type="presOf" srcId="{42AFCC4F-7374-40CD-B246-5B2456394C65}" destId="{CDBEBE87-2F7F-4556-9481-677AEDAF6D28}" srcOrd="1" destOrd="2" presId="urn:microsoft.com/office/officeart/2005/8/layout/cycle4"/>
    <dgm:cxn modelId="{EF077D4F-41A2-4651-8FFD-7DAF2E37364E}" type="presOf" srcId="{EA64BA3E-102B-4CC7-9105-03D60EC463DF}" destId="{74058D6D-009C-46C3-809D-01673F1DEF8F}" srcOrd="0" destOrd="0" presId="urn:microsoft.com/office/officeart/2005/8/layout/cycle4"/>
    <dgm:cxn modelId="{DC97FC6F-FC9B-4446-9F53-580B29659139}" srcId="{69E41281-47C8-46FC-AA59-698742D28C3E}" destId="{E2CCC81E-1B08-4D92-A6BC-F15FA9BC69A9}" srcOrd="4" destOrd="0" parTransId="{0FE36328-AD32-4FA3-BD4C-5F8A8BAF45CE}" sibTransId="{DCDE0D84-F9CF-4BB3-9F34-169CA49BF2E3}"/>
    <dgm:cxn modelId="{82CB4770-45C4-4768-99B2-405D697DD734}" type="presOf" srcId="{B7632C5A-C890-440C-8268-756A732FFD04}" destId="{4B096296-B542-4995-AEE2-DA588FE02CD2}" srcOrd="1" destOrd="3" presId="urn:microsoft.com/office/officeart/2005/8/layout/cycle4"/>
    <dgm:cxn modelId="{B27ABC50-2C53-4388-B8B7-9E6CB3B48D4A}" srcId="{A932782D-37D3-4E60-B80C-33A428C378E0}" destId="{F4BAD3B9-9586-4E9A-BD26-39EE1C4E14EC}" srcOrd="1" destOrd="0" parTransId="{68265E2C-3E32-469A-9D28-07D2F9DA57CA}" sibTransId="{569FC1AF-4D66-4AF5-AD78-59758172828A}"/>
    <dgm:cxn modelId="{8A3D8176-8002-4784-A299-F01021BC931B}" type="presOf" srcId="{F4BAD3B9-9586-4E9A-BD26-39EE1C4E14EC}" destId="{74058D6D-009C-46C3-809D-01673F1DEF8F}" srcOrd="0" destOrd="1" presId="urn:microsoft.com/office/officeart/2005/8/layout/cycle4"/>
    <dgm:cxn modelId="{21F92977-E8D2-4F10-9591-A45AC9B97B7D}" type="presOf" srcId="{42AFCC4F-7374-40CD-B246-5B2456394C65}" destId="{74058D6D-009C-46C3-809D-01673F1DEF8F}" srcOrd="0" destOrd="2" presId="urn:microsoft.com/office/officeart/2005/8/layout/cycle4"/>
    <dgm:cxn modelId="{D7665A59-F63B-40EC-A3C1-D7E78C0F1B08}" type="presOf" srcId="{F4BAD3B9-9586-4E9A-BD26-39EE1C4E14EC}" destId="{CDBEBE87-2F7F-4556-9481-677AEDAF6D28}" srcOrd="1" destOrd="1" presId="urn:microsoft.com/office/officeart/2005/8/layout/cycle4"/>
    <dgm:cxn modelId="{6422FA5A-BC1B-4CD8-8A05-FC9EF8F36DF2}" srcId="{0278D9A1-7F98-42AE-97FE-EE8D2A48E1B3}" destId="{7D3D9F8D-380D-49CB-ACCB-05B5BD8A6581}" srcOrd="3" destOrd="0" parTransId="{CA5F1D71-9775-4DCD-8C10-C0D8C718E475}" sibTransId="{F4A37840-5E42-4363-894C-FA0101CCE994}"/>
    <dgm:cxn modelId="{2712998F-89C2-47EC-8FDF-67ABAF4B1ECC}" srcId="{69E41281-47C8-46FC-AA59-698742D28C3E}" destId="{8AC7A9A0-7F06-41B0-BC2C-EF2129087F37}" srcOrd="5" destOrd="0" parTransId="{25AAFB8D-7E58-49C1-9C19-9FD9ED6EBF82}" sibTransId="{73E4B56D-24ED-4DAD-A478-DE8DFE9745BA}"/>
    <dgm:cxn modelId="{C507E591-B5D9-48DA-BBEF-2F1AAD579488}" type="presOf" srcId="{A932782D-37D3-4E60-B80C-33A428C378E0}" destId="{4C06E8D4-0132-4413-8446-6616F9C1DC47}" srcOrd="0" destOrd="0" presId="urn:microsoft.com/office/officeart/2005/8/layout/cycle4"/>
    <dgm:cxn modelId="{5FCADC96-56A6-403A-9B26-2455529E3700}" srcId="{69E41281-47C8-46FC-AA59-698742D28C3E}" destId="{D841A581-DFF1-42B7-851E-F68BA511F98F}" srcOrd="0" destOrd="0" parTransId="{73CF9065-3397-4232-9E9C-81A046D7F793}" sibTransId="{8FB6FFF2-68D5-41E2-BB03-D7D948663B05}"/>
    <dgm:cxn modelId="{5A8AAAA1-C696-4A18-A540-17BDA467F8D7}" srcId="{0278D9A1-7F98-42AE-97FE-EE8D2A48E1B3}" destId="{028D7EAE-9DB0-4990-A3E9-707A9E08EF27}" srcOrd="2" destOrd="0" parTransId="{C3C23BAE-1243-468A-AE96-92A320244F59}" sibTransId="{713313C2-80F5-43AF-93F1-BD636C80A764}"/>
    <dgm:cxn modelId="{590C07A3-86E7-4EBF-B749-1825DB888207}" type="presOf" srcId="{A930E2B7-B416-4A8A-8230-3140F476B796}" destId="{7940D4F8-50F8-4B81-B8F6-311C8A06BE0A}" srcOrd="1" destOrd="1" presId="urn:microsoft.com/office/officeart/2005/8/layout/cycle4"/>
    <dgm:cxn modelId="{E8B633A7-B287-4E3C-B3D5-A4559C7D3583}" type="presOf" srcId="{8EC0EC88-5AD0-495C-A7B4-7EE2E28F04DE}" destId="{7940D4F8-50F8-4B81-B8F6-311C8A06BE0A}" srcOrd="1" destOrd="0" presId="urn:microsoft.com/office/officeart/2005/8/layout/cycle4"/>
    <dgm:cxn modelId="{BA6D4CAC-19FD-45D0-9989-84722A7F2216}" type="presOf" srcId="{0278D9A1-7F98-42AE-97FE-EE8D2A48E1B3}" destId="{AB9785D9-F916-42DE-A885-6B32CE756D21}" srcOrd="0" destOrd="0" presId="urn:microsoft.com/office/officeart/2005/8/layout/cycle4"/>
    <dgm:cxn modelId="{8AFCA4AD-5E77-4E80-B6FA-281B96025C66}" type="presOf" srcId="{8EC0EC88-5AD0-495C-A7B4-7EE2E28F04DE}" destId="{43B5D6F1-84FB-4EC1-9886-6D559404DB1D}" srcOrd="0" destOrd="0" presId="urn:microsoft.com/office/officeart/2005/8/layout/cycle4"/>
    <dgm:cxn modelId="{3B3DDAAF-AACE-4396-9678-6926A102DA43}" srcId="{0278D9A1-7F98-42AE-97FE-EE8D2A48E1B3}" destId="{69E41281-47C8-46FC-AA59-698742D28C3E}" srcOrd="1" destOrd="0" parTransId="{DBE6F5DE-1902-426C-A5F5-D08ECB823C49}" sibTransId="{A52D59B4-6FE2-4E86-9DD6-B03E2AB10121}"/>
    <dgm:cxn modelId="{FF1CA3B0-C2BA-4A7D-BE77-C7914F25D2BB}" type="presOf" srcId="{7809BF77-0344-4889-A00B-982303C22F23}" destId="{4B096296-B542-4995-AEE2-DA588FE02CD2}" srcOrd="1" destOrd="1" presId="urn:microsoft.com/office/officeart/2005/8/layout/cycle4"/>
    <dgm:cxn modelId="{FCA134BE-83A1-4930-97A0-E24460583582}" type="presOf" srcId="{69E41281-47C8-46FC-AA59-698742D28C3E}" destId="{56CDCE54-0173-462F-9ACA-57E24CE8574A}" srcOrd="0" destOrd="0" presId="urn:microsoft.com/office/officeart/2005/8/layout/cycle4"/>
    <dgm:cxn modelId="{795D7EC9-FC2A-48C3-86AA-D49F2F8A5E05}" srcId="{A932782D-37D3-4E60-B80C-33A428C378E0}" destId="{42AFCC4F-7374-40CD-B246-5B2456394C65}" srcOrd="2" destOrd="0" parTransId="{653856E4-2F08-41A4-B01B-FF583C7B1C2B}" sibTransId="{45CBD421-A172-4A07-BC15-DC8B5CA535CA}"/>
    <dgm:cxn modelId="{513594CE-5427-404B-808C-27D5D9196F4D}" type="presOf" srcId="{E2CCC81E-1B08-4D92-A6BC-F15FA9BC69A9}" destId="{BE64D94F-98BA-4B52-9AC6-D71F9EA0168F}" srcOrd="0" destOrd="4" presId="urn:microsoft.com/office/officeart/2005/8/layout/cycle4"/>
    <dgm:cxn modelId="{FDD9A6CE-7657-4B8C-ADED-87B427DA9E05}" type="presOf" srcId="{D03AB03E-DFA9-4E17-9005-6742F3F34EE9}" destId="{B6FDE1C5-F43E-4646-854F-43A474DE5237}" srcOrd="1" destOrd="1" presId="urn:microsoft.com/office/officeart/2005/8/layout/cycle4"/>
    <dgm:cxn modelId="{C82162D2-E51A-4B98-9C89-552AA4A5BE14}" srcId="{7D3D9F8D-380D-49CB-ACCB-05B5BD8A6581}" destId="{D03AB03E-DFA9-4E17-9005-6742F3F34EE9}" srcOrd="1" destOrd="0" parTransId="{91F91C41-2F18-4E24-B7DA-51AA9ED37A99}" sibTransId="{911CB468-DEB5-4A6C-A89A-A8415BD644EE}"/>
    <dgm:cxn modelId="{22B82AD5-6EB6-4856-AD6D-91AC6DD4C868}" type="presOf" srcId="{E2CCC81E-1B08-4D92-A6BC-F15FA9BC69A9}" destId="{4B096296-B542-4995-AEE2-DA588FE02CD2}" srcOrd="1" destOrd="4" presId="urn:microsoft.com/office/officeart/2005/8/layout/cycle4"/>
    <dgm:cxn modelId="{A33443D5-0604-4CCD-A4C1-9E93B2002442}" type="presOf" srcId="{A930E2B7-B416-4A8A-8230-3140F476B796}" destId="{43B5D6F1-84FB-4EC1-9886-6D559404DB1D}" srcOrd="0" destOrd="1" presId="urn:microsoft.com/office/officeart/2005/8/layout/cycle4"/>
    <dgm:cxn modelId="{9148C6E8-0762-47B9-81DB-7BB4C07E7336}" type="presOf" srcId="{0FD474B2-4A7E-4643-A31E-A3E43F53D968}" destId="{F5C91B6A-1B9A-4E69-B18A-B03B9C90611D}" srcOrd="0" destOrd="0" presId="urn:microsoft.com/office/officeart/2005/8/layout/cycle4"/>
    <dgm:cxn modelId="{2563F4E8-464B-4E5A-9E57-654943D9E979}" srcId="{0278D9A1-7F98-42AE-97FE-EE8D2A48E1B3}" destId="{A932782D-37D3-4E60-B80C-33A428C378E0}" srcOrd="0" destOrd="0" parTransId="{01632267-9962-4538-91F3-3922F568E3BD}" sibTransId="{620570F3-E663-46CA-A5B2-DF8394EC5A67}"/>
    <dgm:cxn modelId="{0D4F62EC-D880-4883-A40E-A5F2DA4C1651}" srcId="{69E41281-47C8-46FC-AA59-698742D28C3E}" destId="{B7632C5A-C890-440C-8268-756A732FFD04}" srcOrd="3" destOrd="0" parTransId="{9059587F-CCBD-4513-84DE-67374ED42C2D}" sibTransId="{F657630F-704E-4D1F-BA71-1693A36BABB5}"/>
    <dgm:cxn modelId="{1DD3F6EC-3461-4B8F-A241-68160361DF29}" srcId="{69E41281-47C8-46FC-AA59-698742D28C3E}" destId="{79401D5D-2FAD-44D1-80E3-87ACD127188F}" srcOrd="2" destOrd="0" parTransId="{80D75FA3-BC77-40E2-8421-54D8ABBE1C5E}" sibTransId="{CCDE0C97-E8ED-4CFC-9465-DA4094D11666}"/>
    <dgm:cxn modelId="{25C72AEE-B6C0-441E-9D37-0D5890CEDB25}" type="presOf" srcId="{79401D5D-2FAD-44D1-80E3-87ACD127188F}" destId="{4B096296-B542-4995-AEE2-DA588FE02CD2}" srcOrd="1" destOrd="2" presId="urn:microsoft.com/office/officeart/2005/8/layout/cycle4"/>
    <dgm:cxn modelId="{932CA1EF-BEA3-4F6A-BE44-E5C6C8408701}" type="presOf" srcId="{7D3D9F8D-380D-49CB-ACCB-05B5BD8A6581}" destId="{A5FD58CC-0231-4947-842D-C2F2E2BE57D8}" srcOrd="0" destOrd="0" presId="urn:microsoft.com/office/officeart/2005/8/layout/cycle4"/>
    <dgm:cxn modelId="{9C769DF0-B062-43D9-9E52-0053C7501EA5}" srcId="{028D7EAE-9DB0-4990-A3E9-707A9E08EF27}" destId="{A930E2B7-B416-4A8A-8230-3140F476B796}" srcOrd="1" destOrd="0" parTransId="{869F2BB3-6ADF-48A2-BBEB-D929A427D267}" sibTransId="{8EB261F2-D041-4988-BA18-8BAEEC7B7832}"/>
    <dgm:cxn modelId="{531E33F3-C53E-44BC-8497-104DD873C1D2}" type="presOf" srcId="{028D7EAE-9DB0-4990-A3E9-707A9E08EF27}" destId="{3489F0FC-260F-479C-9540-94A26C91277C}" srcOrd="0" destOrd="0" presId="urn:microsoft.com/office/officeart/2005/8/layout/cycle4"/>
    <dgm:cxn modelId="{9AE943F4-8B57-4CAE-8E94-145576333178}" srcId="{A932782D-37D3-4E60-B80C-33A428C378E0}" destId="{EA64BA3E-102B-4CC7-9105-03D60EC463DF}" srcOrd="0" destOrd="0" parTransId="{C6B5E6DC-8B8B-41B7-BEEA-5CF9AED970CD}" sibTransId="{03226B75-0626-4E6E-9E1B-315F24301748}"/>
    <dgm:cxn modelId="{30A95BF7-AB51-4C85-ADD4-239639EB3C97}" srcId="{7D3D9F8D-380D-49CB-ACCB-05B5BD8A6581}" destId="{0FD474B2-4A7E-4643-A31E-A3E43F53D968}" srcOrd="0" destOrd="0" parTransId="{08392153-7161-49F0-8C8B-CE3542BDBCAE}" sibTransId="{567B2B0C-8110-463D-A432-519C65E9A1A8}"/>
    <dgm:cxn modelId="{545DFAF8-5ABE-465E-B587-33B14BFA0A72}" type="presOf" srcId="{D03AB03E-DFA9-4E17-9005-6742F3F34EE9}" destId="{F5C91B6A-1B9A-4E69-B18A-B03B9C90611D}" srcOrd="0" destOrd="1" presId="urn:microsoft.com/office/officeart/2005/8/layout/cycle4"/>
    <dgm:cxn modelId="{C228C00A-F246-45BD-B946-945381E04D95}" type="presParOf" srcId="{AB9785D9-F916-42DE-A885-6B32CE756D21}" destId="{7C7CA062-148F-4F45-8EE7-2D6447AC699A}" srcOrd="0" destOrd="0" presId="urn:microsoft.com/office/officeart/2005/8/layout/cycle4"/>
    <dgm:cxn modelId="{72CFC9D2-486F-43B3-A283-81BF0DBEB0B1}" type="presParOf" srcId="{7C7CA062-148F-4F45-8EE7-2D6447AC699A}" destId="{BB4F2CFB-3A69-4106-AAC8-48A81A0407B8}" srcOrd="0" destOrd="0" presId="urn:microsoft.com/office/officeart/2005/8/layout/cycle4"/>
    <dgm:cxn modelId="{FABC4FF4-2600-49DC-A03B-8FDD66E27093}" type="presParOf" srcId="{BB4F2CFB-3A69-4106-AAC8-48A81A0407B8}" destId="{74058D6D-009C-46C3-809D-01673F1DEF8F}" srcOrd="0" destOrd="0" presId="urn:microsoft.com/office/officeart/2005/8/layout/cycle4"/>
    <dgm:cxn modelId="{A8B5C0F2-9226-4364-912F-2975CE47AD78}" type="presParOf" srcId="{BB4F2CFB-3A69-4106-AAC8-48A81A0407B8}" destId="{CDBEBE87-2F7F-4556-9481-677AEDAF6D28}" srcOrd="1" destOrd="0" presId="urn:microsoft.com/office/officeart/2005/8/layout/cycle4"/>
    <dgm:cxn modelId="{CFDFBC3F-2BB3-4B77-ABBC-4C83ADA027CE}" type="presParOf" srcId="{7C7CA062-148F-4F45-8EE7-2D6447AC699A}" destId="{B797E5AC-E5DD-4125-8F78-81DD55E688B8}" srcOrd="1" destOrd="0" presId="urn:microsoft.com/office/officeart/2005/8/layout/cycle4"/>
    <dgm:cxn modelId="{BF654F9A-AC3B-422E-AEE0-7AF1DB7F1E47}" type="presParOf" srcId="{B797E5AC-E5DD-4125-8F78-81DD55E688B8}" destId="{BE64D94F-98BA-4B52-9AC6-D71F9EA0168F}" srcOrd="0" destOrd="0" presId="urn:microsoft.com/office/officeart/2005/8/layout/cycle4"/>
    <dgm:cxn modelId="{70C23FA5-37CF-4E59-BC0D-599FA98DD426}" type="presParOf" srcId="{B797E5AC-E5DD-4125-8F78-81DD55E688B8}" destId="{4B096296-B542-4995-AEE2-DA588FE02CD2}" srcOrd="1" destOrd="0" presId="urn:microsoft.com/office/officeart/2005/8/layout/cycle4"/>
    <dgm:cxn modelId="{8B3662B0-EB3E-4B68-866C-A524B2E81421}" type="presParOf" srcId="{7C7CA062-148F-4F45-8EE7-2D6447AC699A}" destId="{B951A4C6-44F6-474A-ACF9-69E89960D472}" srcOrd="2" destOrd="0" presId="urn:microsoft.com/office/officeart/2005/8/layout/cycle4"/>
    <dgm:cxn modelId="{A067B8A0-F3CD-41A2-914B-FC2321D15DE6}" type="presParOf" srcId="{B951A4C6-44F6-474A-ACF9-69E89960D472}" destId="{43B5D6F1-84FB-4EC1-9886-6D559404DB1D}" srcOrd="0" destOrd="0" presId="urn:microsoft.com/office/officeart/2005/8/layout/cycle4"/>
    <dgm:cxn modelId="{BF92C68A-D885-4DBC-97A8-6B88BFDD1666}" type="presParOf" srcId="{B951A4C6-44F6-474A-ACF9-69E89960D472}" destId="{7940D4F8-50F8-4B81-B8F6-311C8A06BE0A}" srcOrd="1" destOrd="0" presId="urn:microsoft.com/office/officeart/2005/8/layout/cycle4"/>
    <dgm:cxn modelId="{D5A46B1E-C7B7-4CF8-9041-0005C9567189}" type="presParOf" srcId="{7C7CA062-148F-4F45-8EE7-2D6447AC699A}" destId="{F96F98EA-713C-4F7E-ACAC-600A8F61E291}" srcOrd="3" destOrd="0" presId="urn:microsoft.com/office/officeart/2005/8/layout/cycle4"/>
    <dgm:cxn modelId="{8397B35E-987C-422B-B4AA-A30EA3F34392}" type="presParOf" srcId="{F96F98EA-713C-4F7E-ACAC-600A8F61E291}" destId="{F5C91B6A-1B9A-4E69-B18A-B03B9C90611D}" srcOrd="0" destOrd="0" presId="urn:microsoft.com/office/officeart/2005/8/layout/cycle4"/>
    <dgm:cxn modelId="{BADA1C1A-7824-4646-B949-952BE0AB2679}" type="presParOf" srcId="{F96F98EA-713C-4F7E-ACAC-600A8F61E291}" destId="{B6FDE1C5-F43E-4646-854F-43A474DE5237}" srcOrd="1" destOrd="0" presId="urn:microsoft.com/office/officeart/2005/8/layout/cycle4"/>
    <dgm:cxn modelId="{F44C9FDD-3E84-4FB2-96EE-2B0E0DD20388}" type="presParOf" srcId="{7C7CA062-148F-4F45-8EE7-2D6447AC699A}" destId="{FC27B9A2-07B3-492E-8C07-7F5ED85F6631}" srcOrd="4" destOrd="0" presId="urn:microsoft.com/office/officeart/2005/8/layout/cycle4"/>
    <dgm:cxn modelId="{5EB06DB3-97D8-4BFA-AD38-15E825298831}" type="presParOf" srcId="{AB9785D9-F916-42DE-A885-6B32CE756D21}" destId="{08188529-BFE7-4E3F-92C9-6A840E596A24}" srcOrd="1" destOrd="0" presId="urn:microsoft.com/office/officeart/2005/8/layout/cycle4"/>
    <dgm:cxn modelId="{70425D4D-EC85-4192-9692-82C4DB09D775}" type="presParOf" srcId="{08188529-BFE7-4E3F-92C9-6A840E596A24}" destId="{4C06E8D4-0132-4413-8446-6616F9C1DC47}" srcOrd="0" destOrd="0" presId="urn:microsoft.com/office/officeart/2005/8/layout/cycle4"/>
    <dgm:cxn modelId="{31512DE4-29B9-46E7-871E-606041CCA159}" type="presParOf" srcId="{08188529-BFE7-4E3F-92C9-6A840E596A24}" destId="{56CDCE54-0173-462F-9ACA-57E24CE8574A}" srcOrd="1" destOrd="0" presId="urn:microsoft.com/office/officeart/2005/8/layout/cycle4"/>
    <dgm:cxn modelId="{2130C512-57A0-4C1C-8A1E-3D2CF34A43D5}" type="presParOf" srcId="{08188529-BFE7-4E3F-92C9-6A840E596A24}" destId="{3489F0FC-260F-479C-9540-94A26C91277C}" srcOrd="2" destOrd="0" presId="urn:microsoft.com/office/officeart/2005/8/layout/cycle4"/>
    <dgm:cxn modelId="{793F21C0-91DA-4086-BC94-56811FF051E0}" type="presParOf" srcId="{08188529-BFE7-4E3F-92C9-6A840E596A24}" destId="{A5FD58CC-0231-4947-842D-C2F2E2BE57D8}" srcOrd="3" destOrd="0" presId="urn:microsoft.com/office/officeart/2005/8/layout/cycle4"/>
    <dgm:cxn modelId="{17B239DE-504F-46EB-B510-6E9C3CCFF8DA}" type="presParOf" srcId="{08188529-BFE7-4E3F-92C9-6A840E596A24}" destId="{66C96498-E0F1-4A81-A323-6354D981C63F}" srcOrd="4" destOrd="0" presId="urn:microsoft.com/office/officeart/2005/8/layout/cycle4"/>
    <dgm:cxn modelId="{10B7730F-FAED-40C9-8FFF-86A4C6C39EFC}" type="presParOf" srcId="{AB9785D9-F916-42DE-A885-6B32CE756D21}" destId="{51B6A92E-5610-428E-8D19-622957EDA727}" srcOrd="2" destOrd="0" presId="urn:microsoft.com/office/officeart/2005/8/layout/cycle4"/>
    <dgm:cxn modelId="{E2091EB3-7A43-49C0-9B74-6A68D4E229F8}" type="presParOf" srcId="{AB9785D9-F916-42DE-A885-6B32CE756D21}" destId="{0F3F8A0C-F72F-489D-8F10-01F2A22EBF6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18279-F6E9-40C4-90AE-E350F11F7979}">
      <dsp:nvSpPr>
        <dsp:cNvPr id="0" name=""/>
        <dsp:cNvSpPr/>
      </dsp:nvSpPr>
      <dsp:spPr>
        <a:xfrm>
          <a:off x="135741" y="480121"/>
          <a:ext cx="2356915" cy="2262887"/>
        </a:xfrm>
        <a:prstGeom prst="pie">
          <a:avLst>
            <a:gd name="adj1" fmla="val 16200000"/>
            <a:gd name="adj2" fmla="val 0"/>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kern="1200" noProof="0" dirty="0">
              <a:solidFill>
                <a:schemeClr val="bg1"/>
              </a:solidFill>
              <a:latin typeface="Arial" panose="020B0604020202020204" pitchFamily="34" charset="0"/>
              <a:cs typeface="Arial" panose="020B0604020202020204" pitchFamily="34" charset="0"/>
            </a:rPr>
            <a:t>1.Planera (Plan)</a:t>
          </a:r>
        </a:p>
      </dsp:txBody>
      <dsp:txXfrm>
        <a:off x="1386870" y="949132"/>
        <a:ext cx="869814" cy="619600"/>
      </dsp:txXfrm>
    </dsp:sp>
    <dsp:sp modelId="{B6619423-F324-4299-8E78-6EDDEBBA4A8D}">
      <dsp:nvSpPr>
        <dsp:cNvPr id="0" name=""/>
        <dsp:cNvSpPr/>
      </dsp:nvSpPr>
      <dsp:spPr>
        <a:xfrm>
          <a:off x="176516" y="479105"/>
          <a:ext cx="2240371" cy="2240371"/>
        </a:xfrm>
        <a:prstGeom prst="pie">
          <a:avLst>
            <a:gd name="adj1" fmla="val 0"/>
            <a:gd name="adj2" fmla="val 5400000"/>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kern="1200" noProof="0" dirty="0">
              <a:solidFill>
                <a:schemeClr val="bg1"/>
              </a:solidFill>
              <a:latin typeface="Arial" panose="020B0604020202020204" pitchFamily="34" charset="0"/>
              <a:cs typeface="Arial" panose="020B0604020202020204" pitchFamily="34" charset="0"/>
            </a:rPr>
            <a:t>2.Utför (Do)</a:t>
          </a:r>
        </a:p>
      </dsp:txBody>
      <dsp:txXfrm>
        <a:off x="1365780" y="1641698"/>
        <a:ext cx="826803" cy="613435"/>
      </dsp:txXfrm>
    </dsp:sp>
    <dsp:sp modelId="{2F56C87F-8490-4745-B41C-4FDB05E8352B}">
      <dsp:nvSpPr>
        <dsp:cNvPr id="0" name=""/>
        <dsp:cNvSpPr/>
      </dsp:nvSpPr>
      <dsp:spPr>
        <a:xfrm>
          <a:off x="167573" y="486454"/>
          <a:ext cx="2240371" cy="2240371"/>
        </a:xfrm>
        <a:prstGeom prst="pie">
          <a:avLst>
            <a:gd name="adj1" fmla="val 5400000"/>
            <a:gd name="adj2" fmla="val 10800000"/>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kern="1200" noProof="0" dirty="0">
              <a:solidFill>
                <a:schemeClr val="bg1"/>
              </a:solidFill>
              <a:latin typeface="Arial" panose="020B0604020202020204" pitchFamily="34" charset="0"/>
              <a:cs typeface="Arial" panose="020B0604020202020204" pitchFamily="34" charset="0"/>
            </a:rPr>
            <a:t>3.Följ upp (Check)</a:t>
          </a:r>
        </a:p>
      </dsp:txBody>
      <dsp:txXfrm>
        <a:off x="391877" y="1649046"/>
        <a:ext cx="826803" cy="613435"/>
      </dsp:txXfrm>
    </dsp:sp>
    <dsp:sp modelId="{05809ECE-4743-4E3F-8879-0A28557E189E}">
      <dsp:nvSpPr>
        <dsp:cNvPr id="0" name=""/>
        <dsp:cNvSpPr/>
      </dsp:nvSpPr>
      <dsp:spPr>
        <a:xfrm>
          <a:off x="167573" y="474980"/>
          <a:ext cx="2240371" cy="2240371"/>
        </a:xfrm>
        <a:prstGeom prst="pie">
          <a:avLst>
            <a:gd name="adj1" fmla="val 10800000"/>
            <a:gd name="adj2" fmla="val 16200000"/>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kern="1200" noProof="0" dirty="0">
              <a:solidFill>
                <a:schemeClr val="bg1"/>
              </a:solidFill>
              <a:latin typeface="Arial" panose="020B0604020202020204" pitchFamily="34" charset="0"/>
              <a:cs typeface="Arial" panose="020B0604020202020204" pitchFamily="34" charset="0"/>
            </a:rPr>
            <a:t>4.Förbättra (</a:t>
          </a:r>
          <a:r>
            <a:rPr lang="sv-SE" sz="1200" kern="1200" noProof="0" dirty="0" err="1">
              <a:solidFill>
                <a:schemeClr val="bg1"/>
              </a:solidFill>
              <a:latin typeface="Arial" panose="020B0604020202020204" pitchFamily="34" charset="0"/>
              <a:cs typeface="Arial" panose="020B0604020202020204" pitchFamily="34" charset="0"/>
            </a:rPr>
            <a:t>Act</a:t>
          </a:r>
          <a:r>
            <a:rPr lang="sv-SE" sz="1200" kern="1200" noProof="0" dirty="0">
              <a:solidFill>
                <a:schemeClr val="bg1"/>
              </a:solidFill>
              <a:latin typeface="Arial" panose="020B0604020202020204" pitchFamily="34" charset="0"/>
              <a:cs typeface="Arial" panose="020B0604020202020204" pitchFamily="34" charset="0"/>
            </a:rPr>
            <a:t>)</a:t>
          </a:r>
        </a:p>
      </dsp:txBody>
      <dsp:txXfrm>
        <a:off x="391877" y="939323"/>
        <a:ext cx="826803" cy="613435"/>
      </dsp:txXfrm>
    </dsp:sp>
    <dsp:sp modelId="{CDFE3D86-1D0A-4E1E-99CB-46E27B173644}">
      <dsp:nvSpPr>
        <dsp:cNvPr id="0" name=""/>
        <dsp:cNvSpPr/>
      </dsp:nvSpPr>
      <dsp:spPr>
        <a:xfrm>
          <a:off x="54387" y="352509"/>
          <a:ext cx="2517750" cy="2517750"/>
        </a:xfrm>
        <a:prstGeom prst="circularArrow">
          <a:avLst>
            <a:gd name="adj1" fmla="val 5085"/>
            <a:gd name="adj2" fmla="val 327528"/>
            <a:gd name="adj3" fmla="val 21272472"/>
            <a:gd name="adj4" fmla="val 16200000"/>
            <a:gd name="adj5" fmla="val 5932"/>
          </a:avLst>
        </a:prstGeom>
        <a:solidFill>
          <a:schemeClr val="accent3">
            <a:shade val="9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1006FE-D696-4CAA-B9EE-BACCDDB87431}">
      <dsp:nvSpPr>
        <dsp:cNvPr id="0" name=""/>
        <dsp:cNvSpPr/>
      </dsp:nvSpPr>
      <dsp:spPr>
        <a:xfrm>
          <a:off x="37826" y="340416"/>
          <a:ext cx="2517750" cy="2517750"/>
        </a:xfrm>
        <a:prstGeom prst="circularArrow">
          <a:avLst>
            <a:gd name="adj1" fmla="val 5085"/>
            <a:gd name="adj2" fmla="val 327528"/>
            <a:gd name="adj3" fmla="val 5072472"/>
            <a:gd name="adj4" fmla="val 0"/>
            <a:gd name="adj5" fmla="val 5932"/>
          </a:avLst>
        </a:prstGeom>
        <a:solidFill>
          <a:schemeClr val="accent3">
            <a:shade val="90000"/>
            <a:hueOff val="-89273"/>
            <a:satOff val="-17897"/>
            <a:lumOff val="17162"/>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907462-636D-47A9-8A46-828DB9754360}">
      <dsp:nvSpPr>
        <dsp:cNvPr id="0" name=""/>
        <dsp:cNvSpPr/>
      </dsp:nvSpPr>
      <dsp:spPr>
        <a:xfrm>
          <a:off x="28884" y="347764"/>
          <a:ext cx="2517750" cy="2517750"/>
        </a:xfrm>
        <a:prstGeom prst="circularArrow">
          <a:avLst>
            <a:gd name="adj1" fmla="val 5085"/>
            <a:gd name="adj2" fmla="val 327528"/>
            <a:gd name="adj3" fmla="val 10472472"/>
            <a:gd name="adj4" fmla="val 5400000"/>
            <a:gd name="adj5" fmla="val 5932"/>
          </a:avLst>
        </a:prstGeom>
        <a:solidFill>
          <a:schemeClr val="accent3">
            <a:shade val="90000"/>
            <a:hueOff val="-178547"/>
            <a:satOff val="-35794"/>
            <a:lumOff val="3432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4BFB37-F815-4F9F-8BCA-B63D77947EE9}">
      <dsp:nvSpPr>
        <dsp:cNvPr id="0" name=""/>
        <dsp:cNvSpPr/>
      </dsp:nvSpPr>
      <dsp:spPr>
        <a:xfrm>
          <a:off x="28884" y="336290"/>
          <a:ext cx="2517750" cy="2517750"/>
        </a:xfrm>
        <a:prstGeom prst="circularArrow">
          <a:avLst>
            <a:gd name="adj1" fmla="val 5085"/>
            <a:gd name="adj2" fmla="val 327528"/>
            <a:gd name="adj3" fmla="val 15872472"/>
            <a:gd name="adj4" fmla="val 10800000"/>
            <a:gd name="adj5" fmla="val 5932"/>
          </a:avLst>
        </a:prstGeom>
        <a:solidFill>
          <a:schemeClr val="accent3">
            <a:shade val="90000"/>
            <a:hueOff val="-267820"/>
            <a:satOff val="-53691"/>
            <a:lumOff val="5148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18279-F6E9-40C4-90AE-E350F11F7979}">
      <dsp:nvSpPr>
        <dsp:cNvPr id="0" name=""/>
        <dsp:cNvSpPr/>
      </dsp:nvSpPr>
      <dsp:spPr>
        <a:xfrm>
          <a:off x="128124" y="457314"/>
          <a:ext cx="2356915" cy="2262887"/>
        </a:xfrm>
        <a:prstGeom prst="pie">
          <a:avLst>
            <a:gd name="adj1" fmla="val 16200000"/>
            <a:gd name="adj2" fmla="val 0"/>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noProof="0" dirty="0">
              <a:solidFill>
                <a:schemeClr val="bg1"/>
              </a:solidFill>
              <a:latin typeface="Arial" panose="020B0604020202020204" pitchFamily="34" charset="0"/>
              <a:cs typeface="Arial" panose="020B0604020202020204" pitchFamily="34" charset="0"/>
            </a:rPr>
            <a:t>1.Planera (Plan)</a:t>
          </a:r>
        </a:p>
      </dsp:txBody>
      <dsp:txXfrm>
        <a:off x="1379253" y="926325"/>
        <a:ext cx="869814" cy="619600"/>
      </dsp:txXfrm>
    </dsp:sp>
    <dsp:sp modelId="{B6619423-F324-4299-8E78-6EDDEBBA4A8D}">
      <dsp:nvSpPr>
        <dsp:cNvPr id="0" name=""/>
        <dsp:cNvSpPr/>
      </dsp:nvSpPr>
      <dsp:spPr>
        <a:xfrm>
          <a:off x="176516" y="479105"/>
          <a:ext cx="2240371" cy="2240371"/>
        </a:xfrm>
        <a:prstGeom prst="pie">
          <a:avLst>
            <a:gd name="adj1" fmla="val 0"/>
            <a:gd name="adj2" fmla="val 5400000"/>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noProof="0" dirty="0">
              <a:solidFill>
                <a:schemeClr val="bg1"/>
              </a:solidFill>
              <a:latin typeface="Arial" panose="020B0604020202020204" pitchFamily="34" charset="0"/>
              <a:cs typeface="Arial" panose="020B0604020202020204" pitchFamily="34" charset="0"/>
            </a:rPr>
            <a:t>2.Utför (Do)</a:t>
          </a:r>
        </a:p>
      </dsp:txBody>
      <dsp:txXfrm>
        <a:off x="1365780" y="1641698"/>
        <a:ext cx="826803" cy="613435"/>
      </dsp:txXfrm>
    </dsp:sp>
    <dsp:sp modelId="{2F56C87F-8490-4745-B41C-4FDB05E8352B}">
      <dsp:nvSpPr>
        <dsp:cNvPr id="0" name=""/>
        <dsp:cNvSpPr/>
      </dsp:nvSpPr>
      <dsp:spPr>
        <a:xfrm>
          <a:off x="167573" y="486454"/>
          <a:ext cx="2240371" cy="2240371"/>
        </a:xfrm>
        <a:prstGeom prst="pie">
          <a:avLst>
            <a:gd name="adj1" fmla="val 5400000"/>
            <a:gd name="adj2" fmla="val 10800000"/>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noProof="0" dirty="0">
              <a:solidFill>
                <a:schemeClr val="bg1"/>
              </a:solidFill>
              <a:latin typeface="Arial" panose="020B0604020202020204" pitchFamily="34" charset="0"/>
              <a:cs typeface="Arial" panose="020B0604020202020204" pitchFamily="34" charset="0"/>
            </a:rPr>
            <a:t>3.Följ upp (Check)</a:t>
          </a:r>
        </a:p>
      </dsp:txBody>
      <dsp:txXfrm>
        <a:off x="391877" y="1649046"/>
        <a:ext cx="826803" cy="613435"/>
      </dsp:txXfrm>
    </dsp:sp>
    <dsp:sp modelId="{05809ECE-4743-4E3F-8879-0A28557E189E}">
      <dsp:nvSpPr>
        <dsp:cNvPr id="0" name=""/>
        <dsp:cNvSpPr/>
      </dsp:nvSpPr>
      <dsp:spPr>
        <a:xfrm>
          <a:off x="167573" y="474980"/>
          <a:ext cx="2240371" cy="2240371"/>
        </a:xfrm>
        <a:prstGeom prst="pie">
          <a:avLst>
            <a:gd name="adj1" fmla="val 10800000"/>
            <a:gd name="adj2" fmla="val 16200000"/>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noProof="0" dirty="0">
              <a:solidFill>
                <a:schemeClr val="bg1"/>
              </a:solidFill>
              <a:latin typeface="Arial" panose="020B0604020202020204" pitchFamily="34" charset="0"/>
              <a:cs typeface="Arial" panose="020B0604020202020204" pitchFamily="34" charset="0"/>
            </a:rPr>
            <a:t>4. Förbättra (</a:t>
          </a:r>
          <a:r>
            <a:rPr lang="sv-SE" sz="1400" kern="1200" noProof="0" dirty="0" err="1">
              <a:solidFill>
                <a:schemeClr val="bg1"/>
              </a:solidFill>
              <a:latin typeface="Arial" panose="020B0604020202020204" pitchFamily="34" charset="0"/>
              <a:cs typeface="Arial" panose="020B0604020202020204" pitchFamily="34" charset="0"/>
            </a:rPr>
            <a:t>Act</a:t>
          </a:r>
          <a:r>
            <a:rPr lang="sv-SE" sz="1400" kern="1200" noProof="0" dirty="0">
              <a:solidFill>
                <a:schemeClr val="bg1"/>
              </a:solidFill>
              <a:latin typeface="Arial" panose="020B0604020202020204" pitchFamily="34" charset="0"/>
              <a:cs typeface="Arial" panose="020B0604020202020204" pitchFamily="34" charset="0"/>
            </a:rPr>
            <a:t>)</a:t>
          </a:r>
        </a:p>
      </dsp:txBody>
      <dsp:txXfrm>
        <a:off x="391877" y="939323"/>
        <a:ext cx="826803" cy="613435"/>
      </dsp:txXfrm>
    </dsp:sp>
    <dsp:sp modelId="{CDFE3D86-1D0A-4E1E-99CB-46E27B173644}">
      <dsp:nvSpPr>
        <dsp:cNvPr id="0" name=""/>
        <dsp:cNvSpPr/>
      </dsp:nvSpPr>
      <dsp:spPr>
        <a:xfrm>
          <a:off x="46770" y="329702"/>
          <a:ext cx="2517750" cy="2517750"/>
        </a:xfrm>
        <a:prstGeom prst="circularArrow">
          <a:avLst>
            <a:gd name="adj1" fmla="val 5085"/>
            <a:gd name="adj2" fmla="val 327528"/>
            <a:gd name="adj3" fmla="val 21272472"/>
            <a:gd name="adj4" fmla="val 16200000"/>
            <a:gd name="adj5" fmla="val 5932"/>
          </a:avLst>
        </a:prstGeom>
        <a:solidFill>
          <a:schemeClr val="accent3">
            <a:shade val="9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1006FE-D696-4CAA-B9EE-BACCDDB87431}">
      <dsp:nvSpPr>
        <dsp:cNvPr id="0" name=""/>
        <dsp:cNvSpPr/>
      </dsp:nvSpPr>
      <dsp:spPr>
        <a:xfrm>
          <a:off x="37826" y="340416"/>
          <a:ext cx="2517750" cy="2517750"/>
        </a:xfrm>
        <a:prstGeom prst="circularArrow">
          <a:avLst>
            <a:gd name="adj1" fmla="val 5085"/>
            <a:gd name="adj2" fmla="val 327528"/>
            <a:gd name="adj3" fmla="val 5072472"/>
            <a:gd name="adj4" fmla="val 0"/>
            <a:gd name="adj5" fmla="val 5932"/>
          </a:avLst>
        </a:prstGeom>
        <a:solidFill>
          <a:schemeClr val="accent3">
            <a:shade val="90000"/>
            <a:hueOff val="-89273"/>
            <a:satOff val="-17897"/>
            <a:lumOff val="17162"/>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907462-636D-47A9-8A46-828DB9754360}">
      <dsp:nvSpPr>
        <dsp:cNvPr id="0" name=""/>
        <dsp:cNvSpPr/>
      </dsp:nvSpPr>
      <dsp:spPr>
        <a:xfrm>
          <a:off x="28884" y="347764"/>
          <a:ext cx="2517750" cy="2517750"/>
        </a:xfrm>
        <a:prstGeom prst="circularArrow">
          <a:avLst>
            <a:gd name="adj1" fmla="val 5085"/>
            <a:gd name="adj2" fmla="val 327528"/>
            <a:gd name="adj3" fmla="val 10472472"/>
            <a:gd name="adj4" fmla="val 5400000"/>
            <a:gd name="adj5" fmla="val 5932"/>
          </a:avLst>
        </a:prstGeom>
        <a:solidFill>
          <a:schemeClr val="accent3">
            <a:shade val="90000"/>
            <a:hueOff val="-178547"/>
            <a:satOff val="-35794"/>
            <a:lumOff val="3432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4BFB37-F815-4F9F-8BCA-B63D77947EE9}">
      <dsp:nvSpPr>
        <dsp:cNvPr id="0" name=""/>
        <dsp:cNvSpPr/>
      </dsp:nvSpPr>
      <dsp:spPr>
        <a:xfrm>
          <a:off x="28884" y="336290"/>
          <a:ext cx="2517750" cy="2517750"/>
        </a:xfrm>
        <a:prstGeom prst="circularArrow">
          <a:avLst>
            <a:gd name="adj1" fmla="val 5085"/>
            <a:gd name="adj2" fmla="val 327528"/>
            <a:gd name="adj3" fmla="val 15872472"/>
            <a:gd name="adj4" fmla="val 10800000"/>
            <a:gd name="adj5" fmla="val 5932"/>
          </a:avLst>
        </a:prstGeom>
        <a:solidFill>
          <a:schemeClr val="accent3">
            <a:shade val="90000"/>
            <a:hueOff val="-267820"/>
            <a:satOff val="-53691"/>
            <a:lumOff val="5148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5D6F1-84FB-4EC1-9886-6D559404DB1D}">
      <dsp:nvSpPr>
        <dsp:cNvPr id="0" name=""/>
        <dsp:cNvSpPr/>
      </dsp:nvSpPr>
      <dsp:spPr>
        <a:xfrm>
          <a:off x="5260910" y="2764347"/>
          <a:ext cx="2968689" cy="2131955"/>
        </a:xfrm>
        <a:prstGeom prst="roundRect">
          <a:avLst>
            <a:gd name="adj" fmla="val 10000"/>
          </a:avLst>
        </a:prstGeom>
        <a:solidFill>
          <a:sysClr val="window" lastClr="FFFFFF">
            <a:alpha val="90000"/>
            <a:hueOff val="0"/>
            <a:satOff val="0"/>
            <a:lumOff val="0"/>
            <a:alphaOff val="0"/>
          </a:sys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Genomför planerade </a:t>
          </a:r>
          <a:r>
            <a:rPr lang="sv-SE" sz="1400" kern="1200" noProof="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åtgärder (handlingsplan)</a:t>
          </a:r>
          <a:endPar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 till att alla inblandade är införstådda med vad, hur och varför</a:t>
          </a:r>
        </a:p>
      </dsp:txBody>
      <dsp:txXfrm>
        <a:off x="6198349" y="3344168"/>
        <a:ext cx="1984418" cy="1505302"/>
      </dsp:txXfrm>
    </dsp:sp>
    <dsp:sp modelId="{F5C91B6A-1B9A-4E69-B18A-B03B9C90611D}">
      <dsp:nvSpPr>
        <dsp:cNvPr id="0" name=""/>
        <dsp:cNvSpPr/>
      </dsp:nvSpPr>
      <dsp:spPr>
        <a:xfrm>
          <a:off x="483566" y="3120636"/>
          <a:ext cx="2958746" cy="1289843"/>
        </a:xfrm>
        <a:prstGeom prst="roundRect">
          <a:avLst>
            <a:gd name="adj" fmla="val 10000"/>
          </a:avLst>
        </a:prstGeom>
        <a:solidFill>
          <a:sysClr val="window" lastClr="FFFFFF">
            <a:alpha val="90000"/>
            <a:hueOff val="0"/>
            <a:satOff val="0"/>
            <a:lumOff val="0"/>
            <a:alphaOff val="0"/>
          </a:sys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blev utfallet, nådde vi målet? </a:t>
          </a:r>
        </a:p>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Kan vi göra något bättre?</a:t>
          </a:r>
        </a:p>
      </dsp:txBody>
      <dsp:txXfrm>
        <a:off x="511900" y="3471431"/>
        <a:ext cx="2014454" cy="910714"/>
      </dsp:txXfrm>
    </dsp:sp>
    <dsp:sp modelId="{BE64D94F-98BA-4B52-9AC6-D71F9EA0168F}">
      <dsp:nvSpPr>
        <dsp:cNvPr id="0" name=""/>
        <dsp:cNvSpPr/>
      </dsp:nvSpPr>
      <dsp:spPr>
        <a:xfrm>
          <a:off x="4884359" y="-332756"/>
          <a:ext cx="3345240" cy="2304782"/>
        </a:xfrm>
        <a:prstGeom prst="roundRect">
          <a:avLst>
            <a:gd name="adj" fmla="val 10000"/>
          </a:avLst>
        </a:prstGeom>
        <a:solidFill>
          <a:sysClr val="window" lastClr="FFFFFF">
            <a:alpha val="90000"/>
            <a:hueOff val="0"/>
            <a:satOff val="0"/>
            <a:lumOff val="0"/>
            <a:alphaOff val="0"/>
          </a:sys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Identifiera problem</a:t>
          </a:r>
        </a:p>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ser nuläget ut? </a:t>
          </a:r>
        </a:p>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Hur ser önskvärt läge ut? </a:t>
          </a:r>
        </a:p>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Problemet - Vilka är orsakerna, utred med 5 varför och fiskbensdiagram</a:t>
          </a:r>
        </a:p>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Identifiera förbättringar</a:t>
          </a:r>
        </a:p>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Bestäm åtgärder/handlingsplan </a:t>
          </a:r>
        </a:p>
      </dsp:txBody>
      <dsp:txXfrm>
        <a:off x="5938560" y="-282127"/>
        <a:ext cx="2240410" cy="1627328"/>
      </dsp:txXfrm>
    </dsp:sp>
    <dsp:sp modelId="{74058D6D-009C-46C3-809D-01673F1DEF8F}">
      <dsp:nvSpPr>
        <dsp:cNvPr id="0" name=""/>
        <dsp:cNvSpPr/>
      </dsp:nvSpPr>
      <dsp:spPr>
        <a:xfrm>
          <a:off x="175110" y="-234860"/>
          <a:ext cx="3340257" cy="2074877"/>
        </a:xfrm>
        <a:prstGeom prst="roundRect">
          <a:avLst>
            <a:gd name="adj" fmla="val 10000"/>
          </a:avLst>
        </a:prstGeom>
        <a:solidFill>
          <a:sysClr val="window" lastClr="FFFFFF">
            <a:alpha val="90000"/>
            <a:hueOff val="0"/>
            <a:satOff val="0"/>
            <a:lumOff val="0"/>
            <a:alphaOff val="0"/>
          </a:sys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sv-SE" sz="1400" kern="1200" noProof="0" dirty="0">
              <a:latin typeface="Arial" panose="020B0604020202020204" pitchFamily="34" charset="0"/>
              <a:cs typeface="Arial" panose="020B0604020202020204" pitchFamily="34" charset="0"/>
            </a:rPr>
            <a:t>Vad lärde vi oss/</a:t>
          </a:r>
          <a:br>
            <a:rPr lang="sv-SE" sz="1400" kern="1200" noProof="0" dirty="0">
              <a:latin typeface="Arial" panose="020B0604020202020204" pitchFamily="34" charset="0"/>
              <a:cs typeface="Arial" panose="020B0604020202020204" pitchFamily="34" charset="0"/>
            </a:rPr>
          </a:br>
          <a:r>
            <a:rPr lang="sv-SE" sz="1400" kern="1200" noProof="0" dirty="0">
              <a:latin typeface="Arial" panose="020B0604020202020204" pitchFamily="34" charset="0"/>
              <a:cs typeface="Arial" panose="020B0604020202020204" pitchFamily="34" charset="0"/>
            </a:rPr>
            <a:t>Vad tar vi med oss framåt? </a:t>
          </a:r>
          <a:endPar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sv-SE" sz="1400" kern="1200" noProof="0" dirty="0">
              <a:latin typeface="Arial" panose="020B0604020202020204" pitchFamily="34" charset="0"/>
              <a:cs typeface="Arial" panose="020B0604020202020204" pitchFamily="34" charset="0"/>
            </a:rPr>
            <a:t>Ytterligare förbättringar? </a:t>
          </a:r>
          <a:endPar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Fortsätt ett varv i cirkeln</a:t>
          </a:r>
          <a:r>
            <a:rPr lang="sv-SE" sz="1400" kern="1200" noProof="0" dirty="0">
              <a:latin typeface="Arial" panose="020B0604020202020204" pitchFamily="34" charset="0"/>
              <a:cs typeface="Arial" panose="020B0604020202020204" pitchFamily="34" charset="0"/>
            </a:rPr>
            <a:t>?</a:t>
          </a:r>
          <a:endParaRPr lang="sv-SE" sz="14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20688" y="-189282"/>
        <a:ext cx="2247024" cy="1465002"/>
      </dsp:txXfrm>
    </dsp:sp>
    <dsp:sp modelId="{4C06E8D4-0132-4413-8446-6616F9C1DC47}">
      <dsp:nvSpPr>
        <dsp:cNvPr id="0" name=""/>
        <dsp:cNvSpPr/>
      </dsp:nvSpPr>
      <dsp:spPr>
        <a:xfrm>
          <a:off x="2128938" y="277120"/>
          <a:ext cx="1941033" cy="1941033"/>
        </a:xfrm>
        <a:prstGeom prst="pieWedg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sv-SE" sz="1900" b="1" kern="1200" noProof="0" dirty="0">
              <a:solidFill>
                <a:sysClr val="window" lastClr="FFFFFF"/>
              </a:solidFill>
              <a:latin typeface="Arial Bold"/>
              <a:ea typeface="+mn-ea"/>
              <a:cs typeface="+mn-cs"/>
            </a:rPr>
            <a:t>Förbättra</a:t>
          </a:r>
        </a:p>
        <a:p>
          <a:pPr marL="0" lvl="0" indent="0" algn="ctr" defTabSz="844550">
            <a:lnSpc>
              <a:spcPct val="90000"/>
            </a:lnSpc>
            <a:spcBef>
              <a:spcPct val="0"/>
            </a:spcBef>
            <a:spcAft>
              <a:spcPct val="35000"/>
            </a:spcAft>
            <a:buNone/>
          </a:pPr>
          <a:r>
            <a:rPr lang="sv-SE" sz="2000" kern="1200" noProof="0" dirty="0">
              <a:solidFill>
                <a:sysClr val="window" lastClr="FFFFFF"/>
              </a:solidFill>
              <a:latin typeface="Arial Bold"/>
              <a:ea typeface="+mn-ea"/>
              <a:cs typeface="+mn-cs"/>
            </a:rPr>
            <a:t>(</a:t>
          </a:r>
          <a:r>
            <a:rPr lang="sv-SE" sz="2000" kern="1200" noProof="0" dirty="0" err="1">
              <a:solidFill>
                <a:sysClr val="window" lastClr="FFFFFF"/>
              </a:solidFill>
              <a:latin typeface="Arial Bold"/>
              <a:ea typeface="+mn-ea"/>
              <a:cs typeface="+mn-cs"/>
            </a:rPr>
            <a:t>Act</a:t>
          </a:r>
          <a:r>
            <a:rPr lang="sv-SE" sz="2000" kern="1200" noProof="0" dirty="0">
              <a:solidFill>
                <a:sysClr val="window" lastClr="FFFFFF"/>
              </a:solidFill>
              <a:latin typeface="Arial Bold"/>
              <a:ea typeface="+mn-ea"/>
              <a:cs typeface="+mn-cs"/>
            </a:rPr>
            <a:t>)</a:t>
          </a:r>
        </a:p>
      </dsp:txBody>
      <dsp:txXfrm>
        <a:off x="2697453" y="845635"/>
        <a:ext cx="1372518" cy="1372518"/>
      </dsp:txXfrm>
    </dsp:sp>
    <dsp:sp modelId="{56CDCE54-0173-462F-9ACA-57E24CE8574A}">
      <dsp:nvSpPr>
        <dsp:cNvPr id="0" name=""/>
        <dsp:cNvSpPr/>
      </dsp:nvSpPr>
      <dsp:spPr>
        <a:xfrm rot="5400000">
          <a:off x="4159627" y="277120"/>
          <a:ext cx="1941033" cy="1941033"/>
        </a:xfrm>
        <a:prstGeom prst="pieWedg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b="1" kern="1200" noProof="0" dirty="0">
              <a:solidFill>
                <a:sysClr val="window" lastClr="FFFFFF"/>
              </a:solidFill>
              <a:latin typeface="Arial Bold"/>
              <a:ea typeface="+mn-ea"/>
              <a:cs typeface="+mn-cs"/>
            </a:rPr>
            <a:t>Planera</a:t>
          </a:r>
        </a:p>
        <a:p>
          <a:pPr marL="0" lvl="0" indent="0" algn="ctr" defTabSz="889000">
            <a:lnSpc>
              <a:spcPct val="90000"/>
            </a:lnSpc>
            <a:spcBef>
              <a:spcPct val="0"/>
            </a:spcBef>
            <a:spcAft>
              <a:spcPct val="35000"/>
            </a:spcAft>
            <a:buNone/>
          </a:pPr>
          <a:r>
            <a:rPr lang="sv-SE" sz="2000" kern="1200" noProof="0" dirty="0">
              <a:solidFill>
                <a:sysClr val="window" lastClr="FFFFFF"/>
              </a:solidFill>
              <a:latin typeface="Arial Bold"/>
              <a:ea typeface="+mn-ea"/>
              <a:cs typeface="+mn-cs"/>
            </a:rPr>
            <a:t>(Plan)</a:t>
          </a:r>
        </a:p>
      </dsp:txBody>
      <dsp:txXfrm rot="-5400000">
        <a:off x="4159627" y="845635"/>
        <a:ext cx="1372518" cy="1372518"/>
      </dsp:txXfrm>
    </dsp:sp>
    <dsp:sp modelId="{3489F0FC-260F-479C-9540-94A26C91277C}">
      <dsp:nvSpPr>
        <dsp:cNvPr id="0" name=""/>
        <dsp:cNvSpPr/>
      </dsp:nvSpPr>
      <dsp:spPr>
        <a:xfrm rot="10800000">
          <a:off x="4159627" y="2307809"/>
          <a:ext cx="1941033" cy="1941033"/>
        </a:xfrm>
        <a:prstGeom prst="pieWedg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b="1" kern="1200" noProof="0" dirty="0">
              <a:solidFill>
                <a:sysClr val="window" lastClr="FFFFFF"/>
              </a:solidFill>
              <a:latin typeface="Arial Bold"/>
              <a:ea typeface="+mn-ea"/>
              <a:cs typeface="+mn-cs"/>
            </a:rPr>
            <a:t>Utför</a:t>
          </a:r>
        </a:p>
        <a:p>
          <a:pPr marL="0" lvl="0" indent="0" algn="ctr" defTabSz="889000">
            <a:lnSpc>
              <a:spcPct val="90000"/>
            </a:lnSpc>
            <a:spcBef>
              <a:spcPct val="0"/>
            </a:spcBef>
            <a:spcAft>
              <a:spcPct val="35000"/>
            </a:spcAft>
            <a:buNone/>
          </a:pPr>
          <a:r>
            <a:rPr lang="sv-SE" sz="2000" kern="1200" noProof="0" dirty="0">
              <a:solidFill>
                <a:sysClr val="window" lastClr="FFFFFF"/>
              </a:solidFill>
              <a:latin typeface="Arial Bold"/>
              <a:ea typeface="+mn-ea"/>
              <a:cs typeface="+mn-cs"/>
            </a:rPr>
            <a:t>(Do)</a:t>
          </a:r>
        </a:p>
      </dsp:txBody>
      <dsp:txXfrm rot="10800000">
        <a:off x="4159627" y="2307809"/>
        <a:ext cx="1372518" cy="1372518"/>
      </dsp:txXfrm>
    </dsp:sp>
    <dsp:sp modelId="{A5FD58CC-0231-4947-842D-C2F2E2BE57D8}">
      <dsp:nvSpPr>
        <dsp:cNvPr id="0" name=""/>
        <dsp:cNvSpPr/>
      </dsp:nvSpPr>
      <dsp:spPr>
        <a:xfrm rot="16200000">
          <a:off x="2129113" y="2307731"/>
          <a:ext cx="1941033" cy="1941033"/>
        </a:xfrm>
        <a:prstGeom prst="pieWedg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b="1" kern="1200" noProof="0" dirty="0">
              <a:solidFill>
                <a:sysClr val="window" lastClr="FFFFFF"/>
              </a:solidFill>
              <a:latin typeface="Arial" panose="020B0604020202020204" pitchFamily="34" charset="0"/>
              <a:ea typeface="+mn-ea"/>
              <a:cs typeface="Arial" panose="020B0604020202020204" pitchFamily="34" charset="0"/>
            </a:rPr>
            <a:t>Följ upp</a:t>
          </a:r>
        </a:p>
        <a:p>
          <a:pPr marL="0" lvl="0" indent="0" algn="ctr" defTabSz="889000">
            <a:lnSpc>
              <a:spcPct val="90000"/>
            </a:lnSpc>
            <a:spcBef>
              <a:spcPct val="0"/>
            </a:spcBef>
            <a:spcAft>
              <a:spcPct val="35000"/>
            </a:spcAft>
            <a:buNone/>
          </a:pPr>
          <a:r>
            <a:rPr lang="sv-SE" sz="2000" kern="1200" noProof="0" dirty="0">
              <a:solidFill>
                <a:sysClr val="window" lastClr="FFFFFF"/>
              </a:solidFill>
              <a:latin typeface="Arial" panose="020B0604020202020204" pitchFamily="34" charset="0"/>
              <a:ea typeface="+mn-ea"/>
              <a:cs typeface="Arial" panose="020B0604020202020204" pitchFamily="34" charset="0"/>
            </a:rPr>
            <a:t>(Check)</a:t>
          </a:r>
        </a:p>
      </dsp:txBody>
      <dsp:txXfrm rot="5400000">
        <a:off x="2697628" y="2307731"/>
        <a:ext cx="1372518" cy="1372518"/>
      </dsp:txXfrm>
    </dsp:sp>
    <dsp:sp modelId="{51B6A92E-5610-428E-8D19-622957EDA727}">
      <dsp:nvSpPr>
        <dsp:cNvPr id="0" name=""/>
        <dsp:cNvSpPr/>
      </dsp:nvSpPr>
      <dsp:spPr>
        <a:xfrm>
          <a:off x="3779713" y="1859533"/>
          <a:ext cx="670172" cy="582758"/>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0F3F8A0C-F72F-489D-8F10-01F2A22EBF63}">
      <dsp:nvSpPr>
        <dsp:cNvPr id="0" name=""/>
        <dsp:cNvSpPr/>
      </dsp:nvSpPr>
      <dsp:spPr>
        <a:xfrm rot="10800000">
          <a:off x="3779713" y="2083671"/>
          <a:ext cx="670172" cy="582758"/>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264AC-8992-4B90-BD8F-2336DF0ABE8D}" type="datetimeFigureOut">
              <a:rPr lang="sv-SE" smtClean="0"/>
              <a:t>2026-02-10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68A12-57B0-45BD-8228-2147E4D1887E}" type="slidenum">
              <a:rPr lang="sv-SE" smtClean="0"/>
              <a:t>‹#›</a:t>
            </a:fld>
            <a:endParaRPr lang="sv-SE"/>
          </a:p>
        </p:txBody>
      </p:sp>
    </p:spTree>
    <p:extLst>
      <p:ext uri="{BB962C8B-B14F-4D97-AF65-F5344CB8AC3E}">
        <p14:creationId xmlns:p14="http://schemas.microsoft.com/office/powerpoint/2010/main" val="102099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83BE-9841-A7FD-7BF5-38BC998365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15C8FE-6962-12F5-99E1-D0AA3B77C88B}"/>
              </a:ext>
            </a:extLst>
          </p:cNvPr>
          <p:cNvSpPr>
            <a:spLocks noGrp="1" noRot="1" noChangeAspect="1"/>
          </p:cNvSpPr>
          <p:nvPr>
            <p:ph type="sldImg"/>
          </p:nvPr>
        </p:nvSpPr>
        <p:spPr>
          <a:xfrm>
            <a:off x="103188" y="750888"/>
            <a:ext cx="6681787" cy="3759200"/>
          </a:xfrm>
        </p:spPr>
      </p:sp>
      <p:sp>
        <p:nvSpPr>
          <p:cNvPr id="3" name="Platshållare för anteckningar 2">
            <a:extLst>
              <a:ext uri="{FF2B5EF4-FFF2-40B4-BE49-F238E27FC236}">
                <a16:creationId xmlns:a16="http://schemas.microsoft.com/office/drawing/2014/main" id="{275D50F5-50EB-ED1B-783B-4A495E32D5B7}"/>
              </a:ext>
            </a:extLst>
          </p:cNvPr>
          <p:cNvSpPr>
            <a:spLocks noGrp="1"/>
          </p:cNvSpPr>
          <p:nvPr>
            <p:ph type="body" idx="1"/>
          </p:nvPr>
        </p:nvSpPr>
        <p:spPr/>
        <p:txBody>
          <a:bodyPr/>
          <a:lstStyle/>
          <a:p>
            <a:r>
              <a:rPr lang="sv-SE" b="1" dirty="0"/>
              <a:t>Varför ska man jobba med strukturerad problemlösning?</a:t>
            </a:r>
            <a:endParaRPr lang="en-US" dirty="0">
              <a:solidFill>
                <a:srgbClr val="444444"/>
              </a:solidFill>
            </a:endParaRPr>
          </a:p>
          <a:p>
            <a:r>
              <a:rPr lang="sv-SE" sz="1200" b="0" i="0" kern="1200" dirty="0">
                <a:solidFill>
                  <a:schemeClr val="tx1"/>
                </a:solidFill>
                <a:effectLst/>
                <a:latin typeface="+mn-lt"/>
                <a:ea typeface="+mn-ea"/>
                <a:cs typeface="+mn-cs"/>
              </a:rPr>
              <a:t>Att på ett strukturerat sätt lösa problem är en del av att på ett framgångsrikt sätt arbeta med ständiga förbättringar. </a:t>
            </a:r>
            <a:br>
              <a:rPr lang="sv-SE" sz="1200" b="0" i="0" kern="1200" dirty="0">
                <a:solidFill>
                  <a:schemeClr val="tx1"/>
                </a:solidFill>
                <a:effectLst/>
                <a:latin typeface="+mn-lt"/>
                <a:ea typeface="+mn-ea"/>
                <a:cs typeface="+mn-cs"/>
              </a:rPr>
            </a:br>
            <a:r>
              <a:rPr lang="sv-SE" sz="1200" b="0" i="0" kern="1200" dirty="0" err="1">
                <a:solidFill>
                  <a:schemeClr val="tx1"/>
                </a:solidFill>
                <a:effectLst/>
                <a:latin typeface="+mn-lt"/>
                <a:ea typeface="+mn-ea"/>
                <a:cs typeface="+mn-cs"/>
              </a:rPr>
              <a:t>Lean</a:t>
            </a:r>
            <a:r>
              <a:rPr lang="sv-SE" sz="1200" b="0" i="0" kern="1200" dirty="0">
                <a:solidFill>
                  <a:schemeClr val="tx1"/>
                </a:solidFill>
                <a:effectLst/>
                <a:latin typeface="+mn-lt"/>
                <a:ea typeface="+mn-ea"/>
                <a:cs typeface="+mn-cs"/>
              </a:rPr>
              <a:t> verktygen PUFF/PDCA, A3,5 Varför och Fiskbensdiagram är några verktyg som kan vara till stöd i arbetet med ständiga förbättringar. </a:t>
            </a:r>
          </a:p>
          <a:p>
            <a:r>
              <a:rPr lang="sv-SE" sz="1200" b="0" i="0" kern="1200" dirty="0">
                <a:solidFill>
                  <a:schemeClr val="tx1"/>
                </a:solidFill>
                <a:effectLst/>
                <a:latin typeface="+mn-lt"/>
                <a:ea typeface="+mn-ea"/>
                <a:cs typeface="+mn-cs"/>
              </a:rPr>
              <a:t>Vilka introduceras i denna kunskapsmodulen. </a:t>
            </a:r>
            <a:br>
              <a:rPr lang="sv-SE" sz="1200" b="0" i="0" kern="1200" dirty="0">
                <a:solidFill>
                  <a:schemeClr val="tx1"/>
                </a:solidFill>
                <a:effectLst/>
                <a:latin typeface="+mn-lt"/>
                <a:ea typeface="+mn-ea"/>
                <a:cs typeface="+mn-cs"/>
              </a:rPr>
            </a:br>
            <a:endParaRPr lang="sv-SE" dirty="0">
              <a:solidFill>
                <a:srgbClr val="444444"/>
              </a:solidFill>
            </a:endParaRPr>
          </a:p>
          <a:p>
            <a:r>
              <a:rPr lang="sv-SE" b="1" dirty="0" err="1"/>
              <a:t>Leans</a:t>
            </a:r>
            <a:r>
              <a:rPr lang="sv-SE" b="1" dirty="0"/>
              <a:t> principer:</a:t>
            </a:r>
            <a:endParaRPr lang="en-US" dirty="0">
              <a:solidFill>
                <a:srgbClr val="444444"/>
              </a:solidFill>
            </a:endParaRPr>
          </a:p>
          <a:p>
            <a:r>
              <a:rPr lang="sv-SE" dirty="0"/>
              <a:t>“Värderingar” bidrar till för att leva upp till följande </a:t>
            </a:r>
            <a:r>
              <a:rPr lang="sv-SE" dirty="0" err="1"/>
              <a:t>leanprinciper</a:t>
            </a:r>
            <a:r>
              <a:rPr lang="sv-SE" dirty="0"/>
              <a:t>:</a:t>
            </a:r>
            <a:endParaRPr lang="en-US" dirty="0">
              <a:solidFill>
                <a:srgbClr val="444444"/>
              </a:solidFill>
            </a:endParaRPr>
          </a:p>
          <a:p>
            <a:r>
              <a:rPr lang="sv-SE" dirty="0"/>
              <a:t>Basera besluten på långsiktigt tänkande.</a:t>
            </a:r>
            <a:endParaRPr lang="en-US" dirty="0">
              <a:solidFill>
                <a:srgbClr val="444444"/>
              </a:solidFill>
            </a:endParaRPr>
          </a:p>
          <a:p>
            <a:r>
              <a:rPr lang="sv-SE" dirty="0"/>
              <a:t>Utveckla enastående människor och arbetslag som följer verksamhetens filosofi.</a:t>
            </a:r>
            <a:endParaRPr lang="en-US" dirty="0">
              <a:solidFill>
                <a:srgbClr val="444444"/>
              </a:solidFill>
            </a:endParaRPr>
          </a:p>
          <a:p>
            <a:r>
              <a:rPr lang="sv-SE" dirty="0"/>
              <a:t>Bli en lärande organisation genom att hela tiden reflektera och ständigt förbättra. </a:t>
            </a:r>
            <a:endParaRPr lang="en-US" dirty="0">
              <a:solidFill>
                <a:srgbClr val="444444"/>
              </a:solidFill>
            </a:endParaRPr>
          </a:p>
          <a:p>
            <a:r>
              <a:rPr lang="sv-SE" dirty="0"/>
              <a:t>Bygg ledare som känner verksamheten på djupet, lever enligt verksamhetens filosofi och lär andra göra det.</a:t>
            </a:r>
            <a:endParaRPr lang="sv-SE" dirty="0">
              <a:ea typeface="Calibri"/>
              <a:cs typeface="Calibri"/>
            </a:endParaRPr>
          </a:p>
        </p:txBody>
      </p:sp>
      <p:sp>
        <p:nvSpPr>
          <p:cNvPr id="4" name="Platshållare för bildnummer 3">
            <a:extLst>
              <a:ext uri="{FF2B5EF4-FFF2-40B4-BE49-F238E27FC236}">
                <a16:creationId xmlns:a16="http://schemas.microsoft.com/office/drawing/2014/main" id="{A1914C91-A486-FDC9-3B90-830F9CAA7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7BF8A-7715-400F-BBF4-F9341909D0F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DB71F4-A4E8-4F83-834D-9278C1EFB11E}"/>
              </a:ext>
            </a:extLst>
          </p:cNvPr>
          <p:cNvSpPr>
            <a:spLocks noGrp="1" noChangeArrowheads="1"/>
          </p:cNvSpPr>
          <p:nvPr>
            <p:ph type="sldNum" sz="quarter" idx="5"/>
          </p:nvPr>
        </p:nvSpPr>
        <p:spPr>
          <a:ln/>
        </p:spPr>
        <p:txBody>
          <a:bodyPr/>
          <a:lstStyle/>
          <a:p>
            <a:fld id="{02C287AF-BF8A-4466-BE02-73E9E75AC1C6}" type="slidenum">
              <a:rPr lang="en-US" altLang="sv-SE"/>
              <a:pPr/>
              <a:t>13</a:t>
            </a:fld>
            <a:endParaRPr lang="en-US" altLang="sv-SE"/>
          </a:p>
        </p:txBody>
      </p:sp>
      <p:sp>
        <p:nvSpPr>
          <p:cNvPr id="4098" name="Rectangle 2">
            <a:extLst>
              <a:ext uri="{FF2B5EF4-FFF2-40B4-BE49-F238E27FC236}">
                <a16:creationId xmlns:a16="http://schemas.microsoft.com/office/drawing/2014/main" id="{B8C4B62D-7755-473E-941D-86842E693818}"/>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6D0EE64D-F82A-4729-BFF9-9B92FABD6B1C}"/>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a:solidFill>
                  <a:schemeClr val="tx1"/>
                </a:solidFill>
              </a:rPr>
              <a:t>Fiskbensdiagram = Verktyg för att hitta delorsakerna till ett problem och att bena upp vad detta problem beror på. </a:t>
            </a:r>
          </a:p>
          <a:p>
            <a:r>
              <a:rPr lang="sv-SE" altLang="sv-SE"/>
              <a:t>Exempel: Här använder vi fiskbensdiagrammet för att bena upp delorsakerna.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tx1"/>
                </a:solidFill>
              </a:rPr>
              <a:t>Fiskbensdiagram + 5 varför: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solidFill>
                  <a:schemeClr val="tx1"/>
                </a:solidFill>
              </a:rPr>
              <a:t>Genom att kombinera fiskbensdiagram och 5 Varför så kan man gå till botten med delproblemens grundorsaker </a:t>
            </a:r>
          </a:p>
          <a:p>
            <a:endParaRPr lang="sv-SE"/>
          </a:p>
        </p:txBody>
      </p:sp>
      <p:sp>
        <p:nvSpPr>
          <p:cNvPr id="4" name="Platshållare för bildnummer 3"/>
          <p:cNvSpPr>
            <a:spLocks noGrp="1"/>
          </p:cNvSpPr>
          <p:nvPr>
            <p:ph type="sldNum" sz="quarter" idx="5"/>
          </p:nvPr>
        </p:nvSpPr>
        <p:spPr/>
        <p:txBody>
          <a:bodyPr/>
          <a:lstStyle/>
          <a:p>
            <a:fld id="{E29D4C13-3DDF-4634-A15A-DCF399D09B0B}" type="slidenum">
              <a:rPr lang="sv-SE" smtClean="0"/>
              <a:t>14</a:t>
            </a:fld>
            <a:endParaRPr lang="sv-SE"/>
          </a:p>
        </p:txBody>
      </p:sp>
    </p:spTree>
    <p:extLst>
      <p:ext uri="{BB962C8B-B14F-4D97-AF65-F5344CB8AC3E}">
        <p14:creationId xmlns:p14="http://schemas.microsoft.com/office/powerpoint/2010/main" val="401150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0A6A6-548F-7127-0257-FABEA9BFA6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D3C511-32C7-7B9C-A59B-1E23909DDDF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0344DD-03EC-6DD5-5258-A4E83C0BF3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tx1"/>
                </a:solidFill>
              </a:rPr>
              <a:t>Fiskbensdiagram + 5 varför: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solidFill>
                  <a:schemeClr val="tx1"/>
                </a:solidFill>
              </a:rPr>
              <a:t>Genom att kombinera fiskbensdiagram och 5 Varför så kan man gå till botten med delproblemens grundorsaker </a:t>
            </a:r>
          </a:p>
          <a:p>
            <a:endParaRPr lang="sv-SE"/>
          </a:p>
        </p:txBody>
      </p:sp>
      <p:sp>
        <p:nvSpPr>
          <p:cNvPr id="4" name="Platshållare för bildnummer 3">
            <a:extLst>
              <a:ext uri="{FF2B5EF4-FFF2-40B4-BE49-F238E27FC236}">
                <a16:creationId xmlns:a16="http://schemas.microsoft.com/office/drawing/2014/main" id="{6AB4285C-7DAE-E734-15A0-DBE985B38ACC}"/>
              </a:ext>
            </a:extLst>
          </p:cNvPr>
          <p:cNvSpPr>
            <a:spLocks noGrp="1"/>
          </p:cNvSpPr>
          <p:nvPr>
            <p:ph type="sldNum" sz="quarter" idx="5"/>
          </p:nvPr>
        </p:nvSpPr>
        <p:spPr/>
        <p:txBody>
          <a:bodyPr/>
          <a:lstStyle/>
          <a:p>
            <a:fld id="{E29D4C13-3DDF-4634-A15A-DCF399D09B0B}" type="slidenum">
              <a:rPr lang="sv-SE" smtClean="0"/>
              <a:t>15</a:t>
            </a:fld>
            <a:endParaRPr lang="sv-SE"/>
          </a:p>
        </p:txBody>
      </p:sp>
    </p:spTree>
    <p:extLst>
      <p:ext uri="{BB962C8B-B14F-4D97-AF65-F5344CB8AC3E}">
        <p14:creationId xmlns:p14="http://schemas.microsoft.com/office/powerpoint/2010/main" val="96372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29D4C13-3DDF-4634-A15A-DCF399D09B0B}" type="slidenum">
              <a:rPr lang="sv-SE" smtClean="0"/>
              <a:t>16</a:t>
            </a:fld>
            <a:endParaRPr lang="sv-SE"/>
          </a:p>
        </p:txBody>
      </p:sp>
    </p:spTree>
    <p:extLst>
      <p:ext uri="{BB962C8B-B14F-4D97-AF65-F5344CB8AC3E}">
        <p14:creationId xmlns:p14="http://schemas.microsoft.com/office/powerpoint/2010/main" val="163846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EAFC-286D-23D5-DE66-AB5A4D6EC7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84BEC25-C0B2-FE2C-0799-77B05B19A1A6}"/>
              </a:ext>
            </a:extLst>
          </p:cNvPr>
          <p:cNvSpPr>
            <a:spLocks noGrp="1" noRot="1" noChangeAspect="1"/>
          </p:cNvSpPr>
          <p:nvPr>
            <p:ph type="sldImg"/>
          </p:nvPr>
        </p:nvSpPr>
        <p:spPr>
          <a:xfrm>
            <a:off x="-203200" y="822325"/>
            <a:ext cx="7326313" cy="4121150"/>
          </a:xfrm>
        </p:spPr>
      </p:sp>
      <p:sp>
        <p:nvSpPr>
          <p:cNvPr id="3" name="Platshållare för anteckningar 2">
            <a:extLst>
              <a:ext uri="{FF2B5EF4-FFF2-40B4-BE49-F238E27FC236}">
                <a16:creationId xmlns:a16="http://schemas.microsoft.com/office/drawing/2014/main" id="{56FF618C-D39B-3693-61FF-109E2E4624AD}"/>
              </a:ext>
            </a:extLst>
          </p:cNvPr>
          <p:cNvSpPr>
            <a:spLocks noGrp="1"/>
          </p:cNvSpPr>
          <p:nvPr>
            <p:ph type="body" idx="1"/>
          </p:nvPr>
        </p:nvSpPr>
        <p:spPr/>
        <p:txBody>
          <a:bodyPr/>
          <a:lstStyle/>
          <a:p>
            <a:r>
              <a:rPr lang="sv-SE" dirty="0">
                <a:cs typeface="Calibri"/>
              </a:rPr>
              <a:t>PUFF/PDCA - verktyget för ständiga förbättringar (motor i förbättringsarbetet)</a:t>
            </a:r>
          </a:p>
          <a:p>
            <a:r>
              <a:rPr lang="sv-SE" dirty="0">
                <a:cs typeface="Calibri"/>
              </a:rPr>
              <a:t>Standarden är baslinjen. (det överenskomna, bästa sättet, just nu.) </a:t>
            </a:r>
          </a:p>
          <a:p>
            <a:pPr marL="171450" indent="-171450">
              <a:buFontTx/>
              <a:buChar char="-"/>
            </a:pPr>
            <a:r>
              <a:rPr lang="sv-SE" dirty="0">
                <a:cs typeface="Calibri"/>
              </a:rPr>
              <a:t>Om vi ​​inte vet hur vi arbetar idag, hur vet vi då om vi förbättras? </a:t>
            </a:r>
          </a:p>
          <a:p>
            <a:pPr marL="0" indent="0">
              <a:buFontTx/>
              <a:buNone/>
            </a:pPr>
            <a:endParaRPr lang="sv-SE" dirty="0">
              <a:cs typeface="Calibri"/>
            </a:endParaRPr>
          </a:p>
          <a:p>
            <a:endParaRPr lang="sv-SE" dirty="0">
              <a:cs typeface="Calibri"/>
            </a:endParaRPr>
          </a:p>
          <a:p>
            <a:r>
              <a:rPr lang="sv-SE" dirty="0">
                <a:cs typeface="Calibri"/>
              </a:rPr>
              <a:t>PUFF/PDCA är en modell som ger ett ramverk för ständig förbättring av en process eller ett system. PDCA kan användas för processer på olika nivåer, för individuella problem, för att leda förbättringsprojekt med mera.</a:t>
            </a:r>
            <a:endParaRPr lang="sv-SE" dirty="0"/>
          </a:p>
        </p:txBody>
      </p:sp>
      <p:sp>
        <p:nvSpPr>
          <p:cNvPr id="4" name="Platshållare för bildnummer 3">
            <a:extLst>
              <a:ext uri="{FF2B5EF4-FFF2-40B4-BE49-F238E27FC236}">
                <a16:creationId xmlns:a16="http://schemas.microsoft.com/office/drawing/2014/main" id="{BC97D3AC-7438-6062-8AB8-44C3A34FBFA3}"/>
              </a:ext>
            </a:extLst>
          </p:cNvPr>
          <p:cNvSpPr>
            <a:spLocks noGrp="1"/>
          </p:cNvSpPr>
          <p:nvPr>
            <p:ph type="sldNum" sz="quarter" idx="5"/>
          </p:nvPr>
        </p:nvSpPr>
        <p:spPr/>
        <p:txBody>
          <a:bodyPr/>
          <a:lstStyle/>
          <a:p>
            <a:fld id="{52F7BF8A-7715-400F-BBF4-F9341909D0F1}" type="slidenum">
              <a:rPr lang="sv-SE" smtClean="0"/>
              <a:t>17</a:t>
            </a:fld>
            <a:endParaRPr lang="sv-SE"/>
          </a:p>
        </p:txBody>
      </p:sp>
    </p:spTree>
    <p:extLst>
      <p:ext uri="{BB962C8B-B14F-4D97-AF65-F5344CB8AC3E}">
        <p14:creationId xmlns:p14="http://schemas.microsoft.com/office/powerpoint/2010/main" val="401613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Försvenskat PUFF</a:t>
            </a:r>
          </a:p>
          <a:p>
            <a:r>
              <a:rPr lang="sv-SE" dirty="0"/>
              <a:t>P = Planera</a:t>
            </a:r>
          </a:p>
          <a:p>
            <a:r>
              <a:rPr lang="sv-SE" dirty="0"/>
              <a:t>U = Utföra</a:t>
            </a:r>
          </a:p>
          <a:p>
            <a:r>
              <a:rPr lang="sv-SE" dirty="0"/>
              <a:t>F = Följ upp</a:t>
            </a:r>
          </a:p>
          <a:p>
            <a:r>
              <a:rPr lang="sv-SE" dirty="0"/>
              <a:t>F = Förbättra </a:t>
            </a:r>
          </a:p>
          <a:p>
            <a:endParaRPr lang="sv-SE" dirty="0"/>
          </a:p>
          <a:p>
            <a:r>
              <a:rPr lang="sv-SE" dirty="0"/>
              <a:t>Engelska PDCA</a:t>
            </a:r>
          </a:p>
          <a:p>
            <a:r>
              <a:rPr lang="sv-SE" dirty="0"/>
              <a:t>P = Plan</a:t>
            </a:r>
          </a:p>
          <a:p>
            <a:r>
              <a:rPr lang="sv-SE" dirty="0"/>
              <a:t>D = Do</a:t>
            </a:r>
          </a:p>
          <a:p>
            <a:r>
              <a:rPr lang="sv-SE" dirty="0"/>
              <a:t>C = Check</a:t>
            </a:r>
          </a:p>
          <a:p>
            <a:r>
              <a:rPr lang="sv-SE" dirty="0"/>
              <a:t>A = </a:t>
            </a:r>
            <a:r>
              <a:rPr lang="sv-SE" dirty="0" err="1"/>
              <a:t>Act</a:t>
            </a:r>
            <a:r>
              <a:rPr lang="sv-SE" dirty="0"/>
              <a:t> </a:t>
            </a:r>
          </a:p>
        </p:txBody>
      </p:sp>
      <p:sp>
        <p:nvSpPr>
          <p:cNvPr id="4" name="Platshållare för bildnummer 3"/>
          <p:cNvSpPr>
            <a:spLocks noGrp="1"/>
          </p:cNvSpPr>
          <p:nvPr>
            <p:ph type="sldNum" sz="quarter" idx="10"/>
          </p:nvPr>
        </p:nvSpPr>
        <p:spPr/>
        <p:txBody>
          <a:bodyPr/>
          <a:lstStyle/>
          <a:p>
            <a:pPr marL="0" marR="0" lvl="0" indent="0" algn="r" defTabSz="1300460" rtl="0" eaLnBrk="1" fontAlgn="auto" latinLnBrk="0" hangingPunct="1">
              <a:lnSpc>
                <a:spcPct val="100000"/>
              </a:lnSpc>
              <a:spcBef>
                <a:spcPts val="0"/>
              </a:spcBef>
              <a:spcAft>
                <a:spcPts val="0"/>
              </a:spcAft>
              <a:buClrTx/>
              <a:buSzTx/>
              <a:buFontTx/>
              <a:buNone/>
              <a:tabLst/>
              <a:defRPr/>
            </a:pPr>
            <a:fld id="{26A63521-A449-46B1-AB71-E253EB224A5E}" type="slidenum">
              <a:rPr kumimoji="0" lang="sv-S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460" rtl="0" eaLnBrk="1" fontAlgn="auto" latinLnBrk="0" hangingPunct="1">
                <a:lnSpc>
                  <a:spcPct val="100000"/>
                </a:lnSpc>
                <a:spcBef>
                  <a:spcPts val="0"/>
                </a:spcBef>
                <a:spcAft>
                  <a:spcPts val="0"/>
                </a:spcAft>
                <a:buClrTx/>
                <a:buSzTx/>
                <a:buFontTx/>
                <a:buNone/>
                <a:tabLst/>
                <a:defRPr/>
              </a:pPr>
              <a:t>18</a:t>
            </a:fld>
            <a:endParaRPr kumimoji="0" lang="sv-S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44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Mall PUFF/PDCA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Utvecklad variant av PUFF blankett, med 5 VARFÖR för att hitta grundorsaken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Presentera och skriva ut en PUFF och A3 vid övning </a:t>
            </a:r>
            <a:br>
              <a:rPr lang="sv-SE" dirty="0"/>
            </a:br>
            <a:r>
              <a:rPr lang="sv-SE" dirty="0"/>
              <a:t>– Be dem själv välja ut den metod som de tror är lättast att använda. Uppmuntra att testa båda. Samma grundtanke men olika struktur </a:t>
            </a:r>
          </a:p>
          <a:p>
            <a:endParaRPr lang="sv-SE" dirty="0"/>
          </a:p>
          <a:p>
            <a:endParaRPr lang="sv-SE" dirty="0"/>
          </a:p>
          <a:p>
            <a:r>
              <a:rPr lang="sv-SE" dirty="0"/>
              <a:t>Presentera och skriva ut en PUFF och A3 till respektive grupp – be dem själv välja ut den metod som de tror är lättast att använda. Uppmuntra att testa båda. Samma grundtanke men olika struktur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29ACE-BCD5-4570-8281-831059DE93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459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1079500" indent="-414338">
              <a:spcBef>
                <a:spcPct val="30000"/>
              </a:spcBef>
              <a:defRPr sz="1200">
                <a:solidFill>
                  <a:schemeClr val="tx1"/>
                </a:solidFill>
                <a:latin typeface="Arial" panose="020B0604020202020204" pitchFamily="34" charset="0"/>
              </a:defRPr>
            </a:lvl2pPr>
            <a:lvl3pPr marL="1663700" indent="-331788">
              <a:spcBef>
                <a:spcPct val="30000"/>
              </a:spcBef>
              <a:defRPr sz="1200">
                <a:solidFill>
                  <a:schemeClr val="tx1"/>
                </a:solidFill>
                <a:latin typeface="Arial" panose="020B0604020202020204" pitchFamily="34" charset="0"/>
              </a:defRPr>
            </a:lvl3pPr>
            <a:lvl4pPr marL="2328863" indent="-331788">
              <a:spcBef>
                <a:spcPct val="30000"/>
              </a:spcBef>
              <a:defRPr sz="1200">
                <a:solidFill>
                  <a:schemeClr val="tx1"/>
                </a:solidFill>
                <a:latin typeface="Arial" panose="020B0604020202020204" pitchFamily="34" charset="0"/>
              </a:defRPr>
            </a:lvl4pPr>
            <a:lvl5pPr marL="2995613" indent="-331788">
              <a:spcBef>
                <a:spcPct val="30000"/>
              </a:spcBef>
              <a:defRPr sz="1200">
                <a:solidFill>
                  <a:schemeClr val="tx1"/>
                </a:solidFill>
                <a:latin typeface="Arial" panose="020B0604020202020204" pitchFamily="34" charset="0"/>
              </a:defRPr>
            </a:lvl5pPr>
            <a:lvl6pPr marL="3452813" indent="-331788" eaLnBrk="0" fontAlgn="base" hangingPunct="0">
              <a:spcBef>
                <a:spcPct val="30000"/>
              </a:spcBef>
              <a:spcAft>
                <a:spcPct val="0"/>
              </a:spcAft>
              <a:defRPr sz="1200">
                <a:solidFill>
                  <a:schemeClr val="tx1"/>
                </a:solidFill>
                <a:latin typeface="Arial" panose="020B0604020202020204" pitchFamily="34" charset="0"/>
              </a:defRPr>
            </a:lvl6pPr>
            <a:lvl7pPr marL="3910013" indent="-331788" eaLnBrk="0" fontAlgn="base" hangingPunct="0">
              <a:spcBef>
                <a:spcPct val="30000"/>
              </a:spcBef>
              <a:spcAft>
                <a:spcPct val="0"/>
              </a:spcAft>
              <a:defRPr sz="1200">
                <a:solidFill>
                  <a:schemeClr val="tx1"/>
                </a:solidFill>
                <a:latin typeface="Arial" panose="020B0604020202020204" pitchFamily="34" charset="0"/>
              </a:defRPr>
            </a:lvl7pPr>
            <a:lvl8pPr marL="4367213" indent="-331788" eaLnBrk="0" fontAlgn="base" hangingPunct="0">
              <a:spcBef>
                <a:spcPct val="30000"/>
              </a:spcBef>
              <a:spcAft>
                <a:spcPct val="0"/>
              </a:spcAft>
              <a:defRPr sz="1200">
                <a:solidFill>
                  <a:schemeClr val="tx1"/>
                </a:solidFill>
                <a:latin typeface="Arial" panose="020B0604020202020204" pitchFamily="34" charset="0"/>
              </a:defRPr>
            </a:lvl8pPr>
            <a:lvl9pPr marL="4824413" indent="-3317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1300460" rtl="0" eaLnBrk="1" fontAlgn="auto" latinLnBrk="0" hangingPunct="1">
              <a:lnSpc>
                <a:spcPct val="100000"/>
              </a:lnSpc>
              <a:spcBef>
                <a:spcPct val="0"/>
              </a:spcBef>
              <a:spcAft>
                <a:spcPts val="0"/>
              </a:spcAft>
              <a:buClrTx/>
              <a:buSzTx/>
              <a:buFontTx/>
              <a:buNone/>
              <a:tabLst/>
              <a:defRPr/>
            </a:pPr>
            <a:fld id="{28806467-B7C5-4291-B37B-35F06A3F78E4}" type="slidenum">
              <a:rPr kumimoji="0" lang="sv-SE" altLang="sv-SE" sz="1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300460" rtl="0" eaLnBrk="1" fontAlgn="auto" latinLnBrk="0" hangingPunct="1">
                <a:lnSpc>
                  <a:spcPct val="100000"/>
                </a:lnSpc>
                <a:spcBef>
                  <a:spcPct val="0"/>
                </a:spcBef>
                <a:spcAft>
                  <a:spcPts val="0"/>
                </a:spcAft>
                <a:buClrTx/>
                <a:buSzTx/>
                <a:buFontTx/>
                <a:buNone/>
                <a:tabLst/>
                <a:defRPr/>
              </a:pPr>
              <a:t>20</a:t>
            </a:fld>
            <a:endParaRPr kumimoji="0" lang="sv-SE" altLang="sv-SE"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9" name="Rectangle 7"/>
          <p:cNvSpPr txBox="1">
            <a:spLocks noGrp="1" noChangeArrowheads="1"/>
          </p:cNvSpPr>
          <p:nvPr/>
        </p:nvSpPr>
        <p:spPr bwMode="auto">
          <a:xfrm>
            <a:off x="5624513" y="13638213"/>
            <a:ext cx="43021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462" tIns="67232" rIns="134462" bIns="67232" anchor="b"/>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2338" rtl="0" eaLnBrk="1" fontAlgn="auto" latinLnBrk="0" hangingPunct="1">
              <a:lnSpc>
                <a:spcPct val="100000"/>
              </a:lnSpc>
              <a:spcBef>
                <a:spcPct val="0"/>
              </a:spcBef>
              <a:spcAft>
                <a:spcPts val="0"/>
              </a:spcAft>
              <a:buClrTx/>
              <a:buSzTx/>
              <a:buFontTx/>
              <a:buNone/>
              <a:tabLst/>
              <a:defRPr/>
            </a:pPr>
            <a:fld id="{54AA47AC-7939-40CC-A520-0DBE2458A4EC}" type="slidenum">
              <a:rPr kumimoji="0" lang="sv-SE" alt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2338" rtl="0" eaLnBrk="1" fontAlgn="auto" latinLnBrk="0" hangingPunct="1">
                <a:lnSpc>
                  <a:spcPct val="100000"/>
                </a:lnSpc>
                <a:spcBef>
                  <a:spcPct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00" name="Rectangle 2"/>
          <p:cNvSpPr>
            <a:spLocks noGrp="1" noRot="1" noChangeAspect="1" noChangeArrowheads="1" noTextEdit="1"/>
          </p:cNvSpPr>
          <p:nvPr>
            <p:ph type="sldImg"/>
          </p:nvPr>
        </p:nvSpPr>
        <p:spPr>
          <a:xfrm>
            <a:off x="179388" y="1076325"/>
            <a:ext cx="9575800" cy="5387975"/>
          </a:xfrm>
          <a:ln/>
        </p:spPr>
      </p:sp>
      <p:sp>
        <p:nvSpPr>
          <p:cNvPr id="4101" name="Rectangle 3"/>
          <p:cNvSpPr>
            <a:spLocks noGrp="1" noChangeArrowheads="1"/>
          </p:cNvSpPr>
          <p:nvPr>
            <p:ph type="body" idx="1"/>
          </p:nvPr>
        </p:nvSpPr>
        <p:spPr>
          <a:xfrm>
            <a:off x="1323975" y="6824663"/>
            <a:ext cx="7280275" cy="6456362"/>
          </a:xfrm>
          <a:noFill/>
        </p:spPr>
        <p:txBody>
          <a:bodyPr lIns="127512" tIns="63753" rIns="127512" bIns="63753"/>
          <a:lstStyle/>
          <a:p>
            <a:pPr eaLnBrk="1" hangingPunct="1"/>
            <a:r>
              <a:rPr lang="sv-SE" altLang="sv-SE" dirty="0">
                <a:latin typeface="Arial" panose="020B0604020202020204" pitchFamily="34" charset="0"/>
              </a:rPr>
              <a:t>Mall A3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latin typeface="Arial" panose="020B0604020202020204" pitchFamily="34" charset="0"/>
              </a:rPr>
              <a:t>Exempel på blankett för att strukturerat jobba med de</a:t>
            </a:r>
            <a:r>
              <a:rPr lang="sv-SE" altLang="sv-SE" baseline="0" dirty="0">
                <a:latin typeface="Arial" panose="020B0604020202020204" pitchFamily="34" charset="0"/>
              </a:rPr>
              <a:t> olika delarna i P-U-F-F (på engelska PDCA)</a:t>
            </a:r>
          </a:p>
          <a:p>
            <a:pPr eaLnBrk="1" hangingPunct="1"/>
            <a:endParaRPr lang="sv-SE" altLang="sv-SE" baseline="0" dirty="0">
              <a:latin typeface="Arial" panose="020B0604020202020204" pitchFamily="34" charset="0"/>
            </a:endParaRPr>
          </a:p>
          <a:p>
            <a:pPr eaLnBrk="1" hangingPunct="1"/>
            <a:r>
              <a:rPr lang="sv-SE" altLang="sv-SE" baseline="0" dirty="0">
                <a:latin typeface="Arial" panose="020B0604020202020204" pitchFamily="34" charset="0"/>
              </a:rPr>
              <a:t>Planera (Plan)</a:t>
            </a:r>
          </a:p>
          <a:p>
            <a:pPr eaLnBrk="1" hangingPunct="1"/>
            <a:r>
              <a:rPr lang="sv-SE" altLang="sv-SE" baseline="0" dirty="0">
                <a:latin typeface="Arial" panose="020B0604020202020204" pitchFamily="34" charset="0"/>
              </a:rPr>
              <a:t>Utföra (Do)</a:t>
            </a:r>
          </a:p>
          <a:p>
            <a:pPr eaLnBrk="1" hangingPunct="1"/>
            <a:r>
              <a:rPr lang="sv-SE" altLang="sv-SE" baseline="0" dirty="0">
                <a:latin typeface="Arial" panose="020B0604020202020204" pitchFamily="34" charset="0"/>
              </a:rPr>
              <a:t>Följ upp (Check)</a:t>
            </a:r>
          </a:p>
          <a:p>
            <a:pPr eaLnBrk="1" hangingPunct="1"/>
            <a:r>
              <a:rPr lang="sv-SE" altLang="sv-SE" baseline="0" dirty="0">
                <a:latin typeface="Arial" panose="020B0604020202020204" pitchFamily="34" charset="0"/>
              </a:rPr>
              <a:t>Förbättra (</a:t>
            </a:r>
            <a:r>
              <a:rPr lang="sv-SE" altLang="sv-SE" baseline="0" dirty="0" err="1">
                <a:latin typeface="Arial" panose="020B0604020202020204" pitchFamily="34" charset="0"/>
              </a:rPr>
              <a:t>Act</a:t>
            </a:r>
            <a:r>
              <a:rPr lang="sv-SE" altLang="sv-SE" baseline="0" dirty="0">
                <a:latin typeface="Arial" panose="020B0604020202020204" pitchFamily="34" charset="0"/>
              </a:rPr>
              <a:t>)</a:t>
            </a:r>
            <a:br>
              <a:rPr lang="sv-SE" altLang="sv-SE" baseline="0" dirty="0">
                <a:latin typeface="Arial" panose="020B0604020202020204" pitchFamily="34" charset="0"/>
              </a:rPr>
            </a:br>
            <a:br>
              <a:rPr lang="sv-SE" altLang="sv-SE" dirty="0">
                <a:latin typeface="Arial" panose="020B0604020202020204" pitchFamily="34" charset="0"/>
              </a:rPr>
            </a:br>
            <a:r>
              <a:rPr lang="sv-SE" altLang="sv-SE" dirty="0">
                <a:latin typeface="Arial" panose="020B0604020202020204" pitchFamily="34" charset="0"/>
              </a:rPr>
              <a:t>(Uppmuntra företagarna att sätta egen logga uppe i högra hörnet (gör en egen mall som ni sparar upp på era egna datorer) , lämpligt att skriva ut ett gäng tomma blanketter och sätta upp på förbättringstavlan. När de är klara spara dem inför framtiden om problem kommer tillbaka. Möjlighet att göra en nytt förbättringsexperiment enligt PUFF – metoden, ta en ny A3 Blankett och häfta ihop med den gamla (döp exempelvis till till version 2  och datera på nytt ), att spara tillsammans för framtiden. Om man behöver gå tillbaka och minnas, </a:t>
            </a:r>
            <a:br>
              <a:rPr lang="sv-SE" altLang="sv-SE" dirty="0">
                <a:latin typeface="Arial" panose="020B0604020202020204" pitchFamily="34" charset="0"/>
              </a:rPr>
            </a:br>
            <a:endParaRPr lang="sv-SE" altLang="sv-SE" dirty="0">
              <a:latin typeface="Arial" panose="020B0604020202020204" pitchFamily="34" charset="0"/>
            </a:endParaRPr>
          </a:p>
        </p:txBody>
      </p:sp>
    </p:spTree>
    <p:extLst>
      <p:ext uri="{BB962C8B-B14F-4D97-AF65-F5344CB8AC3E}">
        <p14:creationId xmlns:p14="http://schemas.microsoft.com/office/powerpoint/2010/main" val="385844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6C40-AF5A-FDC9-9195-0162CE0B071F}"/>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989EDBC0-86A9-242A-C1AC-1B321D4B26A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1079500" indent="-414338">
              <a:spcBef>
                <a:spcPct val="30000"/>
              </a:spcBef>
              <a:defRPr sz="1200">
                <a:solidFill>
                  <a:schemeClr val="tx1"/>
                </a:solidFill>
                <a:latin typeface="Arial" panose="020B0604020202020204" pitchFamily="34" charset="0"/>
              </a:defRPr>
            </a:lvl2pPr>
            <a:lvl3pPr marL="1663700" indent="-331788">
              <a:spcBef>
                <a:spcPct val="30000"/>
              </a:spcBef>
              <a:defRPr sz="1200">
                <a:solidFill>
                  <a:schemeClr val="tx1"/>
                </a:solidFill>
                <a:latin typeface="Arial" panose="020B0604020202020204" pitchFamily="34" charset="0"/>
              </a:defRPr>
            </a:lvl3pPr>
            <a:lvl4pPr marL="2328863" indent="-331788">
              <a:spcBef>
                <a:spcPct val="30000"/>
              </a:spcBef>
              <a:defRPr sz="1200">
                <a:solidFill>
                  <a:schemeClr val="tx1"/>
                </a:solidFill>
                <a:latin typeface="Arial" panose="020B0604020202020204" pitchFamily="34" charset="0"/>
              </a:defRPr>
            </a:lvl4pPr>
            <a:lvl5pPr marL="2995613" indent="-331788">
              <a:spcBef>
                <a:spcPct val="30000"/>
              </a:spcBef>
              <a:defRPr sz="1200">
                <a:solidFill>
                  <a:schemeClr val="tx1"/>
                </a:solidFill>
                <a:latin typeface="Arial" panose="020B0604020202020204" pitchFamily="34" charset="0"/>
              </a:defRPr>
            </a:lvl5pPr>
            <a:lvl6pPr marL="3452813" indent="-331788" eaLnBrk="0" fontAlgn="base" hangingPunct="0">
              <a:spcBef>
                <a:spcPct val="30000"/>
              </a:spcBef>
              <a:spcAft>
                <a:spcPct val="0"/>
              </a:spcAft>
              <a:defRPr sz="1200">
                <a:solidFill>
                  <a:schemeClr val="tx1"/>
                </a:solidFill>
                <a:latin typeface="Arial" panose="020B0604020202020204" pitchFamily="34" charset="0"/>
              </a:defRPr>
            </a:lvl6pPr>
            <a:lvl7pPr marL="3910013" indent="-331788" eaLnBrk="0" fontAlgn="base" hangingPunct="0">
              <a:spcBef>
                <a:spcPct val="30000"/>
              </a:spcBef>
              <a:spcAft>
                <a:spcPct val="0"/>
              </a:spcAft>
              <a:defRPr sz="1200">
                <a:solidFill>
                  <a:schemeClr val="tx1"/>
                </a:solidFill>
                <a:latin typeface="Arial" panose="020B0604020202020204" pitchFamily="34" charset="0"/>
              </a:defRPr>
            </a:lvl7pPr>
            <a:lvl8pPr marL="4367213" indent="-331788" eaLnBrk="0" fontAlgn="base" hangingPunct="0">
              <a:spcBef>
                <a:spcPct val="30000"/>
              </a:spcBef>
              <a:spcAft>
                <a:spcPct val="0"/>
              </a:spcAft>
              <a:defRPr sz="1200">
                <a:solidFill>
                  <a:schemeClr val="tx1"/>
                </a:solidFill>
                <a:latin typeface="Arial" panose="020B0604020202020204" pitchFamily="34" charset="0"/>
              </a:defRPr>
            </a:lvl8pPr>
            <a:lvl9pPr marL="4824413" indent="-3317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1300460" rtl="0" eaLnBrk="1" fontAlgn="auto" latinLnBrk="0" hangingPunct="1">
              <a:lnSpc>
                <a:spcPct val="100000"/>
              </a:lnSpc>
              <a:spcBef>
                <a:spcPct val="0"/>
              </a:spcBef>
              <a:spcAft>
                <a:spcPts val="0"/>
              </a:spcAft>
              <a:buClrTx/>
              <a:buSzTx/>
              <a:buFontTx/>
              <a:buNone/>
              <a:tabLst/>
              <a:defRPr/>
            </a:pPr>
            <a:fld id="{28806467-B7C5-4291-B37B-35F06A3F78E4}" type="slidenum">
              <a:rPr kumimoji="0" lang="sv-SE" altLang="sv-SE" sz="1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300460" rtl="0" eaLnBrk="1" fontAlgn="auto" latinLnBrk="0" hangingPunct="1">
                <a:lnSpc>
                  <a:spcPct val="100000"/>
                </a:lnSpc>
                <a:spcBef>
                  <a:spcPct val="0"/>
                </a:spcBef>
                <a:spcAft>
                  <a:spcPts val="0"/>
                </a:spcAft>
                <a:buClrTx/>
                <a:buSzTx/>
                <a:buFontTx/>
                <a:buNone/>
                <a:tabLst/>
                <a:defRPr/>
              </a:pPr>
              <a:t>21</a:t>
            </a:fld>
            <a:endParaRPr kumimoji="0" lang="sv-SE" altLang="sv-SE"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9" name="Rectangle 7">
            <a:extLst>
              <a:ext uri="{FF2B5EF4-FFF2-40B4-BE49-F238E27FC236}">
                <a16:creationId xmlns:a16="http://schemas.microsoft.com/office/drawing/2014/main" id="{2F648C44-F738-1833-B513-9E907CFC6526}"/>
              </a:ext>
            </a:extLst>
          </p:cNvPr>
          <p:cNvSpPr txBox="1">
            <a:spLocks noGrp="1" noChangeArrowheads="1"/>
          </p:cNvSpPr>
          <p:nvPr/>
        </p:nvSpPr>
        <p:spPr bwMode="auto">
          <a:xfrm>
            <a:off x="5624513" y="13638213"/>
            <a:ext cx="43021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462" tIns="67232" rIns="134462" bIns="67232" anchor="b"/>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2338" rtl="0" eaLnBrk="1" fontAlgn="auto" latinLnBrk="0" hangingPunct="1">
              <a:lnSpc>
                <a:spcPct val="100000"/>
              </a:lnSpc>
              <a:spcBef>
                <a:spcPct val="0"/>
              </a:spcBef>
              <a:spcAft>
                <a:spcPts val="0"/>
              </a:spcAft>
              <a:buClrTx/>
              <a:buSzTx/>
              <a:buFontTx/>
              <a:buNone/>
              <a:tabLst/>
              <a:defRPr/>
            </a:pPr>
            <a:fld id="{54AA47AC-7939-40CC-A520-0DBE2458A4EC}" type="slidenum">
              <a:rPr kumimoji="0" lang="sv-SE" alt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2338" rtl="0" eaLnBrk="1" fontAlgn="auto" latinLnBrk="0" hangingPunct="1">
                <a:lnSpc>
                  <a:spcPct val="100000"/>
                </a:lnSpc>
                <a:spcBef>
                  <a:spcPct val="0"/>
                </a:spcBef>
                <a:spcAft>
                  <a:spcPts val="0"/>
                </a:spcAft>
                <a:buClrTx/>
                <a:buSzTx/>
                <a:buFontTx/>
                <a:buNone/>
                <a:tabLst/>
                <a:defRPr/>
              </a:pPr>
              <a:t>21</a:t>
            </a:fld>
            <a:endParaRPr kumimoji="0" lang="sv-SE" alt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00" name="Rectangle 2">
            <a:extLst>
              <a:ext uri="{FF2B5EF4-FFF2-40B4-BE49-F238E27FC236}">
                <a16:creationId xmlns:a16="http://schemas.microsoft.com/office/drawing/2014/main" id="{0FBF7D2D-D09D-5097-0CE6-1F694DA01F77}"/>
              </a:ext>
            </a:extLst>
          </p:cNvPr>
          <p:cNvSpPr>
            <a:spLocks noGrp="1" noRot="1" noChangeAspect="1" noChangeArrowheads="1" noTextEdit="1"/>
          </p:cNvSpPr>
          <p:nvPr>
            <p:ph type="sldImg"/>
          </p:nvPr>
        </p:nvSpPr>
        <p:spPr>
          <a:xfrm>
            <a:off x="179388" y="1076325"/>
            <a:ext cx="9575800" cy="5387975"/>
          </a:xfrm>
          <a:ln/>
        </p:spPr>
      </p:sp>
      <p:sp>
        <p:nvSpPr>
          <p:cNvPr id="4101" name="Rectangle 3">
            <a:extLst>
              <a:ext uri="{FF2B5EF4-FFF2-40B4-BE49-F238E27FC236}">
                <a16:creationId xmlns:a16="http://schemas.microsoft.com/office/drawing/2014/main" id="{49C51A06-730F-3668-3DE2-B83318F14786}"/>
              </a:ext>
            </a:extLst>
          </p:cNvPr>
          <p:cNvSpPr>
            <a:spLocks noGrp="1" noChangeArrowheads="1"/>
          </p:cNvSpPr>
          <p:nvPr>
            <p:ph type="body" idx="1"/>
          </p:nvPr>
        </p:nvSpPr>
        <p:spPr>
          <a:xfrm>
            <a:off x="1323975" y="6824663"/>
            <a:ext cx="7280275" cy="6456362"/>
          </a:xfrm>
          <a:noFill/>
        </p:spPr>
        <p:txBody>
          <a:bodyPr lIns="127512" tIns="63753" rIns="127512" bIns="63753"/>
          <a:lstStyle/>
          <a:p>
            <a:pPr eaLnBrk="1" hangingPunct="1"/>
            <a:r>
              <a:rPr lang="sv-SE" altLang="sv-SE" dirty="0">
                <a:latin typeface="Arial" panose="020B0604020202020204" pitchFamily="34" charset="0"/>
              </a:rPr>
              <a:t>Exempel – Jordgubbsodlare</a:t>
            </a:r>
          </a:p>
        </p:txBody>
      </p:sp>
    </p:spTree>
    <p:extLst>
      <p:ext uri="{BB962C8B-B14F-4D97-AF65-F5344CB8AC3E}">
        <p14:creationId xmlns:p14="http://schemas.microsoft.com/office/powerpoint/2010/main" val="210148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Beroende på hur komplext problemet är så använd den grundorsaksanalys som mest lämpad, underlättar att börja bena ut </a:t>
            </a:r>
            <a:r>
              <a:rPr lang="sv-SE" dirty="0" err="1">
                <a:ea typeface="Calibri"/>
                <a:cs typeface="Calibri"/>
              </a:rPr>
              <a:t>mha</a:t>
            </a:r>
            <a:r>
              <a:rPr lang="sv-SE" dirty="0">
                <a:ea typeface="Calibri"/>
                <a:cs typeface="Calibri"/>
              </a:rPr>
              <a:t> av fiskbensdiagram och sedan välja ut ett område att fördjupa sig i </a:t>
            </a:r>
            <a:r>
              <a:rPr lang="sv-SE" dirty="0" err="1">
                <a:ea typeface="Calibri"/>
                <a:cs typeface="Calibri"/>
              </a:rPr>
              <a:t>mha</a:t>
            </a:r>
            <a:r>
              <a:rPr lang="sv-SE" dirty="0">
                <a:ea typeface="Calibri"/>
                <a:cs typeface="Calibri"/>
              </a:rPr>
              <a:t> 5 Varför?</a:t>
            </a:r>
          </a:p>
          <a:p>
            <a:endParaRPr lang="sv-SE" dirty="0">
              <a:ea typeface="Calibri"/>
              <a:cs typeface="Calibri"/>
            </a:endParaRPr>
          </a:p>
          <a:p>
            <a:r>
              <a:rPr lang="sv-SE" dirty="0">
                <a:ea typeface="Calibri"/>
                <a:cs typeface="Calibri"/>
              </a:rPr>
              <a:t>Skriv i förväg ut A3 mall och PUFF – be dem välja , alt testa båda om flera problem att lösa.</a:t>
            </a:r>
          </a:p>
          <a:p>
            <a:r>
              <a:rPr lang="sv-SE" dirty="0">
                <a:ea typeface="Calibri"/>
                <a:cs typeface="Calibri"/>
              </a:rPr>
              <a:t>Fiskbensdiagram – bra att </a:t>
            </a:r>
            <a:r>
              <a:rPr lang="sv-SE" dirty="0" err="1">
                <a:ea typeface="Calibri"/>
                <a:cs typeface="Calibri"/>
              </a:rPr>
              <a:t>avända</a:t>
            </a:r>
            <a:r>
              <a:rPr lang="sv-SE" dirty="0">
                <a:ea typeface="Calibri"/>
                <a:cs typeface="Calibri"/>
              </a:rPr>
              <a:t> om mera komplext problem för att bena ut – 5 varför kan sedan väljas på ett specifik utvalt ben för att hitta grundorsaken. </a:t>
            </a:r>
          </a:p>
          <a:p>
            <a:r>
              <a:rPr lang="sv-SE" dirty="0">
                <a:ea typeface="Calibri"/>
                <a:cs typeface="Calibri"/>
              </a:rPr>
              <a:t>Lättast att själv rita upp – lämpligen på ett större papper (Förbered gärna med att ta med ett gäng tomma A3-papper)</a:t>
            </a:r>
          </a:p>
          <a:p>
            <a:endParaRPr lang="sv-SE" dirty="0">
              <a:ea typeface="Calibri"/>
              <a:cs typeface="Calibri"/>
            </a:endParaRPr>
          </a:p>
          <a:p>
            <a:endParaRPr lang="sv-SE" dirty="0">
              <a:ea typeface="Calibri"/>
              <a:cs typeface="Calibri"/>
            </a:endParaRPr>
          </a:p>
          <a:p>
            <a:r>
              <a:rPr lang="sv-SE" dirty="0">
                <a:ea typeface="Calibri"/>
                <a:cs typeface="Calibri"/>
              </a:rPr>
              <a:t>Tidsåtgång för övning ca 15-20 min – lämplig att göra i små grupper, varje grupp väljer ut ett relevant problem, redovisa för varandra och ta med i det fortsatta förbättringsarbetet. Skapa en vana att jobba med ständiga förbättringar löpande, det är ett arbete som aldrig tar slut. Tillsammans bli en lärande organisation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A1BF2-D650-4AEF-A785-EC70BB39672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04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Varför ska man jobba med strukturerad problemlösning?</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på ett strukturerat sätt lösa problem är en del av att på ett framgångsrikt sätt arbeta med ständiga förbättringar. </a:t>
            </a:r>
            <a:br>
              <a:rPr lang="sv-SE" dirty="0"/>
            </a:br>
            <a:r>
              <a:rPr lang="sv-SE" dirty="0" err="1"/>
              <a:t>Lean</a:t>
            </a:r>
            <a:r>
              <a:rPr lang="sv-SE" dirty="0"/>
              <a:t> verktygen PDCA/PUFF, A3, 5 Varför och Fiskbensdiagram är några verktyg som kan vara till stöd i arbetet med ständiga förbättringar.  </a:t>
            </a:r>
            <a:br>
              <a:rPr lang="sv-SE" dirty="0"/>
            </a:b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Där PUFF/PDCA fungerar som verksamhetens motor i arbetet med ständiga förbättringar (Planera, Utföra, Följa upp och Förbättra)</a:t>
            </a:r>
            <a:endParaRPr lang="sv-SE" b="0" dirty="0">
              <a:solidFill>
                <a:srgbClr val="444444"/>
              </a:solidFill>
            </a:endParaRPr>
          </a:p>
          <a:p>
            <a:endParaRPr lang="sv-SE" dirty="0"/>
          </a:p>
          <a:p>
            <a:endParaRPr lang="en-US" dirty="0">
              <a:cs typeface="Calibri"/>
            </a:endParaRPr>
          </a:p>
        </p:txBody>
      </p:sp>
      <p:sp>
        <p:nvSpPr>
          <p:cNvPr id="4" name="Platshållare för bildnummer 3"/>
          <p:cNvSpPr>
            <a:spLocks noGrp="1"/>
          </p:cNvSpPr>
          <p:nvPr>
            <p:ph type="sldNum" sz="quarter" idx="5"/>
          </p:nvPr>
        </p:nvSpPr>
        <p:spPr/>
        <p:txBody>
          <a:bodyPr/>
          <a:lstStyle/>
          <a:p>
            <a:fld id="{F25A1BF2-D650-4AEF-A785-EC70BB396720}" type="slidenum">
              <a:rPr lang="sv-SE" smtClean="0"/>
              <a:t>2</a:t>
            </a:fld>
            <a:endParaRPr lang="sv-SE"/>
          </a:p>
        </p:txBody>
      </p:sp>
    </p:spTree>
    <p:extLst>
      <p:ext uri="{BB962C8B-B14F-4D97-AF65-F5344CB8AC3E}">
        <p14:creationId xmlns:p14="http://schemas.microsoft.com/office/powerpoint/2010/main" val="102954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Lean</a:t>
            </a:r>
            <a:r>
              <a:rPr lang="sv-SE" dirty="0"/>
              <a:t> film som stöd för att introducera till LEAN och dess verktyg, PUFF och 5-Varför? introduceras i filmen</a:t>
            </a:r>
          </a:p>
        </p:txBody>
      </p:sp>
      <p:sp>
        <p:nvSpPr>
          <p:cNvPr id="4" name="Platshållare för bildnummer 3"/>
          <p:cNvSpPr>
            <a:spLocks noGrp="1"/>
          </p:cNvSpPr>
          <p:nvPr>
            <p:ph type="sldNum" sz="quarter" idx="5"/>
          </p:nvPr>
        </p:nvSpPr>
        <p:spPr/>
        <p:txBody>
          <a:bodyPr/>
          <a:lstStyle/>
          <a:p>
            <a:fld id="{A2568A12-57B0-45BD-8228-2147E4D1887E}" type="slidenum">
              <a:rPr lang="sv-SE" smtClean="0"/>
              <a:t>23</a:t>
            </a:fld>
            <a:endParaRPr lang="sv-SE"/>
          </a:p>
        </p:txBody>
      </p:sp>
    </p:spTree>
    <p:extLst>
      <p:ext uri="{BB962C8B-B14F-4D97-AF65-F5344CB8AC3E}">
        <p14:creationId xmlns:p14="http://schemas.microsoft.com/office/powerpoint/2010/main" val="3984170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Mera tips på kunskapsmoduler som finns att tillgå på www.lantbruketskunskapsbank.se</a:t>
            </a:r>
          </a:p>
          <a:p>
            <a:r>
              <a:rPr lang="sv-SE" dirty="0"/>
              <a:t> </a:t>
            </a:r>
          </a:p>
        </p:txBody>
      </p:sp>
      <p:sp>
        <p:nvSpPr>
          <p:cNvPr id="4" name="Platshållare för bildnummer 3"/>
          <p:cNvSpPr>
            <a:spLocks noGrp="1"/>
          </p:cNvSpPr>
          <p:nvPr>
            <p:ph type="sldNum" sz="quarter" idx="5"/>
          </p:nvPr>
        </p:nvSpPr>
        <p:spPr/>
        <p:txBody>
          <a:bodyPr/>
          <a:lstStyle/>
          <a:p>
            <a:fld id="{A2568A12-57B0-45BD-8228-2147E4D1887E}" type="slidenum">
              <a:rPr lang="sv-SE" smtClean="0"/>
              <a:t>24</a:t>
            </a:fld>
            <a:endParaRPr lang="sv-SE"/>
          </a:p>
        </p:txBody>
      </p:sp>
    </p:spTree>
    <p:extLst>
      <p:ext uri="{BB962C8B-B14F-4D97-AF65-F5344CB8AC3E}">
        <p14:creationId xmlns:p14="http://schemas.microsoft.com/office/powerpoint/2010/main" val="34723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Calibri"/>
                <a:cs typeface="Calibri"/>
              </a:rPr>
              <a:t>Grunden till varför vi behöver jobba strukturerat med problemlösning.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Calibri"/>
                <a:cs typeface="Calibri"/>
              </a:rPr>
              <a:t>Vi vet ju inte rätt väg. Vi behöver arbeta med problemlösning/olika verktyg för att följa upp och gå emot målet.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Calibri"/>
                <a:cs typeface="Calibri"/>
              </a:rPr>
              <a:t>Strukturerade experiment på vägen (Ta stöd av PUFF - planera, utför, följ upp och förbättra)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E951-3677-4183-AB9D-953EF7743F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91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1BE06-E366-7AD1-6A83-31B024C61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C84B117-78C6-1C6D-AE5F-3A16029249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DA5888-D78F-F996-0EDC-7D41BF0AD551}"/>
              </a:ext>
            </a:extLst>
          </p:cNvPr>
          <p:cNvSpPr>
            <a:spLocks noGrp="1"/>
          </p:cNvSpPr>
          <p:nvPr>
            <p:ph type="body" idx="1"/>
          </p:nvPr>
        </p:nvSpPr>
        <p:spPr/>
        <p:txBody>
          <a:bodyPr>
            <a:normAutofit/>
          </a:bodyPr>
          <a:lstStyle/>
          <a:p>
            <a:r>
              <a:rPr lang="sv-SE">
                <a:cs typeface="Calibri"/>
              </a:rPr>
              <a:t>Att jobba systematiskt med mål är en del i </a:t>
            </a:r>
            <a:r>
              <a:rPr lang="sv-SE" err="1">
                <a:cs typeface="Calibri"/>
              </a:rPr>
              <a:t>lärcykeln</a:t>
            </a:r>
            <a:r>
              <a:rPr lang="sv-SE">
                <a:cs typeface="Calibri"/>
              </a:rPr>
              <a:t>! </a:t>
            </a:r>
          </a:p>
          <a:p>
            <a:r>
              <a:rPr lang="sv-SE">
                <a:ea typeface="Calibri"/>
                <a:cs typeface="Calibri"/>
              </a:rPr>
              <a:t>Vi lär oss och får revidera våra mål när vi vet bättre.</a:t>
            </a:r>
          </a:p>
        </p:txBody>
      </p:sp>
      <p:sp>
        <p:nvSpPr>
          <p:cNvPr id="4" name="Platshållare för bildnummer 3">
            <a:extLst>
              <a:ext uri="{FF2B5EF4-FFF2-40B4-BE49-F238E27FC236}">
                <a16:creationId xmlns:a16="http://schemas.microsoft.com/office/drawing/2014/main" id="{4D2A5EEC-3AF3-B020-19D6-966B3133665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869FD-514A-4E5C-B6F4-C7B86ADA82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sidfot 4">
            <a:extLst>
              <a:ext uri="{FF2B5EF4-FFF2-40B4-BE49-F238E27FC236}">
                <a16:creationId xmlns:a16="http://schemas.microsoft.com/office/drawing/2014/main" id="{2BAC5945-1092-22DF-AB83-39F8E41ED84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Clas Mellby</a:t>
            </a:r>
          </a:p>
        </p:txBody>
      </p:sp>
    </p:spTree>
    <p:extLst>
      <p:ext uri="{BB962C8B-B14F-4D97-AF65-F5344CB8AC3E}">
        <p14:creationId xmlns:p14="http://schemas.microsoft.com/office/powerpoint/2010/main" val="348802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trike="noStrike" dirty="0"/>
              <a:t>Så här kan man arbeta med ständiga förbättringar och problemlösning , på ett strukturerat sätt. </a:t>
            </a:r>
          </a:p>
          <a:p>
            <a:r>
              <a:rPr lang="sv-SE" strike="noStrike" dirty="0"/>
              <a:t>Stöd för att jobba bort olika </a:t>
            </a:r>
            <a:r>
              <a:rPr lang="sv-SE" strike="noStrike" dirty="0" err="1"/>
              <a:t>slöserier</a:t>
            </a:r>
            <a:r>
              <a:rPr lang="sv-SE" strike="noStrike" dirty="0"/>
              <a:t>, </a:t>
            </a:r>
            <a:r>
              <a:rPr lang="sv-SE" strike="noStrike" dirty="0" err="1"/>
              <a:t>struk</a:t>
            </a:r>
            <a:r>
              <a:rPr lang="sv-SE" strike="noStrike" dirty="0"/>
              <a:t>/flaskhalsar, skapa en bättre flödeseffektivitet. Mera resurseffektiv etc.</a:t>
            </a:r>
          </a:p>
        </p:txBody>
      </p:sp>
      <p:sp>
        <p:nvSpPr>
          <p:cNvPr id="4" name="Platshållare för bildnummer 3"/>
          <p:cNvSpPr>
            <a:spLocks noGrp="1"/>
          </p:cNvSpPr>
          <p:nvPr>
            <p:ph type="sldNum" sz="quarter" idx="10"/>
          </p:nvPr>
        </p:nvSpPr>
        <p:spPr/>
        <p:txBody>
          <a:bodyPr/>
          <a:lstStyle/>
          <a:p>
            <a:fld id="{96AF95B8-7DC5-4C01-A5D9-69DF2C9F1021}" type="slidenum">
              <a:rPr lang="sv-SE" smtClean="0"/>
              <a:pPr/>
              <a:t>5</a:t>
            </a:fld>
            <a:endParaRPr lang="sv-SE"/>
          </a:p>
        </p:txBody>
      </p:sp>
    </p:spTree>
    <p:extLst>
      <p:ext uri="{BB962C8B-B14F-4D97-AF65-F5344CB8AC3E}">
        <p14:creationId xmlns:p14="http://schemas.microsoft.com/office/powerpoint/2010/main" val="283693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trike="noStrike" dirty="0">
                <a:ea typeface="Calibri"/>
                <a:cs typeface="Calibri"/>
              </a:rPr>
              <a:t>Så fort en avvikelser uppstår, ett fel upptäck så stoppas arbetet. Strukturerat jobba tillsammans i en arbetsgrupp för att hitta grundorsaken, se varje förbättringsaktivitet som ett experiment, jobba med de tre stegen Planera (här ingår grundorsaksanalysen), Utföra, Följ upp och Förbättra</a:t>
            </a:r>
          </a:p>
          <a:p>
            <a:endParaRPr lang="sv-SE" dirty="0"/>
          </a:p>
          <a:p>
            <a:r>
              <a:rPr lang="en-GB" b="1" dirty="0">
                <a:solidFill>
                  <a:schemeClr val="bg1"/>
                </a:solidFill>
                <a:latin typeface="Calibri"/>
                <a:cs typeface="Calibri"/>
              </a:rPr>
              <a:t>“Stoppa vid </a:t>
            </a:r>
            <a:r>
              <a:rPr lang="en-GB" b="1" dirty="0" err="1">
                <a:solidFill>
                  <a:schemeClr val="bg1"/>
                </a:solidFill>
                <a:latin typeface="Calibri"/>
                <a:cs typeface="Calibri"/>
              </a:rPr>
              <a:t>fel</a:t>
            </a:r>
            <a:r>
              <a:rPr lang="en-GB" b="1" dirty="0">
                <a:solidFill>
                  <a:schemeClr val="bg1"/>
                </a:solidFill>
                <a:latin typeface="Calibri"/>
                <a:cs typeface="Calibri"/>
              </a:rPr>
              <a:t>” = Lean </a:t>
            </a:r>
            <a:r>
              <a:rPr lang="en-GB" b="1" dirty="0" err="1">
                <a:solidFill>
                  <a:schemeClr val="bg1"/>
                </a:solidFill>
                <a:latin typeface="Calibri"/>
                <a:cs typeface="Calibri"/>
              </a:rPr>
              <a:t>princip</a:t>
            </a:r>
            <a:endParaRPr lang="sv-SE" b="1" dirty="0">
              <a:solidFill>
                <a:schemeClr val="bg1"/>
              </a:solidFill>
              <a:latin typeface="Calibri"/>
              <a:cs typeface="Calibri"/>
            </a:endParaRPr>
          </a:p>
          <a:p>
            <a:pPr algn="l" rtl="0" fontAlgn="base"/>
            <a:r>
              <a:rPr lang="sv-SE" sz="2000" b="1" dirty="0">
                <a:solidFill>
                  <a:srgbClr val="000000"/>
                </a:solidFill>
                <a:highlight>
                  <a:srgbClr val="FFFFFF"/>
                </a:highlight>
                <a:latin typeface="Tahoma" panose="020B0604030504040204" pitchFamily="34" charset="0"/>
              </a:rPr>
              <a:t>5. Stoppa vid fel </a:t>
            </a:r>
            <a:endParaRPr lang="sv-SE" b="1" i="0" dirty="0">
              <a:solidFill>
                <a:srgbClr val="000000"/>
              </a:solidFill>
              <a:effectLst/>
              <a:highlight>
                <a:srgbClr val="FFFFFF"/>
              </a:highlight>
              <a:latin typeface="Segoe UI" panose="020B0502040204020203" pitchFamily="34" charset="0"/>
            </a:endParaRPr>
          </a:p>
          <a:p>
            <a:pPr algn="l" rtl="0" fontAlgn="base"/>
            <a:r>
              <a:rPr lang="sv-SE" sz="2000" i="1" dirty="0">
                <a:solidFill>
                  <a:srgbClr val="000000"/>
                </a:solidFill>
                <a:highlight>
                  <a:srgbClr val="FFFFFF"/>
                </a:highlight>
                <a:latin typeface="Georgia" panose="02040502050405020303" pitchFamily="18" charset="0"/>
              </a:rPr>
              <a:t>”Skapa en kultur där processerna stoppas för att lösa problem” </a:t>
            </a:r>
            <a:r>
              <a:rPr lang="sv-SE" sz="2000" dirty="0">
                <a:solidFill>
                  <a:srgbClr val="000000"/>
                </a:solidFill>
                <a:highlight>
                  <a:srgbClr val="FFFFFF"/>
                </a:highlight>
                <a:latin typeface="Georgia" panose="02040502050405020303" pitchFamily="18" charset="0"/>
              </a:rPr>
              <a:t>I bilfabriken kan man dra i snören eller trycka på stoppknappar, men det fungerar ju inte alltid i ett lantbruksföretag. Många gånger handlar det här istället om att hitta ett system för att hantera icke akuta problem innan de blir akuta (system för avvikelsehantering) och att ta sig tid till att hitta grundorsaken till problemen istället för att direkt gå på en lösning. Rent konkret kan det alltså vara att använda whiteboardtavlorna till att notera avvikelser i stallar, fel i maskiner eller saker som behöver rättas till i fält. Vid problemlösning använder man strukturerade arbetssätt såsom PUFF eller A3 för att hitta grundorsaker och kunna värdera olika åtgärder sinsemellan. </a:t>
            </a:r>
            <a:endParaRPr lang="sv-SE" b="0" i="0" dirty="0">
              <a:solidFill>
                <a:srgbClr val="000000"/>
              </a:solidFill>
              <a:effectLst/>
              <a:highlight>
                <a:srgbClr val="FFFFFF"/>
              </a:highlight>
              <a:latin typeface="Segoe UI" panose="020B0502040204020203" pitchFamily="34" charset="0"/>
            </a:endParaRPr>
          </a:p>
          <a:p>
            <a:pPr algn="l" rtl="0" fontAlgn="base"/>
            <a:r>
              <a:rPr lang="sv-SE" sz="2000" dirty="0">
                <a:solidFill>
                  <a:srgbClr val="000000"/>
                </a:solidFill>
                <a:highlight>
                  <a:srgbClr val="FFFFFF"/>
                </a:highlight>
                <a:latin typeface="Georgia" panose="02040502050405020303" pitchFamily="18" charset="0"/>
              </a:rPr>
              <a:t>I Toyotafabriken handlar den här principen också om att man </a:t>
            </a:r>
            <a:r>
              <a:rPr lang="sv-SE" sz="2000" i="1" dirty="0">
                <a:solidFill>
                  <a:srgbClr val="000000"/>
                </a:solidFill>
                <a:highlight>
                  <a:srgbClr val="FFFFFF"/>
                </a:highlight>
                <a:latin typeface="Georgia" panose="02040502050405020303" pitchFamily="18" charset="0"/>
              </a:rPr>
              <a:t>måste</a:t>
            </a:r>
            <a:r>
              <a:rPr lang="sv-SE" sz="2000" dirty="0">
                <a:solidFill>
                  <a:srgbClr val="000000"/>
                </a:solidFill>
                <a:highlight>
                  <a:srgbClr val="FFFFFF"/>
                </a:highlight>
                <a:latin typeface="Georgia" panose="02040502050405020303" pitchFamily="18" charset="0"/>
              </a:rPr>
              <a:t> be om hjälp så fort som man stöter på ett problem som man inte själv kan lösa på en gång. På vissa arbetsplatser har man svårt att be varandra om hjälp för man ser det som ett slöseri att en person avbryter det den håller på med för att gå någon annanstans.  Här handlar det om att man faktiskt är ett arbetslag som gemensamt arbetar för hela verksamheten istället för att var och en optimerar sitt egna arbete. Det kommer alltid att vara lättare att fortsätta jobba istället för att stanna upp och lösa ett problem, men det är den kulturförändringen som är nödvändig. </a:t>
            </a:r>
            <a:endParaRPr lang="sv-SE" b="0" i="0" dirty="0">
              <a:solidFill>
                <a:srgbClr val="000000"/>
              </a:solidFill>
              <a:effectLst/>
              <a:highlight>
                <a:srgbClr val="FFFFFF"/>
              </a:highligh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90631" rtl="0" eaLnBrk="1" fontAlgn="auto" latinLnBrk="0" hangingPunct="1">
              <a:lnSpc>
                <a:spcPct val="100000"/>
              </a:lnSpc>
              <a:spcBef>
                <a:spcPts val="0"/>
              </a:spcBef>
              <a:spcAft>
                <a:spcPts val="0"/>
              </a:spcAft>
              <a:buClrTx/>
              <a:buSzTx/>
              <a:buFontTx/>
              <a:buNone/>
              <a:tabLst/>
              <a:defRPr/>
            </a:pPr>
            <a:fld id="{E29D4C13-3DDF-4634-A15A-DCF399D09B0B}" type="slidenum">
              <a:rPr kumimoji="0" lang="sv-SE" sz="13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90631" rtl="0" eaLnBrk="1" fontAlgn="auto" latinLnBrk="0" hangingPunct="1">
                <a:lnSpc>
                  <a:spcPct val="100000"/>
                </a:lnSpc>
                <a:spcBef>
                  <a:spcPts val="0"/>
                </a:spcBef>
                <a:spcAft>
                  <a:spcPts val="0"/>
                </a:spcAft>
                <a:buClrTx/>
                <a:buSzTx/>
                <a:buFontTx/>
                <a:buNone/>
                <a:tabLst/>
                <a:defRPr/>
              </a:pPr>
              <a:t>6</a:t>
            </a:fld>
            <a:endParaRPr kumimoji="0" lang="sv-SE"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966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 name="PlaceHolder 1"/>
          <p:cNvSpPr>
            <a:spLocks noGrp="1" noRot="1" noChangeAspect="1"/>
          </p:cNvSpPr>
          <p:nvPr>
            <p:ph type="sldImg"/>
          </p:nvPr>
        </p:nvSpPr>
        <p:spPr>
          <a:xfrm>
            <a:off x="92075" y="744538"/>
            <a:ext cx="6611938" cy="3719512"/>
          </a:xfrm>
          <a:prstGeom prst="rect">
            <a:avLst/>
          </a:prstGeom>
        </p:spPr>
      </p:sp>
      <p:sp>
        <p:nvSpPr>
          <p:cNvPr id="1900" name="PlaceHolder 2"/>
          <p:cNvSpPr>
            <a:spLocks noGrp="1"/>
          </p:cNvSpPr>
          <p:nvPr>
            <p:ph type="body"/>
          </p:nvPr>
        </p:nvSpPr>
        <p:spPr>
          <a:xfrm>
            <a:off x="679680" y="4715640"/>
            <a:ext cx="5435640" cy="4464000"/>
          </a:xfrm>
          <a:prstGeom prst="rect">
            <a:avLst/>
          </a:prstGeom>
        </p:spPr>
        <p:txBody>
          <a:bodyPr lIns="0" tIns="0" rIns="0" bIns="0">
            <a:noAutofit/>
          </a:bodyPr>
          <a:lstStyle/>
          <a:p>
            <a:pPr marL="216000" indent="-213840">
              <a:lnSpc>
                <a:spcPct val="100000"/>
              </a:lnSpc>
            </a:pPr>
            <a:endParaRPr lang="sv-SE" sz="2000" b="0" strike="noStrike" spc="-1">
              <a:latin typeface="Arial"/>
            </a:endParaRPr>
          </a:p>
          <a:p>
            <a:pPr marL="215900" marR="0" lvl="0" indent="-213360" algn="l" defTabSz="914400" rtl="0" eaLnBrk="1" fontAlgn="auto" latinLnBrk="0" hangingPunct="1">
              <a:lnSpc>
                <a:spcPct val="100000"/>
              </a:lnSpc>
              <a:spcBef>
                <a:spcPts val="0"/>
              </a:spcBef>
              <a:spcAft>
                <a:spcPts val="0"/>
              </a:spcAft>
              <a:buClrTx/>
              <a:buSzTx/>
              <a:buFontTx/>
              <a:buNone/>
              <a:tabLst/>
              <a:defRPr/>
            </a:pPr>
            <a:r>
              <a:rPr lang="sv-SE" sz="3200">
                <a:solidFill>
                  <a:schemeClr val="tx1"/>
                </a:solidFill>
              </a:rPr>
              <a:t>Gå till botten med problem – problemlösning  – övergripande nivå</a:t>
            </a:r>
            <a:endParaRPr lang="sv-SE" sz="3200">
              <a:solidFill>
                <a:schemeClr val="tx1"/>
              </a:solidFill>
              <a:cs typeface="Calibri"/>
            </a:endParaRPr>
          </a:p>
          <a:p>
            <a:pPr marL="216000" marR="0" lvl="0" indent="-213840" algn="l" defTabSz="914400" rtl="0" eaLnBrk="1" fontAlgn="auto" latinLnBrk="0" hangingPunct="1">
              <a:lnSpc>
                <a:spcPct val="100000"/>
              </a:lnSpc>
              <a:spcBef>
                <a:spcPts val="0"/>
              </a:spcBef>
              <a:spcAft>
                <a:spcPts val="0"/>
              </a:spcAft>
              <a:buClrTx/>
              <a:buSzTx/>
              <a:buFontTx/>
              <a:buNone/>
              <a:tabLst/>
              <a:defRPr/>
            </a:pPr>
            <a:endParaRPr lang="sv-SE" sz="3200">
              <a:solidFill>
                <a:schemeClr val="tx1"/>
              </a:solidFill>
            </a:endParaRPr>
          </a:p>
          <a:p>
            <a:pPr marL="215900" marR="0" lvl="0" indent="-213360" algn="l" defTabSz="914400" rtl="0" eaLnBrk="1" fontAlgn="auto" latinLnBrk="0" hangingPunct="1">
              <a:lnSpc>
                <a:spcPct val="100000"/>
              </a:lnSpc>
              <a:spcBef>
                <a:spcPts val="0"/>
              </a:spcBef>
              <a:spcAft>
                <a:spcPts val="0"/>
              </a:spcAft>
              <a:buClrTx/>
              <a:buSzTx/>
              <a:buFontTx/>
              <a:buNone/>
              <a:tabLst/>
              <a:defRPr/>
            </a:pPr>
            <a:r>
              <a:rPr lang="sv-SE" sz="3200">
                <a:solidFill>
                  <a:schemeClr val="tx1"/>
                </a:solidFill>
              </a:rPr>
              <a:t>Hitta generella grundorsaker till problemet, som t ex kan vara:</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Bristande utbildning/fel kompetens</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Otydliga roller och otydligt ansvar</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Ej standardiserat arbete</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Vi mäter inte resultat, d v s vi vet inte var vi befinner oss i relation till ett mål</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Systembegränsningar </a:t>
            </a:r>
            <a:endParaRPr lang="sv-SE" sz="3200">
              <a:solidFill>
                <a:schemeClr val="tx1"/>
              </a:solidFill>
              <a:cs typeface="Calibri"/>
            </a:endParaRPr>
          </a:p>
          <a:p>
            <a:pPr marL="916305"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b="0" strike="noStrike" spc="-1">
                <a:latin typeface="Arial"/>
              </a:rPr>
              <a:t>orsaken till ett slöseri ligger oftare i en systembegränsning än hos en individ (94/6). Systembegränsningar kan finnas t ex i utrustning, maskiner som inte är anpassade till arbetet, byggnader där det inte finns tillräcklig plats, dålig mobiltäckning osv. Kan man få bort slöseriet genom att förbättra systemet – gör det. Annars – finns det andra system man kan använda istället?</a:t>
            </a:r>
            <a:endParaRPr lang="sv-SE" sz="3200">
              <a:solidFill>
                <a:schemeClr val="tx1"/>
              </a:solidFill>
              <a:cs typeface="Calibri"/>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Planering av arbetsplats</a:t>
            </a:r>
            <a:endParaRPr lang="sv-SE" sz="3200">
              <a:solidFill>
                <a:schemeClr val="tx1"/>
              </a:solidFill>
              <a:cs typeface="Calibri"/>
            </a:endParaRPr>
          </a:p>
          <a:p>
            <a:pPr marL="916305"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b="0" strike="noStrike" spc="-1">
                <a:latin typeface="Arial"/>
              </a:rPr>
              <a:t>Vart har man vad, hur har man placerat ”arbetsstationer” i förhållande till varandra, eller utrustning som hör till samma arbetsmoment? Vart blandar man foder, vart har man de olika </a:t>
            </a:r>
            <a:r>
              <a:rPr lang="sv-SE" sz="3200" b="0" strike="noStrike" spc="-1" err="1">
                <a:latin typeface="Arial"/>
              </a:rPr>
              <a:t>lagrena</a:t>
            </a:r>
            <a:r>
              <a:rPr lang="sv-SE" sz="3200" b="0" strike="noStrike" spc="-1">
                <a:latin typeface="Arial"/>
              </a:rPr>
              <a:t>, vart står </a:t>
            </a:r>
            <a:r>
              <a:rPr lang="sv-SE" sz="3200" b="0" strike="noStrike" spc="-1" err="1">
                <a:latin typeface="Arial"/>
              </a:rPr>
              <a:t>blandartraktor+vagn</a:t>
            </a:r>
            <a:r>
              <a:rPr lang="sv-SE" sz="3200" b="0" strike="noStrike" spc="-1">
                <a:latin typeface="Arial"/>
              </a:rPr>
              <a:t>? Eller vart har man kalvar, råmjölkfrys, transpondrar, öronmärken? Hur behöver man förflytta sig under ett visst arbetsmoment som t ex rengöra/fylla spruta osv.</a:t>
            </a:r>
            <a:endParaRPr lang="sv-SE" sz="3200" b="0" strike="noStrike" spc="-1">
              <a:latin typeface="Arial"/>
              <a:cs typeface="Arial"/>
            </a:endParaRPr>
          </a:p>
          <a:p>
            <a:pPr marL="91656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3200">
              <a:solidFill>
                <a:schemeClr val="tx1"/>
              </a:solidFill>
            </a:endParaRPr>
          </a:p>
          <a:p>
            <a:pPr marL="45910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3200">
                <a:solidFill>
                  <a:schemeClr val="tx1"/>
                </a:solidFill>
              </a:rPr>
              <a:t>Kommunikation</a:t>
            </a:r>
            <a:endParaRPr lang="sv-SE" sz="3200">
              <a:solidFill>
                <a:schemeClr val="tx1"/>
              </a:solidFill>
              <a:cs typeface="Calibri"/>
            </a:endParaRPr>
          </a:p>
          <a:p>
            <a:pPr marL="216000" indent="-213840">
              <a:lnSpc>
                <a:spcPct val="100000"/>
              </a:lnSpc>
            </a:pPr>
            <a:endParaRPr lang="sv-SE" sz="2000" b="0" strike="noStrike" spc="-1">
              <a:latin typeface="Arial"/>
            </a:endParaRPr>
          </a:p>
          <a:p>
            <a:pPr marL="215900" indent="-213360">
              <a:lnSpc>
                <a:spcPct val="100000"/>
              </a:lnSpc>
            </a:pPr>
            <a:endParaRPr lang="sv-SE" sz="2000" b="1" spc="-1">
              <a:latin typeface="Arial"/>
              <a:cs typeface="Arial"/>
            </a:endParaRPr>
          </a:p>
        </p:txBody>
      </p:sp>
      <p:sp>
        <p:nvSpPr>
          <p:cNvPr id="1901" name="CustomShape 3"/>
          <p:cNvSpPr/>
          <p:nvPr/>
        </p:nvSpPr>
        <p:spPr>
          <a:xfrm>
            <a:off x="3849840" y="9428400"/>
            <a:ext cx="2943720" cy="49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B5F47EE-8712-4C74-B07F-0BC13224BC16}" type="slidenum">
              <a:rPr lang="sv-SE" sz="1200" b="0" strike="noStrike" spc="-1">
                <a:solidFill>
                  <a:srgbClr val="000000"/>
                </a:solidFill>
                <a:latin typeface="+mn-lt"/>
                <a:ea typeface="+mn-ea"/>
              </a:rPr>
              <a:t>7</a:t>
            </a:fld>
            <a:endParaRPr lang="sv-SE" sz="1200" b="0" strike="noStrike" spc="-1">
              <a:latin typeface="Arial"/>
            </a:endParaRPr>
          </a:p>
        </p:txBody>
      </p:sp>
    </p:spTree>
    <p:extLst>
      <p:ext uri="{BB962C8B-B14F-4D97-AF65-F5344CB8AC3E}">
        <p14:creationId xmlns:p14="http://schemas.microsoft.com/office/powerpoint/2010/main" val="258127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 name="PlaceHolder 1"/>
          <p:cNvSpPr>
            <a:spLocks noGrp="1" noRot="1" noChangeAspect="1"/>
          </p:cNvSpPr>
          <p:nvPr>
            <p:ph type="sldImg"/>
          </p:nvPr>
        </p:nvSpPr>
        <p:spPr>
          <a:xfrm>
            <a:off x="92075" y="744538"/>
            <a:ext cx="6611938" cy="3719512"/>
          </a:xfrm>
          <a:prstGeom prst="rect">
            <a:avLst/>
          </a:prstGeom>
        </p:spPr>
      </p:sp>
      <p:sp>
        <p:nvSpPr>
          <p:cNvPr id="1900" name="PlaceHolder 2"/>
          <p:cNvSpPr>
            <a:spLocks noGrp="1"/>
          </p:cNvSpPr>
          <p:nvPr>
            <p:ph type="body"/>
          </p:nvPr>
        </p:nvSpPr>
        <p:spPr>
          <a:xfrm>
            <a:off x="679680" y="4715640"/>
            <a:ext cx="5435640" cy="4464000"/>
          </a:xfrm>
          <a:prstGeom prst="rect">
            <a:avLst/>
          </a:prstGeom>
        </p:spPr>
        <p:txBody>
          <a:bodyPr lIns="0" tIns="0" rIns="0" bIns="0">
            <a:noAutofit/>
          </a:bodyPr>
          <a:lstStyle/>
          <a:p>
            <a:pPr marL="216000" indent="-213840">
              <a:lnSpc>
                <a:spcPct val="100000"/>
              </a:lnSpc>
            </a:pPr>
            <a:r>
              <a:rPr lang="sv-SE" sz="2000" b="0" strike="noStrike" spc="-1" dirty="0">
                <a:latin typeface="Arial"/>
              </a:rPr>
              <a:t>Grundorsaksanalys = RCA = </a:t>
            </a:r>
            <a:r>
              <a:rPr lang="sv-SE" sz="2000" b="0" strike="noStrike" spc="-1" dirty="0" err="1">
                <a:latin typeface="Arial"/>
              </a:rPr>
              <a:t>Root</a:t>
            </a:r>
            <a:r>
              <a:rPr lang="sv-SE" sz="2000" b="0" strike="noStrike" spc="-1" dirty="0">
                <a:latin typeface="Arial"/>
              </a:rPr>
              <a:t> Cause </a:t>
            </a:r>
            <a:r>
              <a:rPr lang="sv-SE" sz="2000" b="0" strike="noStrike" spc="-1" dirty="0" err="1">
                <a:latin typeface="Arial"/>
              </a:rPr>
              <a:t>Analysis</a:t>
            </a:r>
            <a:endParaRPr lang="sv-SE" sz="2000" b="0" strike="noStrike" spc="-1" dirty="0">
              <a:latin typeface="Arial"/>
            </a:endParaRPr>
          </a:p>
          <a:p>
            <a:pPr marL="216000" indent="-213840">
              <a:lnSpc>
                <a:spcPct val="100000"/>
              </a:lnSpc>
            </a:pPr>
            <a:endParaRPr lang="sv-SE" sz="2000" b="0" strike="noStrike" spc="-1" dirty="0">
              <a:latin typeface="Arial"/>
            </a:endParaRPr>
          </a:p>
          <a:p>
            <a:pPr marL="216000" indent="-213840">
              <a:lnSpc>
                <a:spcPct val="100000"/>
              </a:lnSpc>
            </a:pPr>
            <a:r>
              <a:rPr lang="sv-SE" sz="2000" b="0" strike="noStrike" spc="-1" dirty="0">
                <a:latin typeface="Arial"/>
              </a:rPr>
              <a:t>Använd verktygen 5 varför /Fiskben för att gå till botten med problemet. </a:t>
            </a:r>
            <a:br>
              <a:rPr lang="sv-SE" sz="2000" b="0" strike="noStrike" spc="-1" dirty="0">
                <a:latin typeface="Arial"/>
              </a:rPr>
            </a:br>
            <a:r>
              <a:rPr lang="sv-SE" sz="2000" b="0" strike="noStrike" spc="-1" dirty="0">
                <a:latin typeface="Arial"/>
              </a:rPr>
              <a:t>Välj en grundorsak t ex ”Bristande utbildning” eller ”Planering av arbetsplats”</a:t>
            </a:r>
          </a:p>
        </p:txBody>
      </p:sp>
      <p:sp>
        <p:nvSpPr>
          <p:cNvPr id="1901" name="CustomShape 3"/>
          <p:cNvSpPr/>
          <p:nvPr/>
        </p:nvSpPr>
        <p:spPr>
          <a:xfrm>
            <a:off x="3849840" y="9428400"/>
            <a:ext cx="2943720" cy="49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B5F47EE-8712-4C74-B07F-0BC13224BC16}" type="slidenum">
              <a:rPr lang="sv-SE" sz="1200" b="0" strike="noStrike" spc="-1">
                <a:solidFill>
                  <a:srgbClr val="000000"/>
                </a:solidFill>
                <a:latin typeface="+mn-lt"/>
                <a:ea typeface="+mn-ea"/>
              </a:rPr>
              <a:t>8</a:t>
            </a:fld>
            <a:endParaRPr lang="sv-SE" sz="1200" b="0" strike="noStrike" spc="-1">
              <a:latin typeface="Arial"/>
            </a:endParaRPr>
          </a:p>
        </p:txBody>
      </p:sp>
    </p:spTree>
    <p:extLst>
      <p:ext uri="{BB962C8B-B14F-4D97-AF65-F5344CB8AC3E}">
        <p14:creationId xmlns:p14="http://schemas.microsoft.com/office/powerpoint/2010/main" val="339269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Problemet</a:t>
            </a:r>
            <a:r>
              <a:rPr lang="sv-SE" baseline="0"/>
              <a:t> får helt olika lösningar beroende på vilket varför man hanterar</a:t>
            </a:r>
            <a:r>
              <a:rPr lang="sv-SE"/>
              <a:t>. Man  kan behöva hantera orsaker/problem på flera nivåer, man kanske inte alltid kan vänta på att lösa grundorsaken </a:t>
            </a:r>
            <a:r>
              <a:rPr lang="sv-SE" err="1"/>
              <a:t>dirket</a:t>
            </a:r>
            <a:r>
              <a:rPr lang="sv-SE"/>
              <a:t>.</a:t>
            </a:r>
            <a:endParaRPr lang="sv-SE" baseline="0"/>
          </a:p>
          <a:p>
            <a:endParaRPr lang="sv-SE" baseline="0">
              <a:cs typeface="Calibri"/>
            </a:endParaRPr>
          </a:p>
          <a:p>
            <a:r>
              <a:rPr lang="sv-SE"/>
              <a:t>Fråga</a:t>
            </a:r>
            <a:r>
              <a:rPr lang="sv-SE" baseline="0"/>
              <a:t> varför inte vem – syftet är hela tiden att hitta förbättringar, inte syndabockar!</a:t>
            </a:r>
            <a:endParaRPr lang="sv-SE" baseline="0">
              <a:cs typeface="Calibri"/>
            </a:endParaRPr>
          </a:p>
          <a:p>
            <a:r>
              <a:rPr lang="sv-SE" baseline="0"/>
              <a:t>Frågorna ska leda till förbättringar, kräver teknik </a:t>
            </a:r>
            <a:r>
              <a:rPr lang="sv-SE"/>
              <a:t> och träning för</a:t>
            </a:r>
            <a:r>
              <a:rPr lang="sv-SE" baseline="0"/>
              <a:t> att formulera dem rätt</a:t>
            </a:r>
            <a:endParaRPr lang="sv-SE" baseline="0">
              <a:cs typeface="Calibri"/>
            </a:endParaRPr>
          </a:p>
          <a:p>
            <a:r>
              <a:rPr lang="sv-SE"/>
              <a:t>Ordet</a:t>
            </a:r>
            <a:r>
              <a:rPr lang="sv-SE" baseline="0"/>
              <a:t> varför kan upplevas som hotfullt.</a:t>
            </a:r>
            <a:endParaRPr lang="sv-SE" baseline="0">
              <a:cs typeface="Calibri"/>
            </a:endParaRPr>
          </a:p>
          <a:p>
            <a:r>
              <a:rPr lang="sv-SE"/>
              <a:t>Fokusera</a:t>
            </a:r>
            <a:r>
              <a:rPr lang="sv-SE" baseline="0"/>
              <a:t> på orsaker som går att påverka.</a:t>
            </a:r>
            <a:endParaRPr lang="sv-SE" baseline="0">
              <a:cs typeface="Calibri"/>
            </a:endParaRPr>
          </a:p>
          <a:p>
            <a:r>
              <a:rPr lang="sv-SE" b="1"/>
              <a:t>Bra att göra 5 varför  även på det man lyckats med 5 VARFÖR PÅ EN FRAMGÅNG! Så vi lär oss varför vi lyckas.</a:t>
            </a:r>
            <a:endParaRPr lang="sv-SE"/>
          </a:p>
        </p:txBody>
      </p:sp>
      <p:sp>
        <p:nvSpPr>
          <p:cNvPr id="4" name="Platshållare för bildnummer 3"/>
          <p:cNvSpPr>
            <a:spLocks noGrp="1"/>
          </p:cNvSpPr>
          <p:nvPr>
            <p:ph type="sldNum" sz="quarter" idx="10"/>
          </p:nvPr>
        </p:nvSpPr>
        <p:spPr/>
        <p:txBody>
          <a:bodyPr/>
          <a:lstStyle/>
          <a:p>
            <a:fld id="{48B48540-DEFF-4980-BDB8-38F5DE9EC8FC}" type="slidenum">
              <a:rPr lang="sv-SE" smtClean="0"/>
              <a:t>9</a:t>
            </a:fld>
            <a:endParaRPr lang="sv-SE"/>
          </a:p>
        </p:txBody>
      </p:sp>
    </p:spTree>
    <p:extLst>
      <p:ext uri="{BB962C8B-B14F-4D97-AF65-F5344CB8AC3E}">
        <p14:creationId xmlns:p14="http://schemas.microsoft.com/office/powerpoint/2010/main" val="187705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7BB6D-D40A-FEB7-C4C6-07B17392B1A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3CA5B3B-D790-F1FA-3FC4-D4C01E4E5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E908936-6D97-CD39-C6F9-E514C7014448}"/>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5" name="Platshållare för sidfot 4">
            <a:extLst>
              <a:ext uri="{FF2B5EF4-FFF2-40B4-BE49-F238E27FC236}">
                <a16:creationId xmlns:a16="http://schemas.microsoft.com/office/drawing/2014/main" id="{39F6632E-DFF9-103E-FBB5-9C9EAB82A2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F5B4D0-5AC4-8960-3541-11344D6FEC4C}"/>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96517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3853E-4365-117A-91E3-E19EE3FD721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9A3FF3-63C3-3ABF-73D0-BFAFF1B927C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6897DC-2E0A-6235-EFD3-7C1B86EE5BE6}"/>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5" name="Platshållare för sidfot 4">
            <a:extLst>
              <a:ext uri="{FF2B5EF4-FFF2-40B4-BE49-F238E27FC236}">
                <a16:creationId xmlns:a16="http://schemas.microsoft.com/office/drawing/2014/main" id="{CAB0F682-82A4-8542-AB17-DA42DF439F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26FC2A-E207-AC60-65EB-8963CB707774}"/>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7003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4DDC03B-0B4B-4C56-BE97-5E4718C1C11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54076AD-9C70-FE27-FFA9-9335BDFD748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45317D-2B28-A96F-A1DB-4202BBE5BDA1}"/>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5" name="Platshållare för sidfot 4">
            <a:extLst>
              <a:ext uri="{FF2B5EF4-FFF2-40B4-BE49-F238E27FC236}">
                <a16:creationId xmlns:a16="http://schemas.microsoft.com/office/drawing/2014/main" id="{1BA7C3DD-1F12-DDD4-384A-84CBEE7CD5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EE0624-2C6F-D181-44A5-191AC33AED6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42041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922105"/>
            <a:ext cx="10363200" cy="1678345"/>
          </a:xfrm>
        </p:spPr>
        <p:txBody>
          <a:bodyPr anchor="b" anchorCtr="0">
            <a:normAutofit/>
          </a:bodyPr>
          <a:lstStyle>
            <a:lvl1pPr algn="ctr">
              <a:defRPr sz="5062">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1828800" y="3979962"/>
            <a:ext cx="8534400" cy="1752600"/>
          </a:xfrm>
        </p:spPr>
        <p:txBody>
          <a:bodyPr/>
          <a:lstStyle>
            <a:lvl1pPr marL="0" indent="0" algn="ctr">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sv-SE"/>
              <a:t>Klicka här för att ändra format på underrubrik i bakgrunden</a:t>
            </a:r>
          </a:p>
        </p:txBody>
      </p:sp>
      <p:sp>
        <p:nvSpPr>
          <p:cNvPr id="7" name="Platshållare för text 7"/>
          <p:cNvSpPr>
            <a:spLocks noGrp="1"/>
          </p:cNvSpPr>
          <p:nvPr>
            <p:ph type="body" sz="quarter" idx="13"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08824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7"/>
          <p:cNvSpPr>
            <a:spLocks noGrp="1"/>
          </p:cNvSpPr>
          <p:nvPr>
            <p:ph type="body" sz="quarter" idx="13"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445886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77940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78750" y="1392188"/>
            <a:ext cx="10601508" cy="954367"/>
          </a:xfrm>
        </p:spPr>
        <p:txBody>
          <a:bodyPr/>
          <a:lstStyle/>
          <a:p>
            <a:r>
              <a:rPr lang="sv-SE"/>
              <a:t>Klicka här för att ändra format</a:t>
            </a:r>
          </a:p>
        </p:txBody>
      </p:sp>
      <p:sp>
        <p:nvSpPr>
          <p:cNvPr id="3" name="Platshållare för innehåll 2"/>
          <p:cNvSpPr>
            <a:spLocks noGrp="1"/>
          </p:cNvSpPr>
          <p:nvPr>
            <p:ph idx="1"/>
          </p:nvPr>
        </p:nvSpPr>
        <p:spPr>
          <a:xfrm>
            <a:off x="978750" y="2531250"/>
            <a:ext cx="5137686" cy="38858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442572" y="2531250"/>
            <a:ext cx="5137686" cy="38858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7"/>
          <p:cNvSpPr>
            <a:spLocks noGrp="1"/>
          </p:cNvSpPr>
          <p:nvPr>
            <p:ph type="body" sz="quarter" idx="14"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289861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78750" y="1392188"/>
            <a:ext cx="10601508" cy="954367"/>
          </a:xfrm>
        </p:spPr>
        <p:txBody>
          <a:bodyPr/>
          <a:lstStyle/>
          <a:p>
            <a:r>
              <a:rPr lang="sv-SE"/>
              <a:t>Klicka här för att ändra format</a:t>
            </a:r>
          </a:p>
        </p:txBody>
      </p:sp>
      <p:sp>
        <p:nvSpPr>
          <p:cNvPr id="3" name="Platshållare för innehåll 2"/>
          <p:cNvSpPr>
            <a:spLocks noGrp="1"/>
          </p:cNvSpPr>
          <p:nvPr>
            <p:ph idx="1"/>
          </p:nvPr>
        </p:nvSpPr>
        <p:spPr>
          <a:xfrm>
            <a:off x="978750" y="2531250"/>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443508" y="2531250"/>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2"/>
          <p:cNvSpPr>
            <a:spLocks noGrp="1"/>
          </p:cNvSpPr>
          <p:nvPr>
            <p:ph idx="14"/>
          </p:nvPr>
        </p:nvSpPr>
        <p:spPr>
          <a:xfrm>
            <a:off x="978750" y="4619909"/>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p:cNvSpPr>
            <a:spLocks noGrp="1"/>
          </p:cNvSpPr>
          <p:nvPr>
            <p:ph idx="15"/>
          </p:nvPr>
        </p:nvSpPr>
        <p:spPr>
          <a:xfrm>
            <a:off x="6443508" y="4619909"/>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7"/>
          <p:cNvSpPr>
            <a:spLocks noGrp="1"/>
          </p:cNvSpPr>
          <p:nvPr>
            <p:ph type="body" sz="quarter" idx="16"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23439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78750" y="1392188"/>
            <a:ext cx="10601508" cy="954367"/>
          </a:xfrm>
        </p:spPr>
        <p:txBody>
          <a:bodyPr/>
          <a:lstStyle/>
          <a:p>
            <a:r>
              <a:rPr lang="sv-SE"/>
              <a:t>Klicka här för att ändra format</a:t>
            </a:r>
          </a:p>
        </p:txBody>
      </p:sp>
      <p:sp>
        <p:nvSpPr>
          <p:cNvPr id="12" name="Platshållare för innehåll 2"/>
          <p:cNvSpPr>
            <a:spLocks noGrp="1"/>
          </p:cNvSpPr>
          <p:nvPr>
            <p:ph idx="13"/>
          </p:nvPr>
        </p:nvSpPr>
        <p:spPr>
          <a:xfrm>
            <a:off x="6443508" y="2531250"/>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p:cNvSpPr>
            <a:spLocks noGrp="1"/>
          </p:cNvSpPr>
          <p:nvPr>
            <p:ph idx="15"/>
          </p:nvPr>
        </p:nvSpPr>
        <p:spPr>
          <a:xfrm>
            <a:off x="6443508" y="4619909"/>
            <a:ext cx="5136750" cy="1797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p:cNvSpPr>
            <a:spLocks noGrp="1"/>
          </p:cNvSpPr>
          <p:nvPr>
            <p:ph idx="1"/>
          </p:nvPr>
        </p:nvSpPr>
        <p:spPr>
          <a:xfrm>
            <a:off x="978750" y="2531250"/>
            <a:ext cx="5136750" cy="38858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7"/>
          <p:cNvSpPr>
            <a:spLocks noGrp="1"/>
          </p:cNvSpPr>
          <p:nvPr>
            <p:ph type="body" sz="quarter" idx="16"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236726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13172" y="337439"/>
            <a:ext cx="4123684" cy="330227"/>
          </a:xfrm>
        </p:spPr>
        <p:txBody>
          <a:bodyPr>
            <a:normAutofit/>
          </a:bodyPr>
          <a:lstStyle>
            <a:lvl1pPr marL="0" indent="0">
              <a:buNone/>
              <a:defRPr sz="844"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7802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73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3ABC2-6516-E230-605C-9B601BC15D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8FFE2B-7A4E-74F8-DA95-BA172E9160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2AADD-3B8A-1CA6-384A-6EBBE4576BB0}"/>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5" name="Platshållare för sidfot 4">
            <a:extLst>
              <a:ext uri="{FF2B5EF4-FFF2-40B4-BE49-F238E27FC236}">
                <a16:creationId xmlns:a16="http://schemas.microsoft.com/office/drawing/2014/main" id="{4602079B-93C6-3054-73AD-837FB65A7D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0C9C52-CEF2-2FD1-3D9C-0FD5284EC0EA}"/>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422125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814232"/>
            <a:ext cx="10972800" cy="3900598"/>
          </a:xfrm>
          <a:prstGeom prst="rect">
            <a:avLst/>
          </a:prstGeom>
        </p:spPr>
        <p:txBody>
          <a:bodyPr/>
          <a:lstStyle>
            <a:lvl1pPr>
              <a:defRPr sz="2000">
                <a:solidFill>
                  <a:schemeClr val="tx1">
                    <a:lumMod val="85000"/>
                    <a:lumOff val="15000"/>
                  </a:schemeClr>
                </a:solidFill>
                <a:latin typeface="Georgia"/>
                <a:cs typeface="Arial"/>
              </a:defRPr>
            </a:lvl1pPr>
            <a:lvl2pPr>
              <a:defRPr sz="1800">
                <a:solidFill>
                  <a:schemeClr val="tx1">
                    <a:lumMod val="85000"/>
                    <a:lumOff val="15000"/>
                  </a:schemeClr>
                </a:solidFill>
                <a:latin typeface="Georgia"/>
                <a:cs typeface="Arial"/>
              </a:defRPr>
            </a:lvl2pPr>
            <a:lvl3pPr>
              <a:defRPr sz="1800">
                <a:solidFill>
                  <a:schemeClr val="tx1">
                    <a:lumMod val="85000"/>
                    <a:lumOff val="15000"/>
                  </a:schemeClr>
                </a:solidFill>
                <a:latin typeface="Georgia"/>
                <a:cs typeface="Arial"/>
              </a:defRPr>
            </a:lvl3pPr>
            <a:lvl4pPr>
              <a:defRPr sz="1500">
                <a:solidFill>
                  <a:schemeClr val="tx1">
                    <a:lumMod val="85000"/>
                    <a:lumOff val="15000"/>
                  </a:schemeClr>
                </a:solidFill>
                <a:latin typeface="Georgia"/>
                <a:cs typeface="Arial"/>
              </a:defRPr>
            </a:lvl4pPr>
            <a:lvl5pPr>
              <a:defRPr sz="1200">
                <a:solidFill>
                  <a:schemeClr val="tx1">
                    <a:lumMod val="85000"/>
                    <a:lumOff val="15000"/>
                  </a:schemeClr>
                </a:solidFill>
                <a:latin typeface="Georgia"/>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ektangel 10"/>
          <p:cNvSpPr/>
          <p:nvPr userDrawn="1"/>
        </p:nvSpPr>
        <p:spPr>
          <a:xfrm>
            <a:off x="0" y="6061365"/>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600"/>
          </a:p>
        </p:txBody>
      </p:sp>
      <p:pic>
        <p:nvPicPr>
          <p:cNvPr id="12" name="Bildobjekt 11"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8"/>
            <a:ext cx="2647757" cy="397164"/>
          </a:xfrm>
          <a:prstGeom prst="rect">
            <a:avLst/>
          </a:prstGeom>
        </p:spPr>
      </p:pic>
      <p:sp>
        <p:nvSpPr>
          <p:cNvPr id="13" name="Rubrik 15"/>
          <p:cNvSpPr>
            <a:spLocks noGrp="1"/>
          </p:cNvSpPr>
          <p:nvPr>
            <p:ph type="title" hasCustomPrompt="1"/>
          </p:nvPr>
        </p:nvSpPr>
        <p:spPr>
          <a:xfrm>
            <a:off x="609600" y="466395"/>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pic>
        <p:nvPicPr>
          <p:cNvPr id="2" name="Bildobjekt 1"/>
          <p:cNvPicPr>
            <a:picLocks noChangeAspect="1"/>
          </p:cNvPicPr>
          <p:nvPr userDrawn="1"/>
        </p:nvPicPr>
        <p:blipFill>
          <a:blip r:embed="rId3"/>
          <a:stretch>
            <a:fillRect/>
          </a:stretch>
        </p:blipFill>
        <p:spPr>
          <a:xfrm>
            <a:off x="199877" y="6032668"/>
            <a:ext cx="983573" cy="725487"/>
          </a:xfrm>
          <a:prstGeom prst="rect">
            <a:avLst/>
          </a:prstGeom>
        </p:spPr>
      </p:pic>
    </p:spTree>
    <p:extLst>
      <p:ext uri="{BB962C8B-B14F-4D97-AF65-F5344CB8AC3E}">
        <p14:creationId xmlns:p14="http://schemas.microsoft.com/office/powerpoint/2010/main" val="1445196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09601" y="1600201"/>
            <a:ext cx="5384800" cy="4402667"/>
          </a:xfrm>
        </p:spPr>
        <p:txBody>
          <a:bodyPr>
            <a:normAutofit/>
          </a:bodyPr>
          <a:lstStyle>
            <a:lvl1pPr marL="342882" marR="0" indent="-342882" algn="l" defTabSz="457177" rtl="0" eaLnBrk="1" fontAlgn="auto" latinLnBrk="0" hangingPunct="1">
              <a:lnSpc>
                <a:spcPct val="100000"/>
              </a:lnSpc>
              <a:spcBef>
                <a:spcPct val="20000"/>
              </a:spcBef>
              <a:spcAft>
                <a:spcPts val="0"/>
              </a:spcAft>
              <a:buClrTx/>
              <a:buSzTx/>
              <a:buFont typeface="Arial"/>
              <a:buChar char="•"/>
              <a:tabLst/>
              <a:defRPr sz="2000" b="0" i="0">
                <a:solidFill>
                  <a:schemeClr val="tx1">
                    <a:lumMod val="75000"/>
                    <a:lumOff val="25000"/>
                  </a:schemeClr>
                </a:solidFill>
                <a:latin typeface="Arial Bold"/>
                <a:cs typeface="Arial Bold"/>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882" marR="0" lvl="0" indent="-342882" algn="l" defTabSz="457177" rtl="0" eaLnBrk="1" fontAlgn="auto" latinLnBrk="0" hangingPunct="1">
              <a:lnSpc>
                <a:spcPct val="100000"/>
              </a:lnSpc>
              <a:spcBef>
                <a:spcPct val="20000"/>
              </a:spcBef>
              <a:spcAft>
                <a:spcPts val="0"/>
              </a:spcAft>
              <a:buClrTx/>
              <a:buSzTx/>
              <a:buFont typeface="Arial"/>
              <a:buChar char="•"/>
              <a:tabLst/>
              <a:defRPr/>
            </a:pPr>
            <a:r>
              <a:rPr lang="sv-SE"/>
              <a:t>Klicka här för att ändra format på bakgrundstexten</a:t>
            </a:r>
          </a:p>
          <a:p>
            <a:pPr lvl="0"/>
            <a:endParaRPr lang="sv-SE"/>
          </a:p>
        </p:txBody>
      </p:sp>
      <p:sp>
        <p:nvSpPr>
          <p:cNvPr id="4" name="Platshållare för innehåll 3"/>
          <p:cNvSpPr>
            <a:spLocks noGrp="1"/>
          </p:cNvSpPr>
          <p:nvPr>
            <p:ph sz="half" idx="2"/>
          </p:nvPr>
        </p:nvSpPr>
        <p:spPr>
          <a:xfrm>
            <a:off x="6197600" y="1600201"/>
            <a:ext cx="5384800" cy="4402667"/>
          </a:xfrm>
        </p:spPr>
        <p:txBody>
          <a:bodyPr>
            <a:normAutofit/>
          </a:bodyPr>
          <a:lstStyle>
            <a:lvl1pPr>
              <a:defRPr sz="2000" b="0" i="0">
                <a:solidFill>
                  <a:schemeClr val="tx1">
                    <a:lumMod val="75000"/>
                    <a:lumOff val="25000"/>
                  </a:schemeClr>
                </a:solidFill>
                <a:latin typeface="Arial Bold"/>
                <a:cs typeface="Arial Bold"/>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8" name="Rubrik 1"/>
          <p:cNvSpPr>
            <a:spLocks noGrp="1"/>
          </p:cNvSpPr>
          <p:nvPr>
            <p:ph type="title"/>
          </p:nvPr>
        </p:nvSpPr>
        <p:spPr>
          <a:xfrm>
            <a:off x="609600" y="493326"/>
            <a:ext cx="10972800" cy="818709"/>
          </a:xfrm>
          <a:prstGeom prst="rect">
            <a:avLst/>
          </a:prstGeom>
        </p:spPr>
        <p:txBody>
          <a:bodyPr anchor="b"/>
          <a:lstStyle>
            <a:lvl1pPr algn="l">
              <a:defRPr sz="2400" b="0" i="1">
                <a:solidFill>
                  <a:schemeClr val="tx1">
                    <a:lumMod val="75000"/>
                    <a:lumOff val="25000"/>
                  </a:schemeClr>
                </a:solidFill>
                <a:latin typeface="Arial Bold"/>
                <a:cs typeface="Arial Bold"/>
              </a:defRPr>
            </a:lvl1pPr>
          </a:lstStyle>
          <a:p>
            <a:r>
              <a:rPr lang="sv-SE"/>
              <a:t>Klicka här för att ändra format</a:t>
            </a:r>
          </a:p>
        </p:txBody>
      </p:sp>
      <p:pic>
        <p:nvPicPr>
          <p:cNvPr id="6" name="Bildobjekt 4"/>
          <p:cNvPicPr>
            <a:picLocks noChangeAspect="1"/>
          </p:cNvPicPr>
          <p:nvPr userDrawn="1"/>
        </p:nvPicPr>
        <p:blipFill>
          <a:blip r:embed="rId2"/>
          <a:stretch>
            <a:fillRect/>
          </a:stretch>
        </p:blipFill>
        <p:spPr>
          <a:xfrm>
            <a:off x="1" y="6191841"/>
            <a:ext cx="12203289" cy="672282"/>
          </a:xfrm>
          <a:prstGeom prst="rect">
            <a:avLst/>
          </a:prstGeom>
        </p:spPr>
      </p:pic>
    </p:spTree>
    <p:extLst>
      <p:ext uri="{BB962C8B-B14F-4D97-AF65-F5344CB8AC3E}">
        <p14:creationId xmlns:p14="http://schemas.microsoft.com/office/powerpoint/2010/main" val="1357542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814232"/>
            <a:ext cx="10972800" cy="3900598"/>
          </a:xfrm>
          <a:prstGeom prst="rect">
            <a:avLst/>
          </a:prstGeom>
        </p:spPr>
        <p:txBody>
          <a:bodyPr/>
          <a:lstStyle>
            <a:lvl1pPr>
              <a:defRPr sz="2000">
                <a:solidFill>
                  <a:schemeClr val="tx1">
                    <a:lumMod val="85000"/>
                    <a:lumOff val="15000"/>
                  </a:schemeClr>
                </a:solidFill>
                <a:latin typeface="Georgia"/>
                <a:cs typeface="Arial"/>
              </a:defRPr>
            </a:lvl1pPr>
            <a:lvl2pPr>
              <a:defRPr sz="1800">
                <a:solidFill>
                  <a:schemeClr val="tx1">
                    <a:lumMod val="85000"/>
                    <a:lumOff val="15000"/>
                  </a:schemeClr>
                </a:solidFill>
                <a:latin typeface="Georgia"/>
                <a:cs typeface="Arial"/>
              </a:defRPr>
            </a:lvl2pPr>
            <a:lvl3pPr>
              <a:defRPr sz="1800">
                <a:solidFill>
                  <a:schemeClr val="tx1">
                    <a:lumMod val="85000"/>
                    <a:lumOff val="15000"/>
                  </a:schemeClr>
                </a:solidFill>
                <a:latin typeface="Georgia"/>
                <a:cs typeface="Arial"/>
              </a:defRPr>
            </a:lvl3pPr>
            <a:lvl4pPr>
              <a:defRPr sz="1500">
                <a:solidFill>
                  <a:schemeClr val="tx1">
                    <a:lumMod val="85000"/>
                    <a:lumOff val="15000"/>
                  </a:schemeClr>
                </a:solidFill>
                <a:latin typeface="Georgia"/>
                <a:cs typeface="Arial"/>
              </a:defRPr>
            </a:lvl4pPr>
            <a:lvl5pPr>
              <a:defRPr sz="1200">
                <a:solidFill>
                  <a:schemeClr val="tx1">
                    <a:lumMod val="85000"/>
                    <a:lumOff val="15000"/>
                  </a:schemeClr>
                </a:solidFill>
                <a:latin typeface="Georgia"/>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ektangel 10"/>
          <p:cNvSpPr/>
          <p:nvPr userDrawn="1"/>
        </p:nvSpPr>
        <p:spPr>
          <a:xfrm>
            <a:off x="0" y="6061365"/>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600"/>
          </a:p>
        </p:txBody>
      </p:sp>
      <p:pic>
        <p:nvPicPr>
          <p:cNvPr id="12" name="Bildobjekt 11"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8"/>
            <a:ext cx="2647757" cy="397164"/>
          </a:xfrm>
          <a:prstGeom prst="rect">
            <a:avLst/>
          </a:prstGeom>
        </p:spPr>
      </p:pic>
      <p:sp>
        <p:nvSpPr>
          <p:cNvPr id="13" name="Rubrik 15"/>
          <p:cNvSpPr>
            <a:spLocks noGrp="1"/>
          </p:cNvSpPr>
          <p:nvPr>
            <p:ph type="title" hasCustomPrompt="1"/>
          </p:nvPr>
        </p:nvSpPr>
        <p:spPr>
          <a:xfrm>
            <a:off x="609600" y="466395"/>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spTree>
    <p:extLst>
      <p:ext uri="{BB962C8B-B14F-4D97-AF65-F5344CB8AC3E}">
        <p14:creationId xmlns:p14="http://schemas.microsoft.com/office/powerpoint/2010/main" val="1895183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1">
                <a:solidFill>
                  <a:srgbClr val="333333"/>
                </a:solidFill>
                <a:latin typeface="Arial"/>
                <a:cs typeface="Arial"/>
              </a:defRPr>
            </a:lvl1pPr>
          </a:lstStyle>
          <a:p>
            <a:endParaRPr/>
          </a:p>
        </p:txBody>
      </p:sp>
      <p:sp>
        <p:nvSpPr>
          <p:cNvPr id="3" name="Holder 3"/>
          <p:cNvSpPr>
            <a:spLocks noGrp="1"/>
          </p:cNvSpPr>
          <p:nvPr>
            <p:ph sz="half" idx="2"/>
          </p:nvPr>
        </p:nvSpPr>
        <p:spPr>
          <a:xfrm>
            <a:off x="609600" y="1577340"/>
            <a:ext cx="5303520" cy="3462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462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140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One CGIAR_Slide">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765544-9D0A-EE48-9187-D9E2AD4C54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97" y="1"/>
            <a:ext cx="12171004" cy="6857999"/>
          </a:xfrm>
          <a:prstGeom prst="rect">
            <a:avLst/>
          </a:prstGeom>
        </p:spPr>
      </p:pic>
      <p:sp>
        <p:nvSpPr>
          <p:cNvPr id="2" name="Title 1"/>
          <p:cNvSpPr>
            <a:spLocks noGrp="1"/>
          </p:cNvSpPr>
          <p:nvPr>
            <p:ph type="title"/>
          </p:nvPr>
        </p:nvSpPr>
        <p:spPr>
          <a:xfrm>
            <a:off x="724930" y="334498"/>
            <a:ext cx="9039655" cy="776459"/>
          </a:xfrm>
        </p:spPr>
        <p:txBody>
          <a:bodyPr anchor="b">
            <a:normAutofit/>
          </a:bodyPr>
          <a:lstStyle>
            <a:lvl1pPr>
              <a:defRPr sz="2400" b="1" i="0">
                <a:solidFill>
                  <a:schemeClr val="tx1"/>
                </a:solidFill>
                <a:latin typeface="Montserrat ExtraBold" panose="00000900000000000000" pitchFamily="2" charset="0"/>
                <a:ea typeface="Montserrat ExtraBold" panose="00000900000000000000" pitchFamily="2" charset="0"/>
                <a:cs typeface="Calibri" charset="0"/>
              </a:defRPr>
            </a:lvl1pPr>
          </a:lstStyle>
          <a:p>
            <a:r>
              <a:rPr lang="en-US"/>
              <a:t>Click to edit Master title style</a:t>
            </a:r>
          </a:p>
        </p:txBody>
      </p:sp>
      <p:sp>
        <p:nvSpPr>
          <p:cNvPr id="6" name="Platshållare för bildnummer 5">
            <a:extLst>
              <a:ext uri="{FF2B5EF4-FFF2-40B4-BE49-F238E27FC236}">
                <a16:creationId xmlns:a16="http://schemas.microsoft.com/office/drawing/2014/main" id="{8DA4A70F-8E18-7D11-2DE1-713701279A6B}"/>
              </a:ext>
            </a:extLst>
          </p:cNvPr>
          <p:cNvSpPr>
            <a:spLocks noGrp="1"/>
          </p:cNvSpPr>
          <p:nvPr>
            <p:ph type="sldNum" sz="quarter" idx="12"/>
          </p:nvPr>
        </p:nvSpPr>
        <p:spPr>
          <a:xfrm>
            <a:off x="9821007" y="6256048"/>
            <a:ext cx="1592059" cy="365125"/>
          </a:xfrm>
          <a:prstGeom prst="rect">
            <a:avLst/>
          </a:prstGeom>
        </p:spPr>
        <p:txBody>
          <a:bodyPr/>
          <a:lstStyle>
            <a:lvl1pPr>
              <a:defRPr>
                <a:solidFill>
                  <a:schemeClr val="tx1">
                    <a:lumMod val="75000"/>
                    <a:lumOff val="25000"/>
                  </a:schemeClr>
                </a:solidFill>
              </a:defRPr>
            </a:lvl1pPr>
          </a:lstStyle>
          <a:p>
            <a:fld id="{4431629A-4462-435F-A7BD-B91EA56A5123}" type="slidenum">
              <a:rPr lang="sv-SE" smtClean="0">
                <a:solidFill>
                  <a:prstClr val="black">
                    <a:lumMod val="75000"/>
                    <a:lumOff val="25000"/>
                  </a:prstClr>
                </a:solidFill>
              </a:rPr>
              <a:pPr/>
              <a:t>‹#›</a:t>
            </a:fld>
            <a:endParaRPr lang="sv-SE">
              <a:solidFill>
                <a:prstClr val="black">
                  <a:lumMod val="75000"/>
                  <a:lumOff val="25000"/>
                </a:prstClr>
              </a:solidFill>
            </a:endParaRPr>
          </a:p>
        </p:txBody>
      </p:sp>
    </p:spTree>
    <p:extLst>
      <p:ext uri="{BB962C8B-B14F-4D97-AF65-F5344CB8AC3E}">
        <p14:creationId xmlns:p14="http://schemas.microsoft.com/office/powerpoint/2010/main" val="3462253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978751" y="1680751"/>
            <a:ext cx="5136751" cy="954367"/>
          </a:xfrm>
          <a:prstGeom prst="rect">
            <a:avLst/>
          </a:prstGeom>
        </p:spPr>
        <p:txBody>
          <a:bodyPr/>
          <a:lstStyle/>
          <a:p>
            <a:r>
              <a:rPr lang="sv-SE"/>
              <a:t>Klicka här för att ändra format</a:t>
            </a:r>
          </a:p>
        </p:txBody>
      </p:sp>
      <p:sp>
        <p:nvSpPr>
          <p:cNvPr id="15" name="Platshållare för innehåll 2"/>
          <p:cNvSpPr>
            <a:spLocks noGrp="1"/>
          </p:cNvSpPr>
          <p:nvPr>
            <p:ph idx="17"/>
          </p:nvPr>
        </p:nvSpPr>
        <p:spPr>
          <a:xfrm>
            <a:off x="978752" y="2733750"/>
            <a:ext cx="5137685" cy="33944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
          </p:nvPr>
        </p:nvSpPr>
        <p:spPr>
          <a:xfrm>
            <a:off x="978751" y="2733750"/>
            <a:ext cx="5136751" cy="33944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6443510" y="1680751"/>
            <a:ext cx="5136751" cy="4444875"/>
          </a:xfrm>
        </p:spPr>
        <p:txBody>
          <a:bodyPr rtlCol="0" anchor="ctr">
            <a:normAutofit/>
          </a:bodyPr>
          <a:lstStyle>
            <a:lvl1pPr algn="ctr">
              <a:buNone/>
              <a:defRPr baseline="0"/>
            </a:lvl1pPr>
          </a:lstStyle>
          <a:p>
            <a:pPr lvl="0"/>
            <a:r>
              <a:rPr lang="sv-SE" noProof="0"/>
              <a:t>Klicka på ikonen för att lägga till en bild</a:t>
            </a:r>
          </a:p>
        </p:txBody>
      </p:sp>
      <p:sp>
        <p:nvSpPr>
          <p:cNvPr id="6" name="Platshållare för datum 3"/>
          <p:cNvSpPr>
            <a:spLocks noGrp="1"/>
          </p:cNvSpPr>
          <p:nvPr>
            <p:ph type="dt" sz="half" idx="18"/>
          </p:nvPr>
        </p:nvSpPr>
        <p:spPr/>
        <p:txBody>
          <a:bodyPr/>
          <a:lstStyle>
            <a:lvl1pPr>
              <a:defRPr/>
            </a:lvl1pPr>
          </a:lstStyle>
          <a:p>
            <a:pPr>
              <a:defRPr/>
            </a:pPr>
            <a:r>
              <a:rPr lang="sv-SE"/>
              <a:t>2012-11-05</a:t>
            </a:r>
          </a:p>
        </p:txBody>
      </p:sp>
      <p:sp>
        <p:nvSpPr>
          <p:cNvPr id="9" name="Platshållare för sidfot 4"/>
          <p:cNvSpPr>
            <a:spLocks noGrp="1"/>
          </p:cNvSpPr>
          <p:nvPr>
            <p:ph type="ftr" sz="quarter" idx="19"/>
          </p:nvPr>
        </p:nvSpPr>
        <p:spPr/>
        <p:txBody>
          <a:bodyPr/>
          <a:lstStyle>
            <a:lvl1pPr>
              <a:defRPr/>
            </a:lvl1pPr>
          </a:lstStyle>
          <a:p>
            <a:pPr>
              <a:defRPr/>
            </a:pPr>
            <a:endParaRPr lang="sv-SE"/>
          </a:p>
        </p:txBody>
      </p:sp>
      <p:sp>
        <p:nvSpPr>
          <p:cNvPr id="10" name="Platshållare för bildnummer 5"/>
          <p:cNvSpPr>
            <a:spLocks noGrp="1"/>
          </p:cNvSpPr>
          <p:nvPr>
            <p:ph type="sldNum" sz="quarter" idx="20"/>
          </p:nvPr>
        </p:nvSpPr>
        <p:spPr/>
        <p:txBody>
          <a:bodyPr/>
          <a:lstStyle>
            <a:lvl1pPr>
              <a:defRPr/>
            </a:lvl1pPr>
          </a:lstStyle>
          <a:p>
            <a:pPr>
              <a:defRPr/>
            </a:pPr>
            <a:fld id="{7D6F6BB0-EACB-4B3D-8F36-92E18C1B4F21}" type="slidenum">
              <a:rPr lang="sv-SE"/>
              <a:pPr>
                <a:defRPr/>
              </a:pPr>
              <a:t>‹#›</a:t>
            </a:fld>
            <a:endParaRPr lang="sv-SE"/>
          </a:p>
        </p:txBody>
      </p:sp>
    </p:spTree>
    <p:extLst>
      <p:ext uri="{BB962C8B-B14F-4D97-AF65-F5344CB8AC3E}">
        <p14:creationId xmlns:p14="http://schemas.microsoft.com/office/powerpoint/2010/main" val="117734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GIAR_Slide">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765544-9D0A-EE48-9187-D9E2AD4C54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97" y="1"/>
            <a:ext cx="12171004" cy="6857999"/>
          </a:xfrm>
          <a:prstGeom prst="rect">
            <a:avLst/>
          </a:prstGeom>
        </p:spPr>
      </p:pic>
      <p:sp>
        <p:nvSpPr>
          <p:cNvPr id="2" name="Title 1"/>
          <p:cNvSpPr>
            <a:spLocks noGrp="1"/>
          </p:cNvSpPr>
          <p:nvPr>
            <p:ph type="title"/>
          </p:nvPr>
        </p:nvSpPr>
        <p:spPr>
          <a:xfrm>
            <a:off x="724930" y="334498"/>
            <a:ext cx="9039655" cy="776459"/>
          </a:xfrm>
        </p:spPr>
        <p:txBody>
          <a:bodyPr anchor="b">
            <a:normAutofit/>
          </a:bodyPr>
          <a:lstStyle>
            <a:lvl1pPr>
              <a:defRPr sz="2400" b="1" i="0">
                <a:solidFill>
                  <a:schemeClr val="tx1"/>
                </a:solidFill>
                <a:latin typeface="Montserrat ExtraBold" panose="00000900000000000000" pitchFamily="2" charset="0"/>
                <a:ea typeface="Montserrat ExtraBold" panose="00000900000000000000" pitchFamily="2" charset="0"/>
                <a:cs typeface="Calibri" charset="0"/>
              </a:defRPr>
            </a:lvl1pPr>
          </a:lstStyle>
          <a:p>
            <a:r>
              <a:rPr lang="en-US"/>
              <a:t>Click to edit Master title style</a:t>
            </a:r>
          </a:p>
        </p:txBody>
      </p:sp>
      <p:sp>
        <p:nvSpPr>
          <p:cNvPr id="3" name="Content Placeholder 2"/>
          <p:cNvSpPr>
            <a:spLocks noGrp="1"/>
          </p:cNvSpPr>
          <p:nvPr>
            <p:ph idx="1"/>
          </p:nvPr>
        </p:nvSpPr>
        <p:spPr>
          <a:xfrm>
            <a:off x="724929" y="1358782"/>
            <a:ext cx="10688139" cy="4818183"/>
          </a:xfrm>
        </p:spPr>
        <p:txBody>
          <a:bodyPr/>
          <a:lstStyle>
            <a:lvl1pPr marL="257174" indent="-257174">
              <a:buFont typeface="Arial" panose="020B0604020202020204" pitchFamily="34" charset="0"/>
              <a:buChar char="•"/>
              <a:defRPr sz="1800">
                <a:solidFill>
                  <a:schemeClr val="tx1">
                    <a:lumMod val="65000"/>
                    <a:lumOff val="35000"/>
                  </a:schemeClr>
                </a:solidFill>
                <a:latin typeface="Montserrat" panose="02000505000000020004" pitchFamily="2" charset="0"/>
              </a:defRPr>
            </a:lvl1pPr>
            <a:lvl2pPr marL="514348" indent="-171450">
              <a:buClr>
                <a:schemeClr val="tx1">
                  <a:lumMod val="65000"/>
                  <a:lumOff val="35000"/>
                </a:schemeClr>
              </a:buClr>
              <a:buSzPct val="80000"/>
              <a:buFont typeface="Arial" panose="020B0604020202020204" pitchFamily="34" charset="0"/>
              <a:buChar char="•"/>
              <a:defRPr sz="1800">
                <a:solidFill>
                  <a:schemeClr val="tx1">
                    <a:lumMod val="65000"/>
                    <a:lumOff val="35000"/>
                  </a:schemeClr>
                </a:solidFill>
                <a:latin typeface="Montserrat" panose="02000505000000020004" pitchFamily="2" charset="0"/>
              </a:defRPr>
            </a:lvl2pPr>
            <a:lvl3pPr marL="857246" indent="-171450">
              <a:buClr>
                <a:schemeClr val="tx1">
                  <a:lumMod val="65000"/>
                  <a:lumOff val="35000"/>
                </a:schemeClr>
              </a:buClr>
              <a:buFont typeface="Arial" panose="020B0604020202020204" pitchFamily="34" charset="0"/>
              <a:buChar char="•"/>
              <a:defRPr>
                <a:solidFill>
                  <a:schemeClr val="tx1">
                    <a:lumMod val="65000"/>
                    <a:lumOff val="35000"/>
                  </a:schemeClr>
                </a:solidFill>
                <a:latin typeface="Montserrat" panose="02000505000000020004" pitchFamily="2" charset="0"/>
              </a:defRPr>
            </a:lvl3pPr>
            <a:lvl4pPr marL="1200145" indent="-171450">
              <a:buClr>
                <a:schemeClr val="tx1">
                  <a:lumMod val="65000"/>
                  <a:lumOff val="35000"/>
                </a:schemeClr>
              </a:buClr>
              <a:buFont typeface="Arial" panose="020B0604020202020204" pitchFamily="34" charset="0"/>
              <a:buChar char="•"/>
              <a:defRPr>
                <a:solidFill>
                  <a:schemeClr val="tx1">
                    <a:lumMod val="65000"/>
                    <a:lumOff val="35000"/>
                  </a:schemeClr>
                </a:solidFill>
                <a:latin typeface="Montserrat" panose="02000505000000020004"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latshållare för bildnummer 5">
            <a:extLst>
              <a:ext uri="{FF2B5EF4-FFF2-40B4-BE49-F238E27FC236}">
                <a16:creationId xmlns:a16="http://schemas.microsoft.com/office/drawing/2014/main" id="{A4C16281-7C92-2545-A794-60384473DD8B}"/>
              </a:ext>
            </a:extLst>
          </p:cNvPr>
          <p:cNvSpPr>
            <a:spLocks noGrp="1"/>
          </p:cNvSpPr>
          <p:nvPr>
            <p:ph type="sldNum" sz="quarter" idx="12"/>
          </p:nvPr>
        </p:nvSpPr>
        <p:spPr>
          <a:xfrm>
            <a:off x="9821007" y="6256048"/>
            <a:ext cx="1592059" cy="365125"/>
          </a:xfrm>
          <a:prstGeom prst="rect">
            <a:avLst/>
          </a:prstGeom>
        </p:spPr>
        <p:txBody>
          <a:bodyPr/>
          <a:lstStyle>
            <a:lvl1pPr>
              <a:defRPr>
                <a:solidFill>
                  <a:schemeClr val="tx1">
                    <a:lumMod val="75000"/>
                    <a:lumOff val="25000"/>
                  </a:schemeClr>
                </a:solidFill>
              </a:defRPr>
            </a:lvl1pPr>
          </a:lstStyle>
          <a:p>
            <a:fld id="{4431629A-4462-435F-A7BD-B91EA56A5123}" type="slidenum">
              <a:rPr lang="sv-SE" smtClean="0">
                <a:solidFill>
                  <a:prstClr val="black">
                    <a:lumMod val="75000"/>
                    <a:lumOff val="25000"/>
                  </a:prstClr>
                </a:solidFill>
              </a:rPr>
              <a:pPr/>
              <a:t>‹#›</a:t>
            </a:fld>
            <a:endParaRPr lang="sv-SE">
              <a:solidFill>
                <a:prstClr val="black">
                  <a:lumMod val="75000"/>
                  <a:lumOff val="25000"/>
                </a:prstClr>
              </a:solidFill>
            </a:endParaRPr>
          </a:p>
        </p:txBody>
      </p:sp>
    </p:spTree>
    <p:extLst>
      <p:ext uri="{BB962C8B-B14F-4D97-AF65-F5344CB8AC3E}">
        <p14:creationId xmlns:p14="http://schemas.microsoft.com/office/powerpoint/2010/main" val="2862626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814232"/>
            <a:ext cx="10972800" cy="3900598"/>
          </a:xfrm>
          <a:prstGeom prst="rect">
            <a:avLst/>
          </a:prstGeom>
        </p:spPr>
        <p:txBody>
          <a:bodyPr/>
          <a:lstStyle>
            <a:lvl1pPr>
              <a:defRPr sz="2000">
                <a:solidFill>
                  <a:schemeClr val="tx1">
                    <a:lumMod val="85000"/>
                    <a:lumOff val="15000"/>
                  </a:schemeClr>
                </a:solidFill>
                <a:latin typeface="Georgia"/>
                <a:cs typeface="Arial"/>
              </a:defRPr>
            </a:lvl1pPr>
            <a:lvl2pPr>
              <a:defRPr sz="1800">
                <a:solidFill>
                  <a:schemeClr val="tx1">
                    <a:lumMod val="85000"/>
                    <a:lumOff val="15000"/>
                  </a:schemeClr>
                </a:solidFill>
                <a:latin typeface="Georgia"/>
                <a:cs typeface="Arial"/>
              </a:defRPr>
            </a:lvl2pPr>
            <a:lvl3pPr>
              <a:defRPr sz="1800">
                <a:solidFill>
                  <a:schemeClr val="tx1">
                    <a:lumMod val="85000"/>
                    <a:lumOff val="15000"/>
                  </a:schemeClr>
                </a:solidFill>
                <a:latin typeface="Georgia"/>
                <a:cs typeface="Arial"/>
              </a:defRPr>
            </a:lvl3pPr>
            <a:lvl4pPr>
              <a:defRPr sz="1500">
                <a:solidFill>
                  <a:schemeClr val="tx1">
                    <a:lumMod val="85000"/>
                    <a:lumOff val="15000"/>
                  </a:schemeClr>
                </a:solidFill>
                <a:latin typeface="Georgia"/>
                <a:cs typeface="Arial"/>
              </a:defRPr>
            </a:lvl4pPr>
            <a:lvl5pPr>
              <a:defRPr sz="1200">
                <a:solidFill>
                  <a:schemeClr val="tx1">
                    <a:lumMod val="85000"/>
                    <a:lumOff val="15000"/>
                  </a:schemeClr>
                </a:solidFill>
                <a:latin typeface="Georgia"/>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ektangel 10"/>
          <p:cNvSpPr/>
          <p:nvPr userDrawn="1"/>
        </p:nvSpPr>
        <p:spPr>
          <a:xfrm>
            <a:off x="0" y="6061365"/>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600"/>
          </a:p>
        </p:txBody>
      </p:sp>
      <p:pic>
        <p:nvPicPr>
          <p:cNvPr id="12" name="Bildobjekt 11"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8"/>
            <a:ext cx="2647757" cy="397164"/>
          </a:xfrm>
          <a:prstGeom prst="rect">
            <a:avLst/>
          </a:prstGeom>
        </p:spPr>
      </p:pic>
      <p:sp>
        <p:nvSpPr>
          <p:cNvPr id="13" name="Rubrik 15"/>
          <p:cNvSpPr>
            <a:spLocks noGrp="1"/>
          </p:cNvSpPr>
          <p:nvPr>
            <p:ph type="title" hasCustomPrompt="1"/>
          </p:nvPr>
        </p:nvSpPr>
        <p:spPr>
          <a:xfrm>
            <a:off x="609600" y="466395"/>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spTree>
    <p:extLst>
      <p:ext uri="{BB962C8B-B14F-4D97-AF65-F5344CB8AC3E}">
        <p14:creationId xmlns:p14="http://schemas.microsoft.com/office/powerpoint/2010/main" val="1048890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2"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56EA2F1-13EC-49D8-8143-E93CF5BADCAC}" type="datetimeFigureOut">
              <a:rPr lang="sv-SE" smtClean="0"/>
              <a:t>2026-02-10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1115140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56EA2F1-13EC-49D8-8143-E93CF5BADCAC}" type="datetimeFigureOut">
              <a:rPr lang="sv-SE" smtClean="0"/>
              <a:t>2026-02-10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120568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C731D-47EF-70C0-F0A7-CB49A809CD0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9C0905-41AE-C812-2918-86C6789214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2B78A9-01B1-0D88-5704-7BE9D52BDB31}"/>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5" name="Platshållare för sidfot 4">
            <a:extLst>
              <a:ext uri="{FF2B5EF4-FFF2-40B4-BE49-F238E27FC236}">
                <a16:creationId xmlns:a16="http://schemas.microsoft.com/office/drawing/2014/main" id="{57A60E62-356F-FF28-DC4C-197557D037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DCCD3F-43AE-402E-413A-83A8CF6316A3}"/>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700357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831850" y="4589464"/>
            <a:ext cx="10515600" cy="1500187"/>
          </a:xfrm>
        </p:spPr>
        <p:txBody>
          <a:bodyPr/>
          <a:lstStyle>
            <a:lvl1pPr marL="0" indent="0">
              <a:buNone/>
              <a:defRPr sz="1800">
                <a:solidFill>
                  <a:schemeClr val="tx1">
                    <a:tint val="75000"/>
                  </a:schemeClr>
                </a:solidFill>
              </a:defRPr>
            </a:lvl1pPr>
            <a:lvl2pPr marL="342898" indent="0">
              <a:buNone/>
              <a:defRPr sz="1500">
                <a:solidFill>
                  <a:schemeClr val="tx1">
                    <a:tint val="75000"/>
                  </a:schemeClr>
                </a:solidFill>
              </a:defRPr>
            </a:lvl2pPr>
            <a:lvl3pPr marL="685797" indent="0">
              <a:buNone/>
              <a:defRPr sz="1350">
                <a:solidFill>
                  <a:schemeClr val="tx1">
                    <a:tint val="75000"/>
                  </a:schemeClr>
                </a:solidFill>
              </a:defRPr>
            </a:lvl3pPr>
            <a:lvl4pPr marL="1028696" indent="0">
              <a:buNone/>
              <a:defRPr sz="1200">
                <a:solidFill>
                  <a:schemeClr val="tx1">
                    <a:tint val="75000"/>
                  </a:schemeClr>
                </a:solidFill>
              </a:defRPr>
            </a:lvl4pPr>
            <a:lvl5pPr marL="1371594" indent="0">
              <a:buNone/>
              <a:defRPr sz="1200">
                <a:solidFill>
                  <a:schemeClr val="tx1">
                    <a:tint val="75000"/>
                  </a:schemeClr>
                </a:solidFill>
              </a:defRPr>
            </a:lvl5pPr>
            <a:lvl6pPr marL="1714492" indent="0">
              <a:buNone/>
              <a:defRPr sz="1200">
                <a:solidFill>
                  <a:schemeClr val="tx1">
                    <a:tint val="75000"/>
                  </a:schemeClr>
                </a:solidFill>
              </a:defRPr>
            </a:lvl6pPr>
            <a:lvl7pPr marL="2057391" indent="0">
              <a:buNone/>
              <a:defRPr sz="1200">
                <a:solidFill>
                  <a:schemeClr val="tx1">
                    <a:tint val="75000"/>
                  </a:schemeClr>
                </a:solidFill>
              </a:defRPr>
            </a:lvl7pPr>
            <a:lvl8pPr marL="2400290" indent="0">
              <a:buNone/>
              <a:defRPr sz="1200">
                <a:solidFill>
                  <a:schemeClr val="tx1">
                    <a:tint val="75000"/>
                  </a:schemeClr>
                </a:solidFill>
              </a:defRPr>
            </a:lvl8pPr>
            <a:lvl9pPr marL="2743188"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56EA2F1-13EC-49D8-8143-E93CF5BADCAC}" type="datetimeFigureOut">
              <a:rPr lang="sv-SE" smtClean="0"/>
              <a:t>2026-02-10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43825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56EA2F1-13EC-49D8-8143-E93CF5BADCAC}" type="datetimeFigureOut">
              <a:rPr lang="sv-SE" smtClean="0"/>
              <a:t>2026-02-10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1794207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6"/>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9" y="1681163"/>
            <a:ext cx="5157787"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56EA2F1-13EC-49D8-8143-E93CF5BADCAC}" type="datetimeFigureOut">
              <a:rPr lang="sv-SE" smtClean="0"/>
              <a:t>2026-02-10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22023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56EA2F1-13EC-49D8-8143-E93CF5BADCAC}" type="datetimeFigureOut">
              <a:rPr lang="sv-SE" smtClean="0"/>
              <a:t>2026-02-10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3665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56EA2F1-13EC-49D8-8143-E93CF5BADCAC}" type="datetimeFigureOut">
              <a:rPr lang="sv-SE" smtClean="0"/>
              <a:t>2026-02-10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2696056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56EA2F1-13EC-49D8-8143-E93CF5BADCAC}" type="datetimeFigureOut">
              <a:rPr lang="sv-SE" smtClean="0"/>
              <a:t>2026-02-10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998659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56EA2F1-13EC-49D8-8143-E93CF5BADCAC}" type="datetimeFigureOut">
              <a:rPr lang="sv-SE" smtClean="0"/>
              <a:t>2026-02-10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3598105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56EA2F1-13EC-49D8-8143-E93CF5BADCAC}" type="datetimeFigureOut">
              <a:rPr lang="sv-SE" smtClean="0"/>
              <a:t>2026-02-10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3584502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56EA2F1-13EC-49D8-8143-E93CF5BADCAC}" type="datetimeFigureOut">
              <a:rPr lang="sv-SE" smtClean="0"/>
              <a:t>2026-02-10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CC96D4A-AC62-47DA-A4EC-9584ED6AA0CA}" type="slidenum">
              <a:rPr lang="sv-SE" smtClean="0"/>
              <a:t>‹#›</a:t>
            </a:fld>
            <a:endParaRPr lang="sv-SE"/>
          </a:p>
        </p:txBody>
      </p:sp>
    </p:spTree>
    <p:extLst>
      <p:ext uri="{BB962C8B-B14F-4D97-AF65-F5344CB8AC3E}">
        <p14:creationId xmlns:p14="http://schemas.microsoft.com/office/powerpoint/2010/main" val="28948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4DE0-FAF8-C7D5-54F7-C433AE74F6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E3A557-9AC2-A13B-643B-270D5D7A72D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1C6D91F-7593-2410-C2A9-41C6CB3DB80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923A3B-0EFD-2DB9-6080-5EAD99B700C6}"/>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6" name="Platshållare för sidfot 5">
            <a:extLst>
              <a:ext uri="{FF2B5EF4-FFF2-40B4-BE49-F238E27FC236}">
                <a16:creationId xmlns:a16="http://schemas.microsoft.com/office/drawing/2014/main" id="{BD0E5B2C-0DE3-4632-590F-BB5A3085BC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5E4250-4973-5A6C-3E7C-154EBAE032E2}"/>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40184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59DFD-87F8-B72B-C017-C43BA183F80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19A3955-20EA-821F-705D-54B74875D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07104C-2924-1C02-4CED-08AE35051D4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5138F29-0D31-026D-8297-52A3DE76B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C28086B-9459-F9F8-4FF7-31158E3B5A5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A32062B-29D0-EF65-5C66-983091613C7D}"/>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8" name="Platshållare för sidfot 7">
            <a:extLst>
              <a:ext uri="{FF2B5EF4-FFF2-40B4-BE49-F238E27FC236}">
                <a16:creationId xmlns:a16="http://schemas.microsoft.com/office/drawing/2014/main" id="{974D4260-A054-6379-38C6-796760F58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F7BBA2-E132-B5D2-362C-643BAB8FBE3B}"/>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35321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EFD4E-77C8-4C17-C2D0-62F3A4FB570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FDF028-0A38-6F4C-B6C2-30956681A270}"/>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4" name="Platshållare för sidfot 3">
            <a:extLst>
              <a:ext uri="{FF2B5EF4-FFF2-40B4-BE49-F238E27FC236}">
                <a16:creationId xmlns:a16="http://schemas.microsoft.com/office/drawing/2014/main" id="{3FBE80FA-E374-F0FD-EBC8-B7AE7B4879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4B7F63-5F34-58A5-7092-4C438D67A60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54228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D8D02B-A0D3-5CC1-8C4A-E5C3020FB830}"/>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3" name="Platshållare för sidfot 2">
            <a:extLst>
              <a:ext uri="{FF2B5EF4-FFF2-40B4-BE49-F238E27FC236}">
                <a16:creationId xmlns:a16="http://schemas.microsoft.com/office/drawing/2014/main" id="{14CBDF3C-FAB6-89F6-393E-DEC3C521DA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FC6FAB-5034-641C-FD48-7A504B73DFF1}"/>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57684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D7C06-DB6B-E2AB-8D85-08379D0F0C9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CD4F9D-3296-4E46-F1EF-ABE805376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B846679-37E0-E401-8E69-3684ACC5E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A15FC6-BDE7-D66C-B160-321BCC30E995}"/>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6" name="Platshållare för sidfot 5">
            <a:extLst>
              <a:ext uri="{FF2B5EF4-FFF2-40B4-BE49-F238E27FC236}">
                <a16:creationId xmlns:a16="http://schemas.microsoft.com/office/drawing/2014/main" id="{BE4068D6-05F2-4C15-9710-D6D734973C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7972B1-1CC2-648F-2D8D-5E88278E94F7}"/>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19163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83B9B-C1F5-999A-7243-DB18503A181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A25E3AF-96F1-78A3-0E9E-C9812C06B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C58CC6A-3B38-FEAF-84FE-3D863449C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655C48-6058-A574-FD70-FBD2975C8CF0}"/>
              </a:ext>
            </a:extLst>
          </p:cNvPr>
          <p:cNvSpPr>
            <a:spLocks noGrp="1"/>
          </p:cNvSpPr>
          <p:nvPr>
            <p:ph type="dt" sz="half" idx="10"/>
          </p:nvPr>
        </p:nvSpPr>
        <p:spPr/>
        <p:txBody>
          <a:bodyPr/>
          <a:lstStyle/>
          <a:p>
            <a:fld id="{1B2BF0B5-66E0-4F5D-848A-C827EADCCDF6}" type="datetimeFigureOut">
              <a:rPr lang="sv-SE" smtClean="0"/>
              <a:t>2026-02-10</a:t>
            </a:fld>
            <a:endParaRPr lang="sv-SE"/>
          </a:p>
        </p:txBody>
      </p:sp>
      <p:sp>
        <p:nvSpPr>
          <p:cNvPr id="6" name="Platshållare för sidfot 5">
            <a:extLst>
              <a:ext uri="{FF2B5EF4-FFF2-40B4-BE49-F238E27FC236}">
                <a16:creationId xmlns:a16="http://schemas.microsoft.com/office/drawing/2014/main" id="{89401BA4-5C97-42DD-21EE-3FD9E0FCE3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2641D5-7448-D89F-7C6A-993B8A0664B8}"/>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59818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EF9369-654A-57B3-1DAE-B45FD339A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A8ED71-FE7F-5732-5CBE-13F648A42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83EE43-F17B-9D32-F15E-06761EC06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2BF0B5-66E0-4F5D-848A-C827EADCCDF6}" type="datetimeFigureOut">
              <a:rPr lang="sv-SE" smtClean="0"/>
              <a:t>2026-02-10</a:t>
            </a:fld>
            <a:endParaRPr lang="sv-SE"/>
          </a:p>
        </p:txBody>
      </p:sp>
      <p:sp>
        <p:nvSpPr>
          <p:cNvPr id="5" name="Platshållare för sidfot 4">
            <a:extLst>
              <a:ext uri="{FF2B5EF4-FFF2-40B4-BE49-F238E27FC236}">
                <a16:creationId xmlns:a16="http://schemas.microsoft.com/office/drawing/2014/main" id="{1C511DA5-200D-9B77-B5E4-5E346070A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4262B9D-0F6B-167F-E48C-F3F061343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DFC28-EAFA-4BB7-9AD6-27B77836FADE}" type="slidenum">
              <a:rPr lang="sv-SE" smtClean="0"/>
              <a:t>‹#›</a:t>
            </a:fld>
            <a:endParaRPr lang="sv-SE"/>
          </a:p>
        </p:txBody>
      </p:sp>
    </p:spTree>
    <p:extLst>
      <p:ext uri="{BB962C8B-B14F-4D97-AF65-F5344CB8AC3E}">
        <p14:creationId xmlns:p14="http://schemas.microsoft.com/office/powerpoint/2010/main" val="1245145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18">
            <a:extLst>
              <a:ext uri="{28A0092B-C50C-407E-A947-70E740481C1C}">
                <a14:useLocalDpi xmlns:a14="http://schemas.microsoft.com/office/drawing/2010/main" val="0"/>
              </a:ext>
            </a:extLst>
          </a:blip>
          <a:stretch>
            <a:fillRect/>
          </a:stretch>
        </p:blipFill>
        <p:spPr bwMode="auto">
          <a:xfrm>
            <a:off x="59" y="0"/>
            <a:ext cx="12218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rubrik 1"/>
          <p:cNvSpPr>
            <a:spLocks noGrp="1"/>
          </p:cNvSpPr>
          <p:nvPr>
            <p:ph type="title"/>
          </p:nvPr>
        </p:nvSpPr>
        <p:spPr>
          <a:xfrm>
            <a:off x="978750" y="1392188"/>
            <a:ext cx="10601508" cy="954367"/>
          </a:xfrm>
          <a:prstGeom prst="rect">
            <a:avLst/>
          </a:prstGeom>
        </p:spPr>
        <p:txBody>
          <a:bodyPr vert="horz" lIns="0" tIns="0" rIns="0" bIns="0" rtlCol="0" anchor="b" anchorCtr="0">
            <a:normAutofit/>
          </a:bodyPr>
          <a:lstStyle/>
          <a:p>
            <a:r>
              <a:rPr lang="sv-SE"/>
              <a:t>Klicka här för att ändra format</a:t>
            </a:r>
          </a:p>
        </p:txBody>
      </p:sp>
      <p:sp>
        <p:nvSpPr>
          <p:cNvPr id="3" name="Platshållare för text 2"/>
          <p:cNvSpPr>
            <a:spLocks noGrp="1"/>
          </p:cNvSpPr>
          <p:nvPr>
            <p:ph type="body" idx="1"/>
          </p:nvPr>
        </p:nvSpPr>
        <p:spPr>
          <a:xfrm>
            <a:off x="978750" y="2531250"/>
            <a:ext cx="10601508" cy="388584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10054829" y="6577361"/>
            <a:ext cx="1768673" cy="146694"/>
          </a:xfrm>
          <a:prstGeom prst="rect">
            <a:avLst/>
          </a:prstGeom>
        </p:spPr>
        <p:txBody>
          <a:bodyPr vert="horz" lIns="0" tIns="0" rIns="0" bIns="0" rtlCol="0" anchor="ctr"/>
          <a:lstStyle>
            <a:lvl1pPr algn="r">
              <a:defRPr sz="844">
                <a:solidFill>
                  <a:schemeClr val="tx1"/>
                </a:solidFill>
              </a:defRPr>
            </a:lvl1pPr>
          </a:lstStyle>
          <a:p>
            <a:fld id="{D5910AEA-691F-457D-A933-137C85A92659}" type="slidenum">
              <a:rPr lang="sv-SE" smtClean="0"/>
              <a:pPr/>
              <a:t>‹#›</a:t>
            </a:fld>
            <a:endParaRPr lang="sv-SE"/>
          </a:p>
        </p:txBody>
      </p:sp>
      <p:pic>
        <p:nvPicPr>
          <p:cNvPr id="7" name="Bildobjekt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941719" y="223239"/>
            <a:ext cx="1547813" cy="815822"/>
          </a:xfrm>
          <a:prstGeom prst="rect">
            <a:avLst/>
          </a:prstGeom>
        </p:spPr>
      </p:pic>
    </p:spTree>
    <p:extLst>
      <p:ext uri="{BB962C8B-B14F-4D97-AF65-F5344CB8AC3E}">
        <p14:creationId xmlns:p14="http://schemas.microsoft.com/office/powerpoint/2010/main" val="400548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l" defTabSz="914353" rtl="0" eaLnBrk="1" latinLnBrk="0" hangingPunct="1">
        <a:spcBef>
          <a:spcPct val="0"/>
        </a:spcBef>
        <a:buNone/>
        <a:defRPr sz="3797"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225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1687"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1406"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sv-SE"/>
      </a:defPPr>
      <a:lvl1pPr marL="0" algn="l" defTabSz="914353" rtl="0" eaLnBrk="1" latinLnBrk="0" hangingPunct="1">
        <a:defRPr sz="1828" kern="1200">
          <a:solidFill>
            <a:schemeClr val="tx1"/>
          </a:solidFill>
          <a:latin typeface="+mn-lt"/>
          <a:ea typeface="+mn-ea"/>
          <a:cs typeface="+mn-cs"/>
        </a:defRPr>
      </a:lvl1pPr>
      <a:lvl2pPr marL="457177" algn="l" defTabSz="914353" rtl="0" eaLnBrk="1" latinLnBrk="0" hangingPunct="1">
        <a:defRPr sz="1828" kern="1200">
          <a:solidFill>
            <a:schemeClr val="tx1"/>
          </a:solidFill>
          <a:latin typeface="+mn-lt"/>
          <a:ea typeface="+mn-ea"/>
          <a:cs typeface="+mn-cs"/>
        </a:defRPr>
      </a:lvl2pPr>
      <a:lvl3pPr marL="914353" algn="l" defTabSz="914353" rtl="0" eaLnBrk="1" latinLnBrk="0" hangingPunct="1">
        <a:defRPr sz="1828" kern="1200">
          <a:solidFill>
            <a:schemeClr val="tx1"/>
          </a:solidFill>
          <a:latin typeface="+mn-lt"/>
          <a:ea typeface="+mn-ea"/>
          <a:cs typeface="+mn-cs"/>
        </a:defRPr>
      </a:lvl3pPr>
      <a:lvl4pPr marL="1371530" algn="l" defTabSz="914353" rtl="0" eaLnBrk="1" latinLnBrk="0" hangingPunct="1">
        <a:defRPr sz="1828" kern="1200">
          <a:solidFill>
            <a:schemeClr val="tx1"/>
          </a:solidFill>
          <a:latin typeface="+mn-lt"/>
          <a:ea typeface="+mn-ea"/>
          <a:cs typeface="+mn-cs"/>
        </a:defRPr>
      </a:lvl4pPr>
      <a:lvl5pPr marL="1828706" algn="l" defTabSz="914353" rtl="0" eaLnBrk="1" latinLnBrk="0" hangingPunct="1">
        <a:defRPr sz="1828" kern="1200">
          <a:solidFill>
            <a:schemeClr val="tx1"/>
          </a:solidFill>
          <a:latin typeface="+mn-lt"/>
          <a:ea typeface="+mn-ea"/>
          <a:cs typeface="+mn-cs"/>
        </a:defRPr>
      </a:lvl5pPr>
      <a:lvl6pPr marL="2285883" algn="l" defTabSz="914353" rtl="0" eaLnBrk="1" latinLnBrk="0" hangingPunct="1">
        <a:defRPr sz="1828" kern="1200">
          <a:solidFill>
            <a:schemeClr val="tx1"/>
          </a:solidFill>
          <a:latin typeface="+mn-lt"/>
          <a:ea typeface="+mn-ea"/>
          <a:cs typeface="+mn-cs"/>
        </a:defRPr>
      </a:lvl6pPr>
      <a:lvl7pPr marL="2743060" algn="l" defTabSz="914353" rtl="0" eaLnBrk="1" latinLnBrk="0" hangingPunct="1">
        <a:defRPr sz="1828" kern="1200">
          <a:solidFill>
            <a:schemeClr val="tx1"/>
          </a:solidFill>
          <a:latin typeface="+mn-lt"/>
          <a:ea typeface="+mn-ea"/>
          <a:cs typeface="+mn-cs"/>
        </a:defRPr>
      </a:lvl7pPr>
      <a:lvl8pPr marL="3200236" algn="l" defTabSz="914353" rtl="0" eaLnBrk="1" latinLnBrk="0" hangingPunct="1">
        <a:defRPr sz="1828" kern="1200">
          <a:solidFill>
            <a:schemeClr val="tx1"/>
          </a:solidFill>
          <a:latin typeface="+mn-lt"/>
          <a:ea typeface="+mn-ea"/>
          <a:cs typeface="+mn-cs"/>
        </a:defRPr>
      </a:lvl8pPr>
      <a:lvl9pPr marL="3657413" algn="l" defTabSz="914353" rtl="0" eaLnBrk="1" latinLnBrk="0" hangingPunct="1">
        <a:defRPr sz="18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6EA2F1-13EC-49D8-8143-E93CF5BADCAC}" type="datetimeFigureOut">
              <a:rPr lang="sv-SE" smtClean="0"/>
              <a:t>2026-02-10</a:t>
            </a:fld>
            <a:endParaRPr lang="sv-SE"/>
          </a:p>
        </p:txBody>
      </p:sp>
      <p:sp>
        <p:nvSpPr>
          <p:cNvPr id="5" name="Platshållare för sidfot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C96D4A-AC62-47DA-A4EC-9584ED6AA0CA}" type="slidenum">
              <a:rPr lang="sv-SE" smtClean="0"/>
              <a:t>‹#›</a:t>
            </a:fld>
            <a:endParaRPr lang="sv-SE"/>
          </a:p>
        </p:txBody>
      </p:sp>
    </p:spTree>
    <p:extLst>
      <p:ext uri="{BB962C8B-B14F-4D97-AF65-F5344CB8AC3E}">
        <p14:creationId xmlns:p14="http://schemas.microsoft.com/office/powerpoint/2010/main" val="6630749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79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79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8" indent="-171450" algn="l" defTabSz="68579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6" indent="-171450" algn="l" defTabSz="68579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5"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0"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8"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ig9irhnfa8"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789E-E798-7574-AF8E-7A1AD139594B}"/>
            </a:ext>
          </a:extLst>
        </p:cNvPr>
        <p:cNvGrpSpPr/>
        <p:nvPr/>
      </p:nvGrpSpPr>
      <p:grpSpPr>
        <a:xfrm>
          <a:off x="0" y="0"/>
          <a:ext cx="0" cy="0"/>
          <a:chOff x="0" y="0"/>
          <a:chExt cx="0" cy="0"/>
        </a:xfrm>
      </p:grpSpPr>
      <p:pic>
        <p:nvPicPr>
          <p:cNvPr id="6" name="Bildobjekt 5" descr="En bild som visar tavla, rita, Barnkonst, konst&#10;&#10;AI-genererat innehåll kan vara felaktigt.">
            <a:extLst>
              <a:ext uri="{FF2B5EF4-FFF2-40B4-BE49-F238E27FC236}">
                <a16:creationId xmlns:a16="http://schemas.microsoft.com/office/drawing/2014/main" id="{CF3AB85A-3A0E-9C49-DB36-A45628771EC0}"/>
              </a:ext>
            </a:extLst>
          </p:cNvPr>
          <p:cNvPicPr>
            <a:picLocks noChangeAspect="1"/>
          </p:cNvPicPr>
          <p:nvPr/>
        </p:nvPicPr>
        <p:blipFill>
          <a:blip r:embed="rId3">
            <a:extLst>
              <a:ext uri="{28A0092B-C50C-407E-A947-70E740481C1C}">
                <a14:useLocalDpi xmlns:a14="http://schemas.microsoft.com/office/drawing/2010/main" val="0"/>
              </a:ext>
            </a:extLst>
          </a:blip>
          <a:srcRect t="23968"/>
          <a:stretch>
            <a:fillRect/>
          </a:stretch>
        </p:blipFill>
        <p:spPr>
          <a:xfrm>
            <a:off x="0" y="0"/>
            <a:ext cx="12192000" cy="5984630"/>
          </a:xfrm>
          <a:prstGeom prst="rect">
            <a:avLst/>
          </a:prstGeom>
        </p:spPr>
      </p:pic>
      <p:sp>
        <p:nvSpPr>
          <p:cNvPr id="3" name="Rubrik 2">
            <a:extLst>
              <a:ext uri="{FF2B5EF4-FFF2-40B4-BE49-F238E27FC236}">
                <a16:creationId xmlns:a16="http://schemas.microsoft.com/office/drawing/2014/main" id="{1EF55264-D660-5DCD-DD37-6E92038CE140}"/>
              </a:ext>
            </a:extLst>
          </p:cNvPr>
          <p:cNvSpPr>
            <a:spLocks noGrp="1"/>
          </p:cNvSpPr>
          <p:nvPr>
            <p:ph type="title"/>
          </p:nvPr>
        </p:nvSpPr>
        <p:spPr>
          <a:xfrm>
            <a:off x="587829" y="873370"/>
            <a:ext cx="10765972" cy="1325563"/>
          </a:xfrm>
        </p:spPr>
        <p:txBody>
          <a:bodyPr>
            <a:norm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r>
              <a:rPr lang="sv-SE" sz="4000" b="1" noProof="0" dirty="0">
                <a:latin typeface="Arial" panose="020B0604020202020204" pitchFamily="34" charset="0"/>
                <a:cs typeface="Arial" panose="020B0604020202020204" pitchFamily="34" charset="0"/>
              </a:rPr>
              <a:t>PUFF/PDCA </a:t>
            </a:r>
            <a:r>
              <a:rPr lang="sv-SE" sz="4000" b="1" dirty="0">
                <a:latin typeface="Arial" panose="020B0604020202020204" pitchFamily="34" charset="0"/>
                <a:cs typeface="Arial" panose="020B0604020202020204" pitchFamily="34" charset="0"/>
              </a:rPr>
              <a:t>och grundorsaksanalys</a:t>
            </a:r>
            <a:br>
              <a:rPr lang="sv-SE" sz="4000" b="1" noProof="0" dirty="0">
                <a:latin typeface="Arial" panose="020B0604020202020204" pitchFamily="34" charset="0"/>
                <a:cs typeface="Arial" panose="020B0604020202020204" pitchFamily="34" charset="0"/>
              </a:rPr>
            </a:br>
            <a:r>
              <a:rPr lang="sv-SE" sz="4000" b="1" noProof="0" dirty="0">
                <a:latin typeface="Arial" panose="020B0604020202020204" pitchFamily="34" charset="0"/>
                <a:cs typeface="Arial" panose="020B0604020202020204" pitchFamily="34" charset="0"/>
              </a:rPr>
              <a:t>- </a:t>
            </a:r>
            <a:r>
              <a:rPr lang="sv-SE" sz="4000" b="1" dirty="0">
                <a:latin typeface="Arial" panose="020B0604020202020204" pitchFamily="34" charset="0"/>
                <a:cs typeface="Arial" panose="020B0604020202020204" pitchFamily="34" charset="0"/>
              </a:rPr>
              <a:t>v</a:t>
            </a:r>
            <a:r>
              <a:rPr lang="sv-SE" sz="4000" b="1" noProof="0" dirty="0" err="1">
                <a:latin typeface="Arial" panose="020B0604020202020204" pitchFamily="34" charset="0"/>
                <a:cs typeface="Arial" panose="020B0604020202020204" pitchFamily="34" charset="0"/>
              </a:rPr>
              <a:t>erktyg</a:t>
            </a:r>
            <a:r>
              <a:rPr lang="sv-SE" sz="4000" b="1" noProof="0" dirty="0">
                <a:latin typeface="Arial" panose="020B0604020202020204" pitchFamily="34" charset="0"/>
                <a:cs typeface="Arial" panose="020B0604020202020204" pitchFamily="34" charset="0"/>
              </a:rPr>
              <a:t> för strukturerad problemlösning  </a:t>
            </a:r>
          </a:p>
        </p:txBody>
      </p:sp>
      <p:sp>
        <p:nvSpPr>
          <p:cNvPr id="4" name="Underrubrik 3">
            <a:extLst>
              <a:ext uri="{FF2B5EF4-FFF2-40B4-BE49-F238E27FC236}">
                <a16:creationId xmlns:a16="http://schemas.microsoft.com/office/drawing/2014/main" id="{533C1622-2105-88E7-82D1-6A72D54DABD1}"/>
              </a:ext>
            </a:extLst>
          </p:cNvPr>
          <p:cNvSpPr>
            <a:spLocks noGrp="1"/>
          </p:cNvSpPr>
          <p:nvPr>
            <p:ph type="body" sz="quarter" idx="4294967295"/>
          </p:nvPr>
        </p:nvSpPr>
        <p:spPr>
          <a:xfrm>
            <a:off x="1757119" y="6098528"/>
            <a:ext cx="4727415" cy="332676"/>
          </a:xfrm>
        </p:spPr>
        <p:txBody>
          <a:bodyPr vert="horz" lIns="0" tIns="0" rIns="0" bIns="0" rtlCol="0" anchor="t">
            <a:no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marL="1088390" lvl="2" indent="0">
              <a:buNone/>
            </a:pPr>
            <a:r>
              <a:rPr lang="sv-SE" sz="1100" noProof="0" dirty="0">
                <a:latin typeface="Arial"/>
                <a:cs typeface="Arial"/>
              </a:rPr>
              <a:t>Förvaltning av utbildningskoncept</a:t>
            </a:r>
            <a:br>
              <a:rPr lang="sv-SE" sz="1100" noProof="0" dirty="0">
                <a:latin typeface="Arial"/>
              </a:rPr>
            </a:br>
            <a:r>
              <a:rPr lang="sv-SE" sz="1100" noProof="0" dirty="0" err="1">
                <a:latin typeface="Arial"/>
                <a:cs typeface="Arial"/>
              </a:rPr>
              <a:t>Lean</a:t>
            </a:r>
            <a:r>
              <a:rPr lang="sv-SE" sz="1100" noProof="0" dirty="0">
                <a:latin typeface="Arial"/>
                <a:cs typeface="Arial"/>
              </a:rPr>
              <a:t>, ledarskap och arbetsmiljö</a:t>
            </a:r>
            <a:br>
              <a:rPr lang="sv-SE" sz="1100" noProof="0" dirty="0">
                <a:latin typeface="Arial"/>
                <a:cs typeface="Arial"/>
              </a:rPr>
            </a:br>
            <a:r>
              <a:rPr lang="sv-SE" sz="1100" noProof="0" dirty="0">
                <a:latin typeface="Arial"/>
                <a:cs typeface="Arial"/>
              </a:rPr>
              <a:t>Kunskapsnav företagsledning och entreprenörskap</a:t>
            </a:r>
            <a:br>
              <a:rPr lang="sv-SE" sz="1100" noProof="0" dirty="0">
                <a:latin typeface="Arial"/>
                <a:cs typeface="Arial"/>
              </a:rPr>
            </a:br>
            <a:r>
              <a:rPr lang="sv-SE" sz="1100" noProof="0" dirty="0">
                <a:latin typeface="Arial"/>
                <a:cs typeface="Arial"/>
              </a:rPr>
              <a:t>Uppdaterat material 2024 - 2025 </a:t>
            </a:r>
          </a:p>
          <a:p>
            <a:endParaRPr lang="sv-SE" noProof="0" dirty="0"/>
          </a:p>
        </p:txBody>
      </p:sp>
      <p:pic>
        <p:nvPicPr>
          <p:cNvPr id="5" name="Picture 4">
            <a:extLst>
              <a:ext uri="{FF2B5EF4-FFF2-40B4-BE49-F238E27FC236}">
                <a16:creationId xmlns:a16="http://schemas.microsoft.com/office/drawing/2014/main" id="{3A814FB4-F524-A6AF-A23F-8A513E9F189F}"/>
              </a:ext>
            </a:extLst>
          </p:cNvPr>
          <p:cNvPicPr>
            <a:picLocks noChangeAspect="1"/>
          </p:cNvPicPr>
          <p:nvPr/>
        </p:nvPicPr>
        <p:blipFill>
          <a:blip r:embed="rId4"/>
          <a:stretch>
            <a:fillRect/>
          </a:stretch>
        </p:blipFill>
        <p:spPr>
          <a:xfrm>
            <a:off x="757305" y="6014217"/>
            <a:ext cx="1191433" cy="847080"/>
          </a:xfrm>
          <a:prstGeom prst="rect">
            <a:avLst/>
          </a:prstGeom>
        </p:spPr>
      </p:pic>
      <p:pic>
        <p:nvPicPr>
          <p:cNvPr id="7" name="Graphic 6">
            <a:extLst>
              <a:ext uri="{FF2B5EF4-FFF2-40B4-BE49-F238E27FC236}">
                <a16:creationId xmlns:a16="http://schemas.microsoft.com/office/drawing/2014/main" id="{CA16D1AF-42EE-F242-90AA-F444821D2F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79" y="6087940"/>
            <a:ext cx="590550" cy="590550"/>
          </a:xfrm>
          <a:prstGeom prst="rect">
            <a:avLst/>
          </a:prstGeom>
        </p:spPr>
      </p:pic>
      <p:pic>
        <p:nvPicPr>
          <p:cNvPr id="10" name="Picture 9" descr="En bild som visar text, flagga, Teckensnitt, symbol&#10;&#10;AI-genererat innehåll kan vara felaktigt.">
            <a:extLst>
              <a:ext uri="{FF2B5EF4-FFF2-40B4-BE49-F238E27FC236}">
                <a16:creationId xmlns:a16="http://schemas.microsoft.com/office/drawing/2014/main" id="{1E2DD447-6224-D19E-7726-FC35EB5FF0E8}"/>
              </a:ext>
            </a:extLst>
          </p:cNvPr>
          <p:cNvPicPr>
            <a:picLocks noChangeAspect="1"/>
          </p:cNvPicPr>
          <p:nvPr/>
        </p:nvPicPr>
        <p:blipFill>
          <a:blip r:embed="rId7"/>
          <a:stretch>
            <a:fillRect/>
          </a:stretch>
        </p:blipFill>
        <p:spPr>
          <a:xfrm>
            <a:off x="1948508" y="6100061"/>
            <a:ext cx="752475" cy="714375"/>
          </a:xfrm>
          <a:prstGeom prst="rect">
            <a:avLst/>
          </a:prstGeom>
        </p:spPr>
      </p:pic>
    </p:spTree>
    <p:extLst>
      <p:ext uri="{BB962C8B-B14F-4D97-AF65-F5344CB8AC3E}">
        <p14:creationId xmlns:p14="http://schemas.microsoft.com/office/powerpoint/2010/main" val="115262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p:cNvSpPr>
            <a:spLocks noChangeShapeType="1"/>
          </p:cNvSpPr>
          <p:nvPr/>
        </p:nvSpPr>
        <p:spPr bwMode="auto">
          <a:xfrm>
            <a:off x="2808587" y="3726275"/>
            <a:ext cx="678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3" name="Line 3"/>
          <p:cNvSpPr>
            <a:spLocks noChangeShapeType="1"/>
          </p:cNvSpPr>
          <p:nvPr/>
        </p:nvSpPr>
        <p:spPr bwMode="auto">
          <a:xfrm>
            <a:off x="7356476" y="1557338"/>
            <a:ext cx="1892300" cy="2151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5" name="Line 5"/>
          <p:cNvSpPr>
            <a:spLocks noChangeShapeType="1"/>
          </p:cNvSpPr>
          <p:nvPr/>
        </p:nvSpPr>
        <p:spPr bwMode="auto">
          <a:xfrm flipV="1">
            <a:off x="3305175" y="37084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0" name="Line 10"/>
          <p:cNvSpPr>
            <a:spLocks noChangeShapeType="1"/>
          </p:cNvSpPr>
          <p:nvPr/>
        </p:nvSpPr>
        <p:spPr bwMode="auto">
          <a:xfrm>
            <a:off x="3533776" y="4165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1" name="Line 11"/>
          <p:cNvSpPr>
            <a:spLocks noChangeShapeType="1"/>
          </p:cNvSpPr>
          <p:nvPr/>
        </p:nvSpPr>
        <p:spPr bwMode="auto">
          <a:xfrm>
            <a:off x="3084984" y="47752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2" name="Line 12"/>
          <p:cNvSpPr>
            <a:spLocks noChangeShapeType="1"/>
          </p:cNvSpPr>
          <p:nvPr/>
        </p:nvSpPr>
        <p:spPr bwMode="auto">
          <a:xfrm>
            <a:off x="4600575" y="45466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3" name="Line 13"/>
          <p:cNvSpPr>
            <a:spLocks noChangeShapeType="1"/>
          </p:cNvSpPr>
          <p:nvPr/>
        </p:nvSpPr>
        <p:spPr bwMode="auto">
          <a:xfrm>
            <a:off x="6581775" y="2108200"/>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4" name="Line 14"/>
          <p:cNvSpPr>
            <a:spLocks noChangeShapeType="1"/>
          </p:cNvSpPr>
          <p:nvPr/>
        </p:nvSpPr>
        <p:spPr bwMode="auto">
          <a:xfrm>
            <a:off x="6225854" y="2676144"/>
            <a:ext cx="1676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5" name="Line 15"/>
          <p:cNvSpPr>
            <a:spLocks noChangeShapeType="1"/>
          </p:cNvSpPr>
          <p:nvPr/>
        </p:nvSpPr>
        <p:spPr bwMode="auto">
          <a:xfrm>
            <a:off x="8117160" y="2420888"/>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8" name="Line 18"/>
          <p:cNvSpPr>
            <a:spLocks noChangeShapeType="1"/>
          </p:cNvSpPr>
          <p:nvPr/>
        </p:nvSpPr>
        <p:spPr bwMode="auto">
          <a:xfrm>
            <a:off x="7800975" y="4546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9" name="Line 9"/>
          <p:cNvSpPr>
            <a:spLocks noChangeShapeType="1"/>
          </p:cNvSpPr>
          <p:nvPr/>
        </p:nvSpPr>
        <p:spPr bwMode="auto">
          <a:xfrm>
            <a:off x="2808587" y="27533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grpSp>
        <p:nvGrpSpPr>
          <p:cNvPr id="15" name="Grupp 14">
            <a:extLst>
              <a:ext uri="{FF2B5EF4-FFF2-40B4-BE49-F238E27FC236}">
                <a16:creationId xmlns:a16="http://schemas.microsoft.com/office/drawing/2014/main" id="{520A964C-0985-C2B5-5275-45096F896BFC}"/>
              </a:ext>
            </a:extLst>
          </p:cNvPr>
          <p:cNvGrpSpPr/>
          <p:nvPr/>
        </p:nvGrpSpPr>
        <p:grpSpPr>
          <a:xfrm>
            <a:off x="2363445" y="1435101"/>
            <a:ext cx="2986861" cy="2291175"/>
            <a:chOff x="927914" y="1528938"/>
            <a:chExt cx="2986861" cy="2291175"/>
          </a:xfrm>
        </p:grpSpPr>
        <p:sp>
          <p:nvSpPr>
            <p:cNvPr id="66568" name="Line 8"/>
            <p:cNvSpPr>
              <a:spLocks noChangeShapeType="1"/>
            </p:cNvSpPr>
            <p:nvPr/>
          </p:nvSpPr>
          <p:spPr bwMode="auto">
            <a:xfrm>
              <a:off x="2695575" y="29464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6" name="Line 6"/>
            <p:cNvSpPr>
              <a:spLocks noChangeShapeType="1"/>
            </p:cNvSpPr>
            <p:nvPr/>
          </p:nvSpPr>
          <p:spPr bwMode="auto">
            <a:xfrm>
              <a:off x="1513187" y="1838913"/>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7" name="Line 7"/>
            <p:cNvSpPr>
              <a:spLocks noChangeShapeType="1"/>
            </p:cNvSpPr>
            <p:nvPr/>
          </p:nvSpPr>
          <p:spPr bwMode="auto">
            <a:xfrm>
              <a:off x="2122787" y="22961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20" name="Rectangle 9"/>
            <p:cNvSpPr>
              <a:spLocks noChangeArrowheads="1"/>
            </p:cNvSpPr>
            <p:nvPr/>
          </p:nvSpPr>
          <p:spPr bwMode="auto">
            <a:xfrm>
              <a:off x="927914" y="1528938"/>
              <a:ext cx="1297362" cy="551275"/>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a:t>
              </a:r>
              <a:r>
                <a:rPr lang="sv-SE" sz="1400" noProof="0" dirty="0">
                  <a:solidFill>
                    <a:srgbClr val="FFFFFF"/>
                  </a:solidFill>
                  <a:latin typeface="Arial" panose="020B0604020202020204" pitchFamily="34" charset="0"/>
                  <a:cs typeface="Arial" panose="020B0604020202020204" pitchFamily="34" charset="0"/>
                </a:rPr>
                <a:t>: Människor</a:t>
              </a:r>
            </a:p>
          </p:txBody>
        </p:sp>
      </p:grpSp>
      <p:sp>
        <p:nvSpPr>
          <p:cNvPr id="21" name="Rectangle 9"/>
          <p:cNvSpPr>
            <a:spLocks noChangeArrowheads="1"/>
          </p:cNvSpPr>
          <p:nvPr/>
        </p:nvSpPr>
        <p:spPr bwMode="auto">
          <a:xfrm>
            <a:off x="6760654" y="1282700"/>
            <a:ext cx="1356507" cy="520701"/>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a:t>
            </a:r>
            <a:r>
              <a:rPr lang="sv-SE" sz="1400" noProof="0" dirty="0">
                <a:solidFill>
                  <a:srgbClr val="FFFFFF"/>
                </a:solidFill>
                <a:latin typeface="Arial" panose="020B0604020202020204" pitchFamily="34" charset="0"/>
                <a:cs typeface="Arial" panose="020B0604020202020204" pitchFamily="34" charset="0"/>
              </a:rPr>
              <a:t>Metoder</a:t>
            </a:r>
          </a:p>
        </p:txBody>
      </p:sp>
      <p:sp>
        <p:nvSpPr>
          <p:cNvPr id="24" name="Rectangle 9"/>
          <p:cNvSpPr>
            <a:spLocks noChangeArrowheads="1"/>
          </p:cNvSpPr>
          <p:nvPr/>
        </p:nvSpPr>
        <p:spPr bwMode="auto">
          <a:xfrm>
            <a:off x="9429059" y="3422179"/>
            <a:ext cx="1182479" cy="594519"/>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Problemet</a:t>
            </a:r>
          </a:p>
        </p:txBody>
      </p:sp>
      <p:sp>
        <p:nvSpPr>
          <p:cNvPr id="3" name="Rubrik 1">
            <a:extLst>
              <a:ext uri="{FF2B5EF4-FFF2-40B4-BE49-F238E27FC236}">
                <a16:creationId xmlns:a16="http://schemas.microsoft.com/office/drawing/2014/main" id="{165C73A6-665E-5A8F-1CE4-FEAD7FCE0DC9}"/>
              </a:ext>
            </a:extLst>
          </p:cNvPr>
          <p:cNvSpPr>
            <a:spLocks noGrp="1"/>
          </p:cNvSpPr>
          <p:nvPr/>
        </p:nvSpPr>
        <p:spPr>
          <a:xfrm>
            <a:off x="419892" y="-290422"/>
            <a:ext cx="10342563" cy="922338"/>
          </a:xfrm>
          <a:prstGeom prst="rect">
            <a:avLst/>
          </a:prstGeom>
        </p:spPr>
        <p:txBody>
          <a:bodyPr vert="horz" lIns="0" tIns="0" rIns="0" bIns="0" rtlCol="0" anchor="b" anchorCtr="0">
            <a:normAutofit/>
          </a:bodyPr>
          <a:lstStyle>
            <a:lvl1pPr algn="l" defTabSz="1300460" rtl="0" eaLnBrk="1" latinLnBrk="0" hangingPunct="1">
              <a:spcBef>
                <a:spcPct val="0"/>
              </a:spcBef>
              <a:buNone/>
              <a:defRPr sz="5400" kern="1200">
                <a:solidFill>
                  <a:schemeClr val="tx1"/>
                </a:solidFill>
                <a:latin typeface="+mj-lt"/>
                <a:ea typeface="+mj-ea"/>
                <a:cs typeface="+mj-cs"/>
              </a:defRPr>
            </a:lvl1pPr>
          </a:lstStyle>
          <a:p>
            <a:pPr algn="ctr"/>
            <a:r>
              <a:rPr lang="sv-SE" sz="4000" b="1" noProof="0" dirty="0">
                <a:latin typeface="Arial" panose="020B0604020202020204" pitchFamily="34" charset="0"/>
                <a:cs typeface="Arial" panose="020B0604020202020204" pitchFamily="34" charset="0"/>
              </a:rPr>
              <a:t>Verktyg - Fiskbensdiagram</a:t>
            </a:r>
          </a:p>
        </p:txBody>
      </p:sp>
      <p:sp>
        <p:nvSpPr>
          <p:cNvPr id="4" name="Rectangle 9">
            <a:extLst>
              <a:ext uri="{FF2B5EF4-FFF2-40B4-BE49-F238E27FC236}">
                <a16:creationId xmlns:a16="http://schemas.microsoft.com/office/drawing/2014/main" id="{E0991872-0904-E290-4DC1-D6B37C0B1BFD}"/>
              </a:ext>
            </a:extLst>
          </p:cNvPr>
          <p:cNvSpPr>
            <a:spLocks noChangeArrowheads="1"/>
          </p:cNvSpPr>
          <p:nvPr/>
        </p:nvSpPr>
        <p:spPr bwMode="auto">
          <a:xfrm>
            <a:off x="2284023" y="5373877"/>
            <a:ext cx="1356507" cy="520701"/>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a:t>
            </a:r>
            <a:r>
              <a:rPr lang="sv-SE" sz="1400" noProof="0" dirty="0">
                <a:solidFill>
                  <a:srgbClr val="FFFFFF"/>
                </a:solidFill>
                <a:latin typeface="Arial" panose="020B0604020202020204" pitchFamily="34" charset="0"/>
                <a:cs typeface="Arial" panose="020B0604020202020204" pitchFamily="34" charset="0"/>
              </a:rPr>
              <a:t>Material</a:t>
            </a:r>
          </a:p>
        </p:txBody>
      </p:sp>
      <p:grpSp>
        <p:nvGrpSpPr>
          <p:cNvPr id="25" name="Grupp 24">
            <a:extLst>
              <a:ext uri="{FF2B5EF4-FFF2-40B4-BE49-F238E27FC236}">
                <a16:creationId xmlns:a16="http://schemas.microsoft.com/office/drawing/2014/main" id="{18EEFF76-669F-5805-FB5A-61E489D43B10}"/>
              </a:ext>
            </a:extLst>
          </p:cNvPr>
          <p:cNvGrpSpPr/>
          <p:nvPr/>
        </p:nvGrpSpPr>
        <p:grpSpPr>
          <a:xfrm>
            <a:off x="5991226" y="3747016"/>
            <a:ext cx="2666999" cy="2238757"/>
            <a:chOff x="4448176" y="3708400"/>
            <a:chExt cx="2666999" cy="2238757"/>
          </a:xfrm>
          <a:solidFill>
            <a:schemeClr val="accent6"/>
          </a:solidFill>
        </p:grpSpPr>
        <p:sp>
          <p:nvSpPr>
            <p:cNvPr id="66564" name="Line 4"/>
            <p:cNvSpPr>
              <a:spLocks noChangeShapeType="1"/>
            </p:cNvSpPr>
            <p:nvPr/>
          </p:nvSpPr>
          <p:spPr bwMode="auto">
            <a:xfrm flipV="1">
              <a:off x="5210175" y="3708400"/>
              <a:ext cx="1905000" cy="167640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6" name="Line 16"/>
            <p:cNvSpPr>
              <a:spLocks noChangeShapeType="1"/>
            </p:cNvSpPr>
            <p:nvPr/>
          </p:nvSpPr>
          <p:spPr bwMode="auto">
            <a:xfrm>
              <a:off x="5057775" y="4241800"/>
              <a:ext cx="1371600" cy="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7" name="Line 17"/>
            <p:cNvSpPr>
              <a:spLocks noChangeShapeType="1"/>
            </p:cNvSpPr>
            <p:nvPr/>
          </p:nvSpPr>
          <p:spPr bwMode="auto">
            <a:xfrm>
              <a:off x="4448176" y="4927600"/>
              <a:ext cx="1219200" cy="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5" name="Rectangle 9">
              <a:extLst>
                <a:ext uri="{FF2B5EF4-FFF2-40B4-BE49-F238E27FC236}">
                  <a16:creationId xmlns:a16="http://schemas.microsoft.com/office/drawing/2014/main" id="{48B2DEE5-FC25-BF20-FAF3-F256765573C9}"/>
                </a:ext>
              </a:extLst>
            </p:cNvPr>
            <p:cNvSpPr>
              <a:spLocks noChangeArrowheads="1"/>
            </p:cNvSpPr>
            <p:nvPr/>
          </p:nvSpPr>
          <p:spPr bwMode="auto">
            <a:xfrm>
              <a:off x="4571999" y="5426456"/>
              <a:ext cx="1356507" cy="520701"/>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a:t>
              </a:r>
            </a:p>
            <a:p>
              <a:r>
                <a:rPr lang="sv-SE" sz="1400" noProof="0" dirty="0">
                  <a:solidFill>
                    <a:srgbClr val="FFFFFF"/>
                  </a:solidFill>
                  <a:latin typeface="Arial" panose="020B0604020202020204" pitchFamily="34" charset="0"/>
                  <a:cs typeface="Arial" panose="020B0604020202020204" pitchFamily="34" charset="0"/>
                </a:rPr>
                <a:t>Miljö</a:t>
              </a:r>
            </a:p>
          </p:txBody>
        </p:sp>
      </p:grpSp>
      <p:sp>
        <p:nvSpPr>
          <p:cNvPr id="8" name="Line 6">
            <a:extLst>
              <a:ext uri="{FF2B5EF4-FFF2-40B4-BE49-F238E27FC236}">
                <a16:creationId xmlns:a16="http://schemas.microsoft.com/office/drawing/2014/main" id="{95AE1E71-A8EB-84CE-8A00-B72D70CEC4EA}"/>
              </a:ext>
            </a:extLst>
          </p:cNvPr>
          <p:cNvSpPr>
            <a:spLocks noChangeShapeType="1"/>
          </p:cNvSpPr>
          <p:nvPr/>
        </p:nvSpPr>
        <p:spPr bwMode="auto">
          <a:xfrm>
            <a:off x="5044754" y="1685544"/>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9" name="Line 7">
            <a:extLst>
              <a:ext uri="{FF2B5EF4-FFF2-40B4-BE49-F238E27FC236}">
                <a16:creationId xmlns:a16="http://schemas.microsoft.com/office/drawing/2014/main" id="{4D734E09-FF9D-9D58-C33E-0B6B51C80BEE}"/>
              </a:ext>
            </a:extLst>
          </p:cNvPr>
          <p:cNvSpPr>
            <a:spLocks noChangeShapeType="1"/>
          </p:cNvSpPr>
          <p:nvPr/>
        </p:nvSpPr>
        <p:spPr bwMode="auto">
          <a:xfrm>
            <a:off x="5654354" y="21427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10" name="Line 9">
            <a:extLst>
              <a:ext uri="{FF2B5EF4-FFF2-40B4-BE49-F238E27FC236}">
                <a16:creationId xmlns:a16="http://schemas.microsoft.com/office/drawing/2014/main" id="{6895BF94-C07F-2161-99AB-1A8ECFC238E4}"/>
              </a:ext>
            </a:extLst>
          </p:cNvPr>
          <p:cNvSpPr>
            <a:spLocks noChangeShapeType="1"/>
          </p:cNvSpPr>
          <p:nvPr/>
        </p:nvSpPr>
        <p:spPr bwMode="auto">
          <a:xfrm>
            <a:off x="4816154" y="25999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11" name="Rectangle 9">
            <a:extLst>
              <a:ext uri="{FF2B5EF4-FFF2-40B4-BE49-F238E27FC236}">
                <a16:creationId xmlns:a16="http://schemas.microsoft.com/office/drawing/2014/main" id="{88A6737D-7B3F-0103-1A2A-A2367B838E76}"/>
              </a:ext>
            </a:extLst>
          </p:cNvPr>
          <p:cNvSpPr>
            <a:spLocks noChangeArrowheads="1"/>
          </p:cNvSpPr>
          <p:nvPr/>
        </p:nvSpPr>
        <p:spPr bwMode="auto">
          <a:xfrm>
            <a:off x="4459481" y="1375570"/>
            <a:ext cx="1297362" cy="551275"/>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Maskiner</a:t>
            </a:r>
          </a:p>
        </p:txBody>
      </p:sp>
      <p:sp>
        <p:nvSpPr>
          <p:cNvPr id="12" name="CustomShape 8">
            <a:extLst>
              <a:ext uri="{FF2B5EF4-FFF2-40B4-BE49-F238E27FC236}">
                <a16:creationId xmlns:a16="http://schemas.microsoft.com/office/drawing/2014/main" id="{3144FB4B-A50B-54C5-355C-82AE90F8AFDD}"/>
              </a:ext>
            </a:extLst>
          </p:cNvPr>
          <p:cNvSpPr/>
          <p:nvPr/>
        </p:nvSpPr>
        <p:spPr>
          <a:xfrm>
            <a:off x="1903021" y="6169620"/>
            <a:ext cx="9015349" cy="583321"/>
          </a:xfrm>
          <a:prstGeom prst="rect">
            <a:avLst/>
          </a:prstGeom>
          <a:solidFill>
            <a:schemeClr val="accent6"/>
          </a:solidFill>
          <a:ln w="3175">
            <a:solidFill>
              <a:srgbClr val="000000"/>
            </a:solidFill>
          </a:ln>
        </p:spPr>
        <p:style>
          <a:lnRef idx="0">
            <a:scrgbClr r="0" g="0" b="0"/>
          </a:lnRef>
          <a:fillRef idx="0">
            <a:scrgbClr r="0" g="0" b="0"/>
          </a:fillRef>
          <a:effectRef idx="0">
            <a:scrgbClr r="0" g="0" b="0"/>
          </a:effectRef>
          <a:fontRef idx="minor"/>
        </p:style>
        <p:txBody>
          <a:bodyPr wrap="square" lIns="90000" tIns="45000" rIns="90000" bIns="45000" anchor="ctr" anchorCtr="1">
            <a:spAutoFit/>
          </a:bodyPr>
          <a:lstStyle/>
          <a:p>
            <a:pPr algn="ctr">
              <a:lnSpc>
                <a:spcPct val="100000"/>
              </a:lnSpc>
            </a:pPr>
            <a:r>
              <a:rPr lang="sv-SE" sz="1600" b="1" spc="-1" noProof="0" dirty="0">
                <a:solidFill>
                  <a:srgbClr val="FFFFFF"/>
                </a:solidFill>
                <a:latin typeface="Arial"/>
                <a:ea typeface="DejaVu Sans"/>
              </a:rPr>
              <a:t>Fiskbenen utgörs vanligen av fem M: Människor, Maskiner, Metoder, Material och Miljö</a:t>
            </a:r>
            <a:endParaRPr lang="sv-SE" sz="1600" b="1" spc="-1" noProof="0" dirty="0">
              <a:solidFill>
                <a:srgbClr val="FFFFFF"/>
              </a:solidFill>
              <a:latin typeface="Arial"/>
            </a:endParaRPr>
          </a:p>
          <a:p>
            <a:pPr algn="ctr">
              <a:lnSpc>
                <a:spcPct val="100000"/>
              </a:lnSpc>
            </a:pPr>
            <a:r>
              <a:rPr lang="sv-SE" sz="1600" b="1" spc="-1" noProof="0" dirty="0">
                <a:solidFill>
                  <a:srgbClr val="FFFFFF"/>
                </a:solidFill>
                <a:latin typeface="Arial"/>
                <a:ea typeface="DejaVu Sans"/>
              </a:rPr>
              <a:t>Finns ytterligare underliggande orsaker kan 5 Varför användas?</a:t>
            </a:r>
            <a:endParaRPr lang="sv-SE" sz="900" b="1" spc="-1" noProof="0" dirty="0">
              <a:solidFill>
                <a:srgbClr val="FFFFFF"/>
              </a:solidFill>
              <a:latin typeface="Arial"/>
            </a:endParaRPr>
          </a:p>
        </p:txBody>
      </p:sp>
      <p:sp>
        <p:nvSpPr>
          <p:cNvPr id="6" name="textruta 5">
            <a:extLst>
              <a:ext uri="{FF2B5EF4-FFF2-40B4-BE49-F238E27FC236}">
                <a16:creationId xmlns:a16="http://schemas.microsoft.com/office/drawing/2014/main" id="{84805682-8AC9-E1FF-2004-F9F190F83B75}"/>
              </a:ext>
            </a:extLst>
          </p:cNvPr>
          <p:cNvSpPr txBox="1"/>
          <p:nvPr/>
        </p:nvSpPr>
        <p:spPr>
          <a:xfrm>
            <a:off x="2363445" y="618724"/>
            <a:ext cx="10342563" cy="646331"/>
          </a:xfrm>
          <a:prstGeom prst="rect">
            <a:avLst/>
          </a:prstGeom>
          <a:noFill/>
        </p:spPr>
        <p:txBody>
          <a:bodyPr wrap="square">
            <a:spAutoFit/>
          </a:bodyPr>
          <a:lstStyle/>
          <a:p>
            <a:r>
              <a:rPr lang="sv-SE" sz="1800" b="1" noProof="0" dirty="0">
                <a:latin typeface="Arial" panose="020B0604020202020204" pitchFamily="34" charset="0"/>
                <a:cs typeface="Arial" panose="020B0604020202020204" pitchFamily="34" charset="0"/>
              </a:rPr>
              <a:t>Hjälp för att hitta grundorsaken om mera komplext problem som </a:t>
            </a:r>
            <a:br>
              <a:rPr lang="sv-SE" sz="1800" b="1" noProof="0" dirty="0">
                <a:latin typeface="Arial" panose="020B0604020202020204" pitchFamily="34" charset="0"/>
                <a:cs typeface="Arial" panose="020B0604020202020204" pitchFamily="34" charset="0"/>
              </a:rPr>
            </a:br>
            <a:r>
              <a:rPr lang="sv-SE" sz="1800" b="1" noProof="0" dirty="0">
                <a:latin typeface="Arial" panose="020B0604020202020204" pitchFamily="34" charset="0"/>
                <a:cs typeface="Arial" panose="020B0604020202020204" pitchFamily="34" charset="0"/>
              </a:rPr>
              <a:t>behöver benas ut innan det går att jobba vidare med 5 Varför?</a:t>
            </a:r>
            <a:endParaRPr lang="sv-SE" noProof="0" dirty="0">
              <a:latin typeface="Arial" panose="020B0604020202020204" pitchFamily="34" charset="0"/>
              <a:cs typeface="Arial" panose="020B0604020202020204" pitchFamily="34" charset="0"/>
            </a:endParaRPr>
          </a:p>
        </p:txBody>
      </p:sp>
      <p:pic>
        <p:nvPicPr>
          <p:cNvPr id="7" name="Bildobjekt 6">
            <a:extLst>
              <a:ext uri="{FF2B5EF4-FFF2-40B4-BE49-F238E27FC236}">
                <a16:creationId xmlns:a16="http://schemas.microsoft.com/office/drawing/2014/main" id="{1FB73A5C-EED5-6109-F442-5CB3D4178AB3}"/>
              </a:ext>
            </a:extLst>
          </p:cNvPr>
          <p:cNvPicPr>
            <a:picLocks noChangeAspect="1"/>
          </p:cNvPicPr>
          <p:nvPr/>
        </p:nvPicPr>
        <p:blipFill>
          <a:blip r:embed="rId2"/>
          <a:stretch>
            <a:fillRect/>
          </a:stretch>
        </p:blipFill>
        <p:spPr>
          <a:xfrm>
            <a:off x="385764" y="0"/>
            <a:ext cx="1414395" cy="1822862"/>
          </a:xfrm>
          <a:prstGeom prst="rect">
            <a:avLst/>
          </a:prstGeom>
        </p:spPr>
      </p:pic>
    </p:spTree>
    <p:extLst>
      <p:ext uri="{BB962C8B-B14F-4D97-AF65-F5344CB8AC3E}">
        <p14:creationId xmlns:p14="http://schemas.microsoft.com/office/powerpoint/2010/main" val="14076131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CD40-44ED-822D-0B7E-1D25ED273831}"/>
            </a:ext>
          </a:extLst>
        </p:cNvPr>
        <p:cNvGrpSpPr/>
        <p:nvPr/>
      </p:nvGrpSpPr>
      <p:grpSpPr>
        <a:xfrm>
          <a:off x="0" y="0"/>
          <a:ext cx="0" cy="0"/>
          <a:chOff x="0" y="0"/>
          <a:chExt cx="0" cy="0"/>
        </a:xfrm>
      </p:grpSpPr>
      <p:sp>
        <p:nvSpPr>
          <p:cNvPr id="66562" name="Line 2">
            <a:extLst>
              <a:ext uri="{FF2B5EF4-FFF2-40B4-BE49-F238E27FC236}">
                <a16:creationId xmlns:a16="http://schemas.microsoft.com/office/drawing/2014/main" id="{8246041E-E650-6031-FFE9-33435ADADA53}"/>
              </a:ext>
            </a:extLst>
          </p:cNvPr>
          <p:cNvSpPr>
            <a:spLocks noChangeShapeType="1"/>
          </p:cNvSpPr>
          <p:nvPr/>
        </p:nvSpPr>
        <p:spPr bwMode="auto">
          <a:xfrm>
            <a:off x="2808587" y="3726275"/>
            <a:ext cx="678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3" name="Line 3">
            <a:extLst>
              <a:ext uri="{FF2B5EF4-FFF2-40B4-BE49-F238E27FC236}">
                <a16:creationId xmlns:a16="http://schemas.microsoft.com/office/drawing/2014/main" id="{A321903F-890A-ADD6-27FA-967DCBA49DE2}"/>
              </a:ext>
            </a:extLst>
          </p:cNvPr>
          <p:cNvSpPr>
            <a:spLocks noChangeShapeType="1"/>
          </p:cNvSpPr>
          <p:nvPr/>
        </p:nvSpPr>
        <p:spPr bwMode="auto">
          <a:xfrm>
            <a:off x="7356476" y="1557338"/>
            <a:ext cx="1892300" cy="2151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5" name="Line 5">
            <a:extLst>
              <a:ext uri="{FF2B5EF4-FFF2-40B4-BE49-F238E27FC236}">
                <a16:creationId xmlns:a16="http://schemas.microsoft.com/office/drawing/2014/main" id="{7FD16CCB-129E-937F-EC7C-A056BD1E1043}"/>
              </a:ext>
            </a:extLst>
          </p:cNvPr>
          <p:cNvSpPr>
            <a:spLocks noChangeShapeType="1"/>
          </p:cNvSpPr>
          <p:nvPr/>
        </p:nvSpPr>
        <p:spPr bwMode="auto">
          <a:xfrm flipV="1">
            <a:off x="3305175" y="37084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0" name="Line 10">
            <a:extLst>
              <a:ext uri="{FF2B5EF4-FFF2-40B4-BE49-F238E27FC236}">
                <a16:creationId xmlns:a16="http://schemas.microsoft.com/office/drawing/2014/main" id="{FFD6FFC0-1DC6-407E-60BE-F0922A107F27}"/>
              </a:ext>
            </a:extLst>
          </p:cNvPr>
          <p:cNvSpPr>
            <a:spLocks noChangeShapeType="1"/>
          </p:cNvSpPr>
          <p:nvPr/>
        </p:nvSpPr>
        <p:spPr bwMode="auto">
          <a:xfrm>
            <a:off x="3533776" y="4165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1" name="Line 11">
            <a:extLst>
              <a:ext uri="{FF2B5EF4-FFF2-40B4-BE49-F238E27FC236}">
                <a16:creationId xmlns:a16="http://schemas.microsoft.com/office/drawing/2014/main" id="{E4588120-E2B4-2978-FCA8-51414464344D}"/>
              </a:ext>
            </a:extLst>
          </p:cNvPr>
          <p:cNvSpPr>
            <a:spLocks noChangeShapeType="1"/>
          </p:cNvSpPr>
          <p:nvPr/>
        </p:nvSpPr>
        <p:spPr bwMode="auto">
          <a:xfrm>
            <a:off x="3084984" y="47752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2" name="Line 12">
            <a:extLst>
              <a:ext uri="{FF2B5EF4-FFF2-40B4-BE49-F238E27FC236}">
                <a16:creationId xmlns:a16="http://schemas.microsoft.com/office/drawing/2014/main" id="{02CB34AD-4F73-6BCB-7D5A-AAD4D3551456}"/>
              </a:ext>
            </a:extLst>
          </p:cNvPr>
          <p:cNvSpPr>
            <a:spLocks noChangeShapeType="1"/>
          </p:cNvSpPr>
          <p:nvPr/>
        </p:nvSpPr>
        <p:spPr bwMode="auto">
          <a:xfrm>
            <a:off x="4600575" y="45466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3" name="Line 13">
            <a:extLst>
              <a:ext uri="{FF2B5EF4-FFF2-40B4-BE49-F238E27FC236}">
                <a16:creationId xmlns:a16="http://schemas.microsoft.com/office/drawing/2014/main" id="{9F34D232-98AE-A1C6-12B8-435BF835CECF}"/>
              </a:ext>
            </a:extLst>
          </p:cNvPr>
          <p:cNvSpPr>
            <a:spLocks noChangeShapeType="1"/>
          </p:cNvSpPr>
          <p:nvPr/>
        </p:nvSpPr>
        <p:spPr bwMode="auto">
          <a:xfrm>
            <a:off x="6581775" y="2108200"/>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4" name="Line 14">
            <a:extLst>
              <a:ext uri="{FF2B5EF4-FFF2-40B4-BE49-F238E27FC236}">
                <a16:creationId xmlns:a16="http://schemas.microsoft.com/office/drawing/2014/main" id="{C0686265-4F3D-C923-0454-4CD21FC7F115}"/>
              </a:ext>
            </a:extLst>
          </p:cNvPr>
          <p:cNvSpPr>
            <a:spLocks noChangeShapeType="1"/>
          </p:cNvSpPr>
          <p:nvPr/>
        </p:nvSpPr>
        <p:spPr bwMode="auto">
          <a:xfrm>
            <a:off x="6225854" y="2676144"/>
            <a:ext cx="1676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5" name="Line 15">
            <a:extLst>
              <a:ext uri="{FF2B5EF4-FFF2-40B4-BE49-F238E27FC236}">
                <a16:creationId xmlns:a16="http://schemas.microsoft.com/office/drawing/2014/main" id="{21577182-77B7-8E46-A5D7-9CE01EE824B8}"/>
              </a:ext>
            </a:extLst>
          </p:cNvPr>
          <p:cNvSpPr>
            <a:spLocks noChangeShapeType="1"/>
          </p:cNvSpPr>
          <p:nvPr/>
        </p:nvSpPr>
        <p:spPr bwMode="auto">
          <a:xfrm>
            <a:off x="8117160" y="2420888"/>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78" name="Line 18">
            <a:extLst>
              <a:ext uri="{FF2B5EF4-FFF2-40B4-BE49-F238E27FC236}">
                <a16:creationId xmlns:a16="http://schemas.microsoft.com/office/drawing/2014/main" id="{4A9A8E4E-6B60-46B6-8941-8DE581422A56}"/>
              </a:ext>
            </a:extLst>
          </p:cNvPr>
          <p:cNvSpPr>
            <a:spLocks noChangeShapeType="1"/>
          </p:cNvSpPr>
          <p:nvPr/>
        </p:nvSpPr>
        <p:spPr bwMode="auto">
          <a:xfrm>
            <a:off x="7800975" y="4546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9" name="Line 9">
            <a:extLst>
              <a:ext uri="{FF2B5EF4-FFF2-40B4-BE49-F238E27FC236}">
                <a16:creationId xmlns:a16="http://schemas.microsoft.com/office/drawing/2014/main" id="{90A3D64F-33BB-0A47-0C43-2775BBBD17DF}"/>
              </a:ext>
            </a:extLst>
          </p:cNvPr>
          <p:cNvSpPr>
            <a:spLocks noChangeShapeType="1"/>
          </p:cNvSpPr>
          <p:nvPr/>
        </p:nvSpPr>
        <p:spPr bwMode="auto">
          <a:xfrm>
            <a:off x="2808587" y="27533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grpSp>
        <p:nvGrpSpPr>
          <p:cNvPr id="15" name="Grupp 14">
            <a:extLst>
              <a:ext uri="{FF2B5EF4-FFF2-40B4-BE49-F238E27FC236}">
                <a16:creationId xmlns:a16="http://schemas.microsoft.com/office/drawing/2014/main" id="{18CF38C1-73AA-ED85-868E-43A2C488DFA7}"/>
              </a:ext>
            </a:extLst>
          </p:cNvPr>
          <p:cNvGrpSpPr/>
          <p:nvPr/>
        </p:nvGrpSpPr>
        <p:grpSpPr>
          <a:xfrm>
            <a:off x="2363445" y="1435101"/>
            <a:ext cx="2986861" cy="2291175"/>
            <a:chOff x="927914" y="1528938"/>
            <a:chExt cx="2986861" cy="2291175"/>
          </a:xfrm>
        </p:grpSpPr>
        <p:sp>
          <p:nvSpPr>
            <p:cNvPr id="66568" name="Line 8">
              <a:extLst>
                <a:ext uri="{FF2B5EF4-FFF2-40B4-BE49-F238E27FC236}">
                  <a16:creationId xmlns:a16="http://schemas.microsoft.com/office/drawing/2014/main" id="{1C6AAB0F-7C4C-F4E4-4E42-1DA0C2DCB2E0}"/>
                </a:ext>
              </a:extLst>
            </p:cNvPr>
            <p:cNvSpPr>
              <a:spLocks noChangeShapeType="1"/>
            </p:cNvSpPr>
            <p:nvPr/>
          </p:nvSpPr>
          <p:spPr bwMode="auto">
            <a:xfrm>
              <a:off x="2695575" y="29464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6" name="Line 6">
              <a:extLst>
                <a:ext uri="{FF2B5EF4-FFF2-40B4-BE49-F238E27FC236}">
                  <a16:creationId xmlns:a16="http://schemas.microsoft.com/office/drawing/2014/main" id="{E9654493-9555-9379-8F42-D2C7F110C066}"/>
                </a:ext>
              </a:extLst>
            </p:cNvPr>
            <p:cNvSpPr>
              <a:spLocks noChangeShapeType="1"/>
            </p:cNvSpPr>
            <p:nvPr/>
          </p:nvSpPr>
          <p:spPr bwMode="auto">
            <a:xfrm>
              <a:off x="1513187" y="1838913"/>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66567" name="Line 7">
              <a:extLst>
                <a:ext uri="{FF2B5EF4-FFF2-40B4-BE49-F238E27FC236}">
                  <a16:creationId xmlns:a16="http://schemas.microsoft.com/office/drawing/2014/main" id="{C162C9C0-1FC9-6E7B-DDD9-D46174BF8093}"/>
                </a:ext>
              </a:extLst>
            </p:cNvPr>
            <p:cNvSpPr>
              <a:spLocks noChangeShapeType="1"/>
            </p:cNvSpPr>
            <p:nvPr/>
          </p:nvSpPr>
          <p:spPr bwMode="auto">
            <a:xfrm>
              <a:off x="2122787" y="22961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20" name="Rectangle 9">
              <a:extLst>
                <a:ext uri="{FF2B5EF4-FFF2-40B4-BE49-F238E27FC236}">
                  <a16:creationId xmlns:a16="http://schemas.microsoft.com/office/drawing/2014/main" id="{8AD8208F-8A9D-5797-DF83-4A554B1FF729}"/>
                </a:ext>
              </a:extLst>
            </p:cNvPr>
            <p:cNvSpPr>
              <a:spLocks noChangeArrowheads="1"/>
            </p:cNvSpPr>
            <p:nvPr/>
          </p:nvSpPr>
          <p:spPr bwMode="auto">
            <a:xfrm>
              <a:off x="927914" y="1528938"/>
              <a:ext cx="1297362" cy="1534858"/>
            </a:xfrm>
            <a:prstGeom prst="rect">
              <a:avLst/>
            </a:prstGeom>
            <a:solidFill>
              <a:schemeClr val="accent6"/>
            </a:solid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a:t>
              </a:r>
              <a:r>
                <a:rPr lang="sv-SE" sz="1400" noProof="0" dirty="0">
                  <a:solidFill>
                    <a:srgbClr val="FFFFFF"/>
                  </a:solidFill>
                  <a:latin typeface="Arial" panose="020B0604020202020204" pitchFamily="34" charset="0"/>
                  <a:cs typeface="Arial" panose="020B0604020202020204" pitchFamily="34" charset="0"/>
                </a:rPr>
                <a:t>Människor</a:t>
              </a:r>
            </a:p>
            <a:p>
              <a:pPr>
                <a:lnSpc>
                  <a:spcPct val="100000"/>
                </a:lnSpc>
              </a:pPr>
              <a:r>
                <a:rPr lang="sv-SE" sz="1200" i="1" spc="-1" noProof="0" dirty="0">
                  <a:solidFill>
                    <a:srgbClr val="FFFFFF"/>
                  </a:solidFill>
                  <a:latin typeface="Arial"/>
                  <a:ea typeface="DejaVu Sans"/>
                </a:rPr>
                <a:t>Dålig arbetsledning</a:t>
              </a:r>
            </a:p>
            <a:p>
              <a:r>
                <a:rPr lang="sv-SE" sz="1200" i="1" spc="-1" noProof="0" dirty="0">
                  <a:solidFill>
                    <a:srgbClr val="FFFFFF"/>
                  </a:solidFill>
                  <a:latin typeface="Arial"/>
                  <a:ea typeface="DejaVu Sans"/>
                </a:rPr>
                <a:t>Efterfrågan är större än tillgången</a:t>
              </a:r>
            </a:p>
            <a:p>
              <a:endParaRPr lang="sv-SE" sz="1400" noProof="0" dirty="0">
                <a:latin typeface="Arial" panose="020B0604020202020204" pitchFamily="34" charset="0"/>
                <a:cs typeface="Arial" panose="020B0604020202020204" pitchFamily="34" charset="0"/>
              </a:endParaRPr>
            </a:p>
          </p:txBody>
        </p:sp>
      </p:grpSp>
      <p:sp>
        <p:nvSpPr>
          <p:cNvPr id="21" name="Rectangle 9">
            <a:extLst>
              <a:ext uri="{FF2B5EF4-FFF2-40B4-BE49-F238E27FC236}">
                <a16:creationId xmlns:a16="http://schemas.microsoft.com/office/drawing/2014/main" id="{C695BFD3-9DBA-84CE-8119-3F1EB37121C2}"/>
              </a:ext>
            </a:extLst>
          </p:cNvPr>
          <p:cNvSpPr>
            <a:spLocks noChangeArrowheads="1"/>
          </p:cNvSpPr>
          <p:nvPr/>
        </p:nvSpPr>
        <p:spPr bwMode="auto">
          <a:xfrm>
            <a:off x="6760654" y="1282700"/>
            <a:ext cx="1356507" cy="1011339"/>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a:t>
            </a:r>
            <a:r>
              <a:rPr lang="sv-SE" sz="1400" noProof="0" dirty="0">
                <a:solidFill>
                  <a:srgbClr val="FFFFFF"/>
                </a:solidFill>
                <a:latin typeface="Arial" panose="020B0604020202020204" pitchFamily="34" charset="0"/>
                <a:cs typeface="Arial" panose="020B0604020202020204" pitchFamily="34" charset="0"/>
              </a:rPr>
              <a:t>Metoder</a:t>
            </a:r>
          </a:p>
          <a:p>
            <a:r>
              <a:rPr lang="sv-SE" sz="1200" i="1" noProof="0" dirty="0">
                <a:solidFill>
                  <a:srgbClr val="FFFFFF"/>
                </a:solidFill>
                <a:latin typeface="Arial" panose="020B0604020202020204" pitchFamily="34" charset="0"/>
                <a:cs typeface="Arial" panose="020B0604020202020204" pitchFamily="34" charset="0"/>
              </a:rPr>
              <a:t>För långsam mognad</a:t>
            </a:r>
          </a:p>
        </p:txBody>
      </p:sp>
      <p:sp>
        <p:nvSpPr>
          <p:cNvPr id="24" name="Rectangle 9">
            <a:extLst>
              <a:ext uri="{FF2B5EF4-FFF2-40B4-BE49-F238E27FC236}">
                <a16:creationId xmlns:a16="http://schemas.microsoft.com/office/drawing/2014/main" id="{CAE59DA0-3305-3A0D-8A75-C27557F5C9EC}"/>
              </a:ext>
            </a:extLst>
          </p:cNvPr>
          <p:cNvSpPr>
            <a:spLocks noChangeArrowheads="1"/>
          </p:cNvSpPr>
          <p:nvPr/>
        </p:nvSpPr>
        <p:spPr bwMode="auto">
          <a:xfrm>
            <a:off x="8912545" y="2852562"/>
            <a:ext cx="2285999" cy="1558664"/>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100000"/>
              </a:lnSpc>
            </a:pPr>
            <a:r>
              <a:rPr lang="sv-SE" b="1" spc="-1" noProof="0" dirty="0">
                <a:solidFill>
                  <a:srgbClr val="FFFFFF"/>
                </a:solidFill>
                <a:latin typeface="Arial"/>
                <a:ea typeface="DejaVu Sans"/>
              </a:rPr>
              <a:t>Problem:</a:t>
            </a:r>
          </a:p>
          <a:p>
            <a:pPr algn="ctr">
              <a:lnSpc>
                <a:spcPct val="100000"/>
              </a:lnSpc>
            </a:pPr>
            <a:r>
              <a:rPr lang="sv-SE" b="1" i="1" spc="-1" noProof="0" dirty="0">
                <a:solidFill>
                  <a:srgbClr val="FFFFFF"/>
                </a:solidFill>
                <a:latin typeface="Arial"/>
                <a:ea typeface="DejaVu Sans"/>
              </a:rPr>
              <a:t>Omogna bär i </a:t>
            </a:r>
            <a:r>
              <a:rPr lang="sv-SE" b="1" i="1" spc="-1" noProof="0" dirty="0" err="1">
                <a:solidFill>
                  <a:srgbClr val="FFFFFF"/>
                </a:solidFill>
                <a:latin typeface="Arial"/>
                <a:ea typeface="DejaVu Sans"/>
              </a:rPr>
              <a:t>jordgubbs</a:t>
            </a:r>
            <a:r>
              <a:rPr lang="sv-SE" b="1" i="1" spc="-1" noProof="0" dirty="0">
                <a:solidFill>
                  <a:srgbClr val="FFFFFF"/>
                </a:solidFill>
                <a:latin typeface="Arial"/>
                <a:ea typeface="DejaVu Sans"/>
              </a:rPr>
              <a:t> -kartongen</a:t>
            </a:r>
          </a:p>
          <a:p>
            <a:endParaRPr lang="sv-SE" sz="1400" noProof="0" dirty="0">
              <a:solidFill>
                <a:srgbClr val="FFFFFF"/>
              </a:solidFill>
              <a:latin typeface="Arial" panose="020B0604020202020204" pitchFamily="34" charset="0"/>
              <a:cs typeface="Arial" panose="020B0604020202020204" pitchFamily="34" charset="0"/>
            </a:endParaRPr>
          </a:p>
        </p:txBody>
      </p:sp>
      <p:sp>
        <p:nvSpPr>
          <p:cNvPr id="3" name="Rubrik 1">
            <a:extLst>
              <a:ext uri="{FF2B5EF4-FFF2-40B4-BE49-F238E27FC236}">
                <a16:creationId xmlns:a16="http://schemas.microsoft.com/office/drawing/2014/main" id="{F7810784-8AD3-DC71-4095-044F31A89564}"/>
              </a:ext>
            </a:extLst>
          </p:cNvPr>
          <p:cNvSpPr>
            <a:spLocks noGrp="1"/>
          </p:cNvSpPr>
          <p:nvPr/>
        </p:nvSpPr>
        <p:spPr>
          <a:xfrm>
            <a:off x="1054572" y="-67843"/>
            <a:ext cx="10342563" cy="922338"/>
          </a:xfrm>
          <a:prstGeom prst="rect">
            <a:avLst/>
          </a:prstGeom>
        </p:spPr>
        <p:txBody>
          <a:bodyPr vert="horz" lIns="0" tIns="0" rIns="0" bIns="0" rtlCol="0" anchor="b" anchorCtr="0">
            <a:normAutofit fontScale="92500"/>
          </a:bodyPr>
          <a:lstStyle>
            <a:lvl1pPr algn="l" defTabSz="1300460" rtl="0" eaLnBrk="1" latinLnBrk="0" hangingPunct="1">
              <a:spcBef>
                <a:spcPct val="0"/>
              </a:spcBef>
              <a:buNone/>
              <a:defRPr sz="5400" kern="1200">
                <a:solidFill>
                  <a:schemeClr val="tx1"/>
                </a:solidFill>
                <a:latin typeface="+mj-lt"/>
                <a:ea typeface="+mj-ea"/>
                <a:cs typeface="+mj-cs"/>
              </a:defRPr>
            </a:lvl1pPr>
          </a:lstStyle>
          <a:p>
            <a:pPr algn="ctr"/>
            <a:r>
              <a:rPr lang="sv-SE" sz="4000" b="1" noProof="0" dirty="0">
                <a:latin typeface="Arial" panose="020B0604020202020204" pitchFamily="34" charset="0"/>
                <a:cs typeface="Arial" panose="020B0604020202020204" pitchFamily="34" charset="0"/>
              </a:rPr>
              <a:t>Fiskbensdiagram – exempel jordgubbsodling</a:t>
            </a:r>
          </a:p>
        </p:txBody>
      </p:sp>
      <p:sp>
        <p:nvSpPr>
          <p:cNvPr id="4" name="Rectangle 9">
            <a:extLst>
              <a:ext uri="{FF2B5EF4-FFF2-40B4-BE49-F238E27FC236}">
                <a16:creationId xmlns:a16="http://schemas.microsoft.com/office/drawing/2014/main" id="{0C6A2AF1-6BA3-3249-D29F-27B2A9748CE3}"/>
              </a:ext>
            </a:extLst>
          </p:cNvPr>
          <p:cNvSpPr>
            <a:spLocks noChangeArrowheads="1"/>
          </p:cNvSpPr>
          <p:nvPr/>
        </p:nvSpPr>
        <p:spPr bwMode="auto">
          <a:xfrm>
            <a:off x="2284023" y="4872515"/>
            <a:ext cx="1356507" cy="918265"/>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a:t>
            </a:r>
            <a:r>
              <a:rPr lang="sv-SE" sz="1400" noProof="0" dirty="0">
                <a:solidFill>
                  <a:srgbClr val="FFFFFF"/>
                </a:solidFill>
                <a:latin typeface="Arial" panose="020B0604020202020204" pitchFamily="34" charset="0"/>
                <a:cs typeface="Arial" panose="020B0604020202020204" pitchFamily="34" charset="0"/>
              </a:rPr>
              <a:t>Material</a:t>
            </a:r>
          </a:p>
          <a:p>
            <a:pPr algn="ctr">
              <a:lnSpc>
                <a:spcPct val="100000"/>
              </a:lnSpc>
            </a:pPr>
            <a:r>
              <a:rPr lang="sv-SE" sz="1200" i="1" spc="-1" noProof="0" dirty="0">
                <a:solidFill>
                  <a:srgbClr val="FFFFFF"/>
                </a:solidFill>
                <a:latin typeface="Arial"/>
                <a:ea typeface="DejaVu Sans"/>
              </a:rPr>
              <a:t>Kartongerna går</a:t>
            </a:r>
          </a:p>
          <a:p>
            <a:pPr algn="ctr">
              <a:lnSpc>
                <a:spcPct val="100000"/>
              </a:lnSpc>
            </a:pPr>
            <a:r>
              <a:rPr lang="sv-SE" sz="1400" spc="-1" noProof="0" dirty="0">
                <a:solidFill>
                  <a:srgbClr val="FFFFFF"/>
                </a:solidFill>
                <a:latin typeface="Arial"/>
                <a:ea typeface="DejaVu Sans"/>
              </a:rPr>
              <a:t> </a:t>
            </a:r>
            <a:r>
              <a:rPr lang="sv-SE" sz="1200" i="1" spc="-1" noProof="0" dirty="0">
                <a:solidFill>
                  <a:srgbClr val="FFFFFF"/>
                </a:solidFill>
                <a:latin typeface="Arial"/>
                <a:ea typeface="DejaVu Sans"/>
              </a:rPr>
              <a:t>sönder</a:t>
            </a:r>
          </a:p>
          <a:p>
            <a:endParaRPr lang="sv-SE" sz="1400" noProof="0" dirty="0">
              <a:solidFill>
                <a:srgbClr val="FFFFFF"/>
              </a:solidFill>
              <a:latin typeface="Arial" panose="020B0604020202020204" pitchFamily="34" charset="0"/>
              <a:cs typeface="Arial" panose="020B0604020202020204" pitchFamily="34" charset="0"/>
            </a:endParaRPr>
          </a:p>
        </p:txBody>
      </p:sp>
      <p:grpSp>
        <p:nvGrpSpPr>
          <p:cNvPr id="25" name="Grupp 24">
            <a:extLst>
              <a:ext uri="{FF2B5EF4-FFF2-40B4-BE49-F238E27FC236}">
                <a16:creationId xmlns:a16="http://schemas.microsoft.com/office/drawing/2014/main" id="{E996ADF3-4B9C-1828-F41D-CC20C17EF5A4}"/>
              </a:ext>
            </a:extLst>
          </p:cNvPr>
          <p:cNvGrpSpPr/>
          <p:nvPr/>
        </p:nvGrpSpPr>
        <p:grpSpPr>
          <a:xfrm>
            <a:off x="5991226" y="3747015"/>
            <a:ext cx="2666999" cy="2238758"/>
            <a:chOff x="4448176" y="3708400"/>
            <a:chExt cx="2666999" cy="2238758"/>
          </a:xfrm>
          <a:solidFill>
            <a:schemeClr val="accent6"/>
          </a:solidFill>
        </p:grpSpPr>
        <p:sp>
          <p:nvSpPr>
            <p:cNvPr id="66564" name="Line 4">
              <a:extLst>
                <a:ext uri="{FF2B5EF4-FFF2-40B4-BE49-F238E27FC236}">
                  <a16:creationId xmlns:a16="http://schemas.microsoft.com/office/drawing/2014/main" id="{C7CF67B3-E944-B174-AF4A-51BA973ACDA8}"/>
                </a:ext>
              </a:extLst>
            </p:cNvPr>
            <p:cNvSpPr>
              <a:spLocks noChangeShapeType="1"/>
            </p:cNvSpPr>
            <p:nvPr/>
          </p:nvSpPr>
          <p:spPr bwMode="auto">
            <a:xfrm flipV="1">
              <a:off x="5210175" y="3708400"/>
              <a:ext cx="1905000" cy="167640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solidFill>
                  <a:srgbClr val="FFFFFF"/>
                </a:solidFill>
              </a:endParaRPr>
            </a:p>
          </p:txBody>
        </p:sp>
        <p:sp>
          <p:nvSpPr>
            <p:cNvPr id="66576" name="Line 16">
              <a:extLst>
                <a:ext uri="{FF2B5EF4-FFF2-40B4-BE49-F238E27FC236}">
                  <a16:creationId xmlns:a16="http://schemas.microsoft.com/office/drawing/2014/main" id="{3ED610EE-4026-377C-246D-AA70AA966737}"/>
                </a:ext>
              </a:extLst>
            </p:cNvPr>
            <p:cNvSpPr>
              <a:spLocks noChangeShapeType="1"/>
            </p:cNvSpPr>
            <p:nvPr/>
          </p:nvSpPr>
          <p:spPr bwMode="auto">
            <a:xfrm>
              <a:off x="5057775" y="4241800"/>
              <a:ext cx="1371600" cy="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solidFill>
                  <a:srgbClr val="FFFFFF"/>
                </a:solidFill>
              </a:endParaRPr>
            </a:p>
          </p:txBody>
        </p:sp>
        <p:sp>
          <p:nvSpPr>
            <p:cNvPr id="66577" name="Line 17">
              <a:extLst>
                <a:ext uri="{FF2B5EF4-FFF2-40B4-BE49-F238E27FC236}">
                  <a16:creationId xmlns:a16="http://schemas.microsoft.com/office/drawing/2014/main" id="{2E6EEAFA-BDE6-D56B-3AD7-694FEDA702A9}"/>
                </a:ext>
              </a:extLst>
            </p:cNvPr>
            <p:cNvSpPr>
              <a:spLocks noChangeShapeType="1"/>
            </p:cNvSpPr>
            <p:nvPr/>
          </p:nvSpPr>
          <p:spPr bwMode="auto">
            <a:xfrm>
              <a:off x="4448176" y="4927600"/>
              <a:ext cx="1219200" cy="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solidFill>
                  <a:srgbClr val="FFFFFF"/>
                </a:solidFill>
              </a:endParaRPr>
            </a:p>
          </p:txBody>
        </p:sp>
        <p:sp>
          <p:nvSpPr>
            <p:cNvPr id="5" name="Rectangle 9">
              <a:extLst>
                <a:ext uri="{FF2B5EF4-FFF2-40B4-BE49-F238E27FC236}">
                  <a16:creationId xmlns:a16="http://schemas.microsoft.com/office/drawing/2014/main" id="{FE9DD5AA-8FC0-C397-8AF1-ECDEC2BEF3DD}"/>
                </a:ext>
              </a:extLst>
            </p:cNvPr>
            <p:cNvSpPr>
              <a:spLocks noChangeArrowheads="1"/>
            </p:cNvSpPr>
            <p:nvPr/>
          </p:nvSpPr>
          <p:spPr bwMode="auto">
            <a:xfrm>
              <a:off x="4571999" y="5133842"/>
              <a:ext cx="1356507" cy="813316"/>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a:t>
              </a:r>
            </a:p>
            <a:p>
              <a:r>
                <a:rPr lang="sv-SE" sz="1400" noProof="0" dirty="0">
                  <a:solidFill>
                    <a:srgbClr val="FFFFFF"/>
                  </a:solidFill>
                  <a:latin typeface="Arial" panose="020B0604020202020204" pitchFamily="34" charset="0"/>
                  <a:cs typeface="Arial" panose="020B0604020202020204" pitchFamily="34" charset="0"/>
                </a:rPr>
                <a:t>Miljö</a:t>
              </a:r>
            </a:p>
            <a:p>
              <a:r>
                <a:rPr lang="sv-SE" sz="1200" i="1" noProof="0" dirty="0">
                  <a:solidFill>
                    <a:srgbClr val="FFFFFF"/>
                  </a:solidFill>
                  <a:latin typeface="Arial" panose="020B0604020202020204" pitchFamily="34" charset="0"/>
                  <a:cs typeface="Arial" panose="020B0604020202020204" pitchFamily="34" charset="0"/>
                </a:rPr>
                <a:t>Fel sort för platsen</a:t>
              </a:r>
            </a:p>
          </p:txBody>
        </p:sp>
      </p:grpSp>
      <p:sp>
        <p:nvSpPr>
          <p:cNvPr id="8" name="Line 6">
            <a:extLst>
              <a:ext uri="{FF2B5EF4-FFF2-40B4-BE49-F238E27FC236}">
                <a16:creationId xmlns:a16="http://schemas.microsoft.com/office/drawing/2014/main" id="{183C0893-4E14-F63E-3A58-1A66770328E1}"/>
              </a:ext>
            </a:extLst>
          </p:cNvPr>
          <p:cNvSpPr>
            <a:spLocks noChangeShapeType="1"/>
          </p:cNvSpPr>
          <p:nvPr/>
        </p:nvSpPr>
        <p:spPr bwMode="auto">
          <a:xfrm>
            <a:off x="5044754" y="1685544"/>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9" name="Line 7">
            <a:extLst>
              <a:ext uri="{FF2B5EF4-FFF2-40B4-BE49-F238E27FC236}">
                <a16:creationId xmlns:a16="http://schemas.microsoft.com/office/drawing/2014/main" id="{88F4E5F0-DA54-463B-4990-E7FD178B6C08}"/>
              </a:ext>
            </a:extLst>
          </p:cNvPr>
          <p:cNvSpPr>
            <a:spLocks noChangeShapeType="1"/>
          </p:cNvSpPr>
          <p:nvPr/>
        </p:nvSpPr>
        <p:spPr bwMode="auto">
          <a:xfrm>
            <a:off x="5654354" y="21427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10" name="Line 9">
            <a:extLst>
              <a:ext uri="{FF2B5EF4-FFF2-40B4-BE49-F238E27FC236}">
                <a16:creationId xmlns:a16="http://schemas.microsoft.com/office/drawing/2014/main" id="{E95480A2-C2E0-7C8B-5E67-877F9C037D86}"/>
              </a:ext>
            </a:extLst>
          </p:cNvPr>
          <p:cNvSpPr>
            <a:spLocks noChangeShapeType="1"/>
          </p:cNvSpPr>
          <p:nvPr/>
        </p:nvSpPr>
        <p:spPr bwMode="auto">
          <a:xfrm>
            <a:off x="4816154" y="25999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2600" noProof="0" dirty="0"/>
          </a:p>
        </p:txBody>
      </p:sp>
      <p:sp>
        <p:nvSpPr>
          <p:cNvPr id="11" name="Rectangle 9">
            <a:extLst>
              <a:ext uri="{FF2B5EF4-FFF2-40B4-BE49-F238E27FC236}">
                <a16:creationId xmlns:a16="http://schemas.microsoft.com/office/drawing/2014/main" id="{3B5D9718-9B15-6290-869B-93801777EDCB}"/>
              </a:ext>
            </a:extLst>
          </p:cNvPr>
          <p:cNvSpPr>
            <a:spLocks noChangeArrowheads="1"/>
          </p:cNvSpPr>
          <p:nvPr/>
        </p:nvSpPr>
        <p:spPr bwMode="auto">
          <a:xfrm>
            <a:off x="4459481" y="1375570"/>
            <a:ext cx="1297362" cy="945795"/>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sv-SE" sz="1400" b="1" noProof="0" dirty="0">
                <a:solidFill>
                  <a:srgbClr val="FFFFFF"/>
                </a:solidFill>
                <a:latin typeface="Arial" panose="020B0604020202020204" pitchFamily="34" charset="0"/>
                <a:cs typeface="Arial" panose="020B0604020202020204" pitchFamily="34" charset="0"/>
              </a:rPr>
              <a:t>Orsak: </a:t>
            </a:r>
            <a:r>
              <a:rPr lang="sv-SE" sz="1400" noProof="0" dirty="0">
                <a:solidFill>
                  <a:srgbClr val="FFFFFF"/>
                </a:solidFill>
                <a:latin typeface="Arial" panose="020B0604020202020204" pitchFamily="34" charset="0"/>
                <a:cs typeface="Arial" panose="020B0604020202020204" pitchFamily="34" charset="0"/>
              </a:rPr>
              <a:t>Maskiner</a:t>
            </a:r>
          </a:p>
          <a:p>
            <a:r>
              <a:rPr lang="sv-SE" sz="1200" i="1" noProof="0" dirty="0">
                <a:solidFill>
                  <a:srgbClr val="FFFFFF"/>
                </a:solidFill>
                <a:latin typeface="Arial" panose="020B0604020202020204" pitchFamily="34" charset="0"/>
                <a:cs typeface="Arial" panose="020B0604020202020204" pitchFamily="34" charset="0"/>
              </a:rPr>
              <a:t>Vågen visar fel</a:t>
            </a:r>
          </a:p>
        </p:txBody>
      </p:sp>
      <p:sp>
        <p:nvSpPr>
          <p:cNvPr id="12" name="CustomShape 8">
            <a:extLst>
              <a:ext uri="{FF2B5EF4-FFF2-40B4-BE49-F238E27FC236}">
                <a16:creationId xmlns:a16="http://schemas.microsoft.com/office/drawing/2014/main" id="{86B0435D-2A09-1BC7-EF82-D54602304A46}"/>
              </a:ext>
            </a:extLst>
          </p:cNvPr>
          <p:cNvSpPr/>
          <p:nvPr/>
        </p:nvSpPr>
        <p:spPr>
          <a:xfrm>
            <a:off x="2284022" y="6171782"/>
            <a:ext cx="8162280" cy="583321"/>
          </a:xfrm>
          <a:prstGeom prst="rect">
            <a:avLst/>
          </a:prstGeom>
          <a:solidFill>
            <a:schemeClr val="accent6"/>
          </a:solidFill>
          <a:ln w="3175">
            <a:solidFill>
              <a:srgbClr val="000000"/>
            </a:solidFill>
          </a:ln>
        </p:spPr>
        <p:style>
          <a:lnRef idx="0">
            <a:scrgbClr r="0" g="0" b="0"/>
          </a:lnRef>
          <a:fillRef idx="0">
            <a:scrgbClr r="0" g="0" b="0"/>
          </a:fillRef>
          <a:effectRef idx="0">
            <a:scrgbClr r="0" g="0" b="0"/>
          </a:effectRef>
          <a:fontRef idx="minor"/>
        </p:style>
        <p:txBody>
          <a:bodyPr lIns="90000" tIns="45000" rIns="90000" bIns="45000" anchor="ctr" anchorCtr="1">
            <a:spAutoFit/>
          </a:bodyPr>
          <a:lstStyle/>
          <a:p>
            <a:pPr algn="ctr">
              <a:lnSpc>
                <a:spcPct val="100000"/>
              </a:lnSpc>
            </a:pPr>
            <a:r>
              <a:rPr lang="sv-SE" sz="1600" spc="-1" noProof="0" dirty="0">
                <a:solidFill>
                  <a:srgbClr val="FFFFFF"/>
                </a:solidFill>
                <a:latin typeface="Arial"/>
                <a:ea typeface="DejaVu Sans"/>
              </a:rPr>
              <a:t>Fiskbenen utgörs vanligen av fem M: Människor, Maskiner, Metoder, Material och Miljö</a:t>
            </a:r>
            <a:endParaRPr lang="sv-SE" sz="1600" spc="-1" noProof="0" dirty="0">
              <a:solidFill>
                <a:srgbClr val="FFFFFF"/>
              </a:solidFill>
              <a:latin typeface="Arial"/>
            </a:endParaRPr>
          </a:p>
          <a:p>
            <a:pPr algn="ctr">
              <a:lnSpc>
                <a:spcPct val="100000"/>
              </a:lnSpc>
            </a:pPr>
            <a:r>
              <a:rPr lang="sv-SE" sz="1600" b="1" spc="-1" noProof="0" dirty="0">
                <a:solidFill>
                  <a:srgbClr val="FFFFFF"/>
                </a:solidFill>
                <a:latin typeface="Arial"/>
                <a:ea typeface="DejaVu Sans"/>
              </a:rPr>
              <a:t>Finns ytterligare underliggande orsaker använd 5 Varför?</a:t>
            </a:r>
            <a:r>
              <a:rPr lang="sv-SE" sz="900" b="1" spc="-1" noProof="0" dirty="0">
                <a:solidFill>
                  <a:srgbClr val="FFFFFF"/>
                </a:solidFill>
                <a:latin typeface="Arial"/>
                <a:ea typeface="DejaVu Sans"/>
              </a:rPr>
              <a:t>.</a:t>
            </a:r>
            <a:endParaRPr lang="sv-SE" sz="900" b="1" spc="-1" noProof="0" dirty="0">
              <a:solidFill>
                <a:srgbClr val="FFFFFF"/>
              </a:solidFill>
              <a:latin typeface="Arial"/>
            </a:endParaRPr>
          </a:p>
        </p:txBody>
      </p:sp>
    </p:spTree>
    <p:extLst>
      <p:ext uri="{BB962C8B-B14F-4D97-AF65-F5344CB8AC3E}">
        <p14:creationId xmlns:p14="http://schemas.microsoft.com/office/powerpoint/2010/main" val="16801636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CD40-44ED-822D-0B7E-1D25ED273831}"/>
            </a:ext>
          </a:extLst>
        </p:cNvPr>
        <p:cNvGrpSpPr/>
        <p:nvPr/>
      </p:nvGrpSpPr>
      <p:grpSpPr>
        <a:xfrm>
          <a:off x="0" y="0"/>
          <a:ext cx="0" cy="0"/>
          <a:chOff x="0" y="0"/>
          <a:chExt cx="0" cy="0"/>
        </a:xfrm>
      </p:grpSpPr>
      <p:sp>
        <p:nvSpPr>
          <p:cNvPr id="66562" name="Line 2">
            <a:extLst>
              <a:ext uri="{FF2B5EF4-FFF2-40B4-BE49-F238E27FC236}">
                <a16:creationId xmlns:a16="http://schemas.microsoft.com/office/drawing/2014/main" id="{8246041E-E650-6031-FFE9-33435ADADA53}"/>
              </a:ext>
            </a:extLst>
          </p:cNvPr>
          <p:cNvSpPr>
            <a:spLocks noChangeShapeType="1"/>
          </p:cNvSpPr>
          <p:nvPr/>
        </p:nvSpPr>
        <p:spPr bwMode="auto">
          <a:xfrm>
            <a:off x="2808587" y="3726275"/>
            <a:ext cx="678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63" name="Line 3">
            <a:extLst>
              <a:ext uri="{FF2B5EF4-FFF2-40B4-BE49-F238E27FC236}">
                <a16:creationId xmlns:a16="http://schemas.microsoft.com/office/drawing/2014/main" id="{A321903F-890A-ADD6-27FA-967DCBA49DE2}"/>
              </a:ext>
            </a:extLst>
          </p:cNvPr>
          <p:cNvSpPr>
            <a:spLocks noChangeShapeType="1"/>
          </p:cNvSpPr>
          <p:nvPr/>
        </p:nvSpPr>
        <p:spPr bwMode="auto">
          <a:xfrm>
            <a:off x="7356476" y="1557338"/>
            <a:ext cx="1892300" cy="2151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65" name="Line 5">
            <a:extLst>
              <a:ext uri="{FF2B5EF4-FFF2-40B4-BE49-F238E27FC236}">
                <a16:creationId xmlns:a16="http://schemas.microsoft.com/office/drawing/2014/main" id="{7FD16CCB-129E-937F-EC7C-A056BD1E1043}"/>
              </a:ext>
            </a:extLst>
          </p:cNvPr>
          <p:cNvSpPr>
            <a:spLocks noChangeShapeType="1"/>
          </p:cNvSpPr>
          <p:nvPr/>
        </p:nvSpPr>
        <p:spPr bwMode="auto">
          <a:xfrm flipV="1">
            <a:off x="3305175" y="37084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70" name="Line 10">
            <a:extLst>
              <a:ext uri="{FF2B5EF4-FFF2-40B4-BE49-F238E27FC236}">
                <a16:creationId xmlns:a16="http://schemas.microsoft.com/office/drawing/2014/main" id="{FFD6FFC0-1DC6-407E-60BE-F0922A107F27}"/>
              </a:ext>
            </a:extLst>
          </p:cNvPr>
          <p:cNvSpPr>
            <a:spLocks noChangeShapeType="1"/>
          </p:cNvSpPr>
          <p:nvPr/>
        </p:nvSpPr>
        <p:spPr bwMode="auto">
          <a:xfrm>
            <a:off x="3533776" y="4165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71" name="Line 11">
            <a:extLst>
              <a:ext uri="{FF2B5EF4-FFF2-40B4-BE49-F238E27FC236}">
                <a16:creationId xmlns:a16="http://schemas.microsoft.com/office/drawing/2014/main" id="{E4588120-E2B4-2978-FCA8-51414464344D}"/>
              </a:ext>
            </a:extLst>
          </p:cNvPr>
          <p:cNvSpPr>
            <a:spLocks noChangeShapeType="1"/>
          </p:cNvSpPr>
          <p:nvPr/>
        </p:nvSpPr>
        <p:spPr bwMode="auto">
          <a:xfrm>
            <a:off x="3084984" y="47752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72" name="Line 12">
            <a:extLst>
              <a:ext uri="{FF2B5EF4-FFF2-40B4-BE49-F238E27FC236}">
                <a16:creationId xmlns:a16="http://schemas.microsoft.com/office/drawing/2014/main" id="{02CB34AD-4F73-6BCB-7D5A-AAD4D3551456}"/>
              </a:ext>
            </a:extLst>
          </p:cNvPr>
          <p:cNvSpPr>
            <a:spLocks noChangeShapeType="1"/>
          </p:cNvSpPr>
          <p:nvPr/>
        </p:nvSpPr>
        <p:spPr bwMode="auto">
          <a:xfrm>
            <a:off x="4600575" y="4546600"/>
            <a:ext cx="1066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73" name="Line 13">
            <a:extLst>
              <a:ext uri="{FF2B5EF4-FFF2-40B4-BE49-F238E27FC236}">
                <a16:creationId xmlns:a16="http://schemas.microsoft.com/office/drawing/2014/main" id="{9F34D232-98AE-A1C6-12B8-435BF835CECF}"/>
              </a:ext>
            </a:extLst>
          </p:cNvPr>
          <p:cNvSpPr>
            <a:spLocks noChangeShapeType="1"/>
          </p:cNvSpPr>
          <p:nvPr/>
        </p:nvSpPr>
        <p:spPr bwMode="auto">
          <a:xfrm>
            <a:off x="6581775" y="2108200"/>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74" name="Line 14">
            <a:extLst>
              <a:ext uri="{FF2B5EF4-FFF2-40B4-BE49-F238E27FC236}">
                <a16:creationId xmlns:a16="http://schemas.microsoft.com/office/drawing/2014/main" id="{C0686265-4F3D-C923-0454-4CD21FC7F115}"/>
              </a:ext>
            </a:extLst>
          </p:cNvPr>
          <p:cNvSpPr>
            <a:spLocks noChangeShapeType="1"/>
          </p:cNvSpPr>
          <p:nvPr/>
        </p:nvSpPr>
        <p:spPr bwMode="auto">
          <a:xfrm>
            <a:off x="6225854" y="2676144"/>
            <a:ext cx="1676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75" name="Line 15">
            <a:extLst>
              <a:ext uri="{FF2B5EF4-FFF2-40B4-BE49-F238E27FC236}">
                <a16:creationId xmlns:a16="http://schemas.microsoft.com/office/drawing/2014/main" id="{21577182-77B7-8E46-A5D7-9CE01EE824B8}"/>
              </a:ext>
            </a:extLst>
          </p:cNvPr>
          <p:cNvSpPr>
            <a:spLocks noChangeShapeType="1"/>
          </p:cNvSpPr>
          <p:nvPr/>
        </p:nvSpPr>
        <p:spPr bwMode="auto">
          <a:xfrm>
            <a:off x="8117160" y="2420888"/>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78" name="Line 18">
            <a:extLst>
              <a:ext uri="{FF2B5EF4-FFF2-40B4-BE49-F238E27FC236}">
                <a16:creationId xmlns:a16="http://schemas.microsoft.com/office/drawing/2014/main" id="{4A9A8E4E-6B60-46B6-8941-8DE581422A56}"/>
              </a:ext>
            </a:extLst>
          </p:cNvPr>
          <p:cNvSpPr>
            <a:spLocks noChangeShapeType="1"/>
          </p:cNvSpPr>
          <p:nvPr/>
        </p:nvSpPr>
        <p:spPr bwMode="auto">
          <a:xfrm>
            <a:off x="7800975" y="4546600"/>
            <a:ext cx="129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69" name="Line 9">
            <a:extLst>
              <a:ext uri="{FF2B5EF4-FFF2-40B4-BE49-F238E27FC236}">
                <a16:creationId xmlns:a16="http://schemas.microsoft.com/office/drawing/2014/main" id="{90A3D64F-33BB-0A47-0C43-2775BBBD17DF}"/>
              </a:ext>
            </a:extLst>
          </p:cNvPr>
          <p:cNvSpPr>
            <a:spLocks noChangeShapeType="1"/>
          </p:cNvSpPr>
          <p:nvPr/>
        </p:nvSpPr>
        <p:spPr bwMode="auto">
          <a:xfrm>
            <a:off x="2808587" y="27533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15" name="Grupp 14">
            <a:extLst>
              <a:ext uri="{FF2B5EF4-FFF2-40B4-BE49-F238E27FC236}">
                <a16:creationId xmlns:a16="http://schemas.microsoft.com/office/drawing/2014/main" id="{18CF38C1-73AA-ED85-868E-43A2C488DFA7}"/>
              </a:ext>
            </a:extLst>
          </p:cNvPr>
          <p:cNvGrpSpPr/>
          <p:nvPr/>
        </p:nvGrpSpPr>
        <p:grpSpPr>
          <a:xfrm>
            <a:off x="2363445" y="1435100"/>
            <a:ext cx="2986861" cy="2291176"/>
            <a:chOff x="927914" y="1528937"/>
            <a:chExt cx="2986861" cy="2291176"/>
          </a:xfrm>
        </p:grpSpPr>
        <p:sp>
          <p:nvSpPr>
            <p:cNvPr id="66568" name="Line 8">
              <a:extLst>
                <a:ext uri="{FF2B5EF4-FFF2-40B4-BE49-F238E27FC236}">
                  <a16:creationId xmlns:a16="http://schemas.microsoft.com/office/drawing/2014/main" id="{1C6AAB0F-7C4C-F4E4-4E42-1DA0C2DCB2E0}"/>
                </a:ext>
              </a:extLst>
            </p:cNvPr>
            <p:cNvSpPr>
              <a:spLocks noChangeShapeType="1"/>
            </p:cNvSpPr>
            <p:nvPr/>
          </p:nvSpPr>
          <p:spPr bwMode="auto">
            <a:xfrm>
              <a:off x="2695575" y="29464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66" name="Line 6">
              <a:extLst>
                <a:ext uri="{FF2B5EF4-FFF2-40B4-BE49-F238E27FC236}">
                  <a16:creationId xmlns:a16="http://schemas.microsoft.com/office/drawing/2014/main" id="{E9654493-9555-9379-8F42-D2C7F110C066}"/>
                </a:ext>
              </a:extLst>
            </p:cNvPr>
            <p:cNvSpPr>
              <a:spLocks noChangeShapeType="1"/>
            </p:cNvSpPr>
            <p:nvPr/>
          </p:nvSpPr>
          <p:spPr bwMode="auto">
            <a:xfrm>
              <a:off x="1513187" y="1838913"/>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6567" name="Line 7">
              <a:extLst>
                <a:ext uri="{FF2B5EF4-FFF2-40B4-BE49-F238E27FC236}">
                  <a16:creationId xmlns:a16="http://schemas.microsoft.com/office/drawing/2014/main" id="{C162C9C0-1FC9-6E7B-DDD9-D46174BF8093}"/>
                </a:ext>
              </a:extLst>
            </p:cNvPr>
            <p:cNvSpPr>
              <a:spLocks noChangeShapeType="1"/>
            </p:cNvSpPr>
            <p:nvPr/>
          </p:nvSpPr>
          <p:spPr bwMode="auto">
            <a:xfrm>
              <a:off x="2122787" y="2296113"/>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9">
              <a:extLst>
                <a:ext uri="{FF2B5EF4-FFF2-40B4-BE49-F238E27FC236}">
                  <a16:creationId xmlns:a16="http://schemas.microsoft.com/office/drawing/2014/main" id="{8AD8208F-8A9D-5797-DF83-4A554B1FF729}"/>
                </a:ext>
              </a:extLst>
            </p:cNvPr>
            <p:cNvSpPr>
              <a:spLocks noChangeArrowheads="1"/>
            </p:cNvSpPr>
            <p:nvPr/>
          </p:nvSpPr>
          <p:spPr bwMode="auto">
            <a:xfrm>
              <a:off x="927914" y="1528937"/>
              <a:ext cx="1297362" cy="2032000"/>
            </a:xfrm>
            <a:prstGeom prst="rect">
              <a:avLst/>
            </a:prstGeom>
            <a:solidFill>
              <a:schemeClr val="accent6"/>
            </a:solid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Orsak: </a:t>
              </a:r>
              <a:r>
                <a:rPr kumimoji="0" lang="sv-SE"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Människor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1" normalizeH="0" baseline="0" noProof="0" dirty="0">
                  <a:ln>
                    <a:noFill/>
                  </a:ln>
                  <a:solidFill>
                    <a:srgbClr val="FFFFFF"/>
                  </a:solidFill>
                  <a:effectLst/>
                  <a:uLnTx/>
                  <a:uFillTx/>
                  <a:latin typeface="Arial"/>
                  <a:ea typeface="DejaVu Sans"/>
                  <a:cs typeface="+mn-cs"/>
                </a:rPr>
                <a:t>Dålig arbetsledning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1" normalizeH="0" baseline="0" noProof="0" dirty="0">
                  <a:ln>
                    <a:noFill/>
                  </a:ln>
                  <a:solidFill>
                    <a:srgbClr val="FFFFFF"/>
                  </a:solidFill>
                  <a:effectLst/>
                  <a:uLnTx/>
                  <a:uFillTx/>
                  <a:latin typeface="Arial"/>
                  <a:ea typeface="DejaVu Sans"/>
                  <a:cs typeface="+mn-cs"/>
                </a:rPr>
                <a:t>Otillräcklig kommunikation mellan slåtter och packare, behövs suraste gubben i silon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1" name="Rectangle 9">
            <a:extLst>
              <a:ext uri="{FF2B5EF4-FFF2-40B4-BE49-F238E27FC236}">
                <a16:creationId xmlns:a16="http://schemas.microsoft.com/office/drawing/2014/main" id="{C695BFD3-9DBA-84CE-8119-3F1EB37121C2}"/>
              </a:ext>
            </a:extLst>
          </p:cNvPr>
          <p:cNvSpPr>
            <a:spLocks noChangeArrowheads="1"/>
          </p:cNvSpPr>
          <p:nvPr/>
        </p:nvSpPr>
        <p:spPr bwMode="auto">
          <a:xfrm>
            <a:off x="6760654" y="1282700"/>
            <a:ext cx="1356507" cy="1402991"/>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Orsak: </a:t>
            </a:r>
            <a:r>
              <a:rPr kumimoji="0" lang="sv-SE"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Metoder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 ska inte överfylla facken men gör inte som vi bestämt, man blir lat.</a:t>
            </a:r>
          </a:p>
        </p:txBody>
      </p:sp>
      <p:sp>
        <p:nvSpPr>
          <p:cNvPr id="24" name="Rectangle 9">
            <a:extLst>
              <a:ext uri="{FF2B5EF4-FFF2-40B4-BE49-F238E27FC236}">
                <a16:creationId xmlns:a16="http://schemas.microsoft.com/office/drawing/2014/main" id="{CAE59DA0-3305-3A0D-8A75-C27557F5C9EC}"/>
              </a:ext>
            </a:extLst>
          </p:cNvPr>
          <p:cNvSpPr>
            <a:spLocks noChangeArrowheads="1"/>
          </p:cNvSpPr>
          <p:nvPr/>
        </p:nvSpPr>
        <p:spPr bwMode="auto">
          <a:xfrm>
            <a:off x="8912545" y="2852562"/>
            <a:ext cx="2285999" cy="1558664"/>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1" normalizeH="0" baseline="0" noProof="0" dirty="0">
                <a:ln>
                  <a:noFill/>
                </a:ln>
                <a:solidFill>
                  <a:srgbClr val="FFFFFF"/>
                </a:solidFill>
                <a:effectLst/>
                <a:uLnTx/>
                <a:uFillTx/>
                <a:latin typeface="Arial"/>
                <a:ea typeface="DejaVu Sans"/>
                <a:cs typeface="+mn-cs"/>
              </a:rPr>
              <a:t>Problem: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1" normalizeH="0" baseline="0" noProof="0" dirty="0">
                <a:ln>
                  <a:noFill/>
                </a:ln>
                <a:solidFill>
                  <a:srgbClr val="FFFFFF"/>
                </a:solidFill>
                <a:effectLst/>
                <a:uLnTx/>
                <a:uFillTx/>
                <a:latin typeface="Arial"/>
                <a:ea typeface="DejaVu Sans"/>
                <a:cs typeface="+mn-cs"/>
              </a:rPr>
              <a:t>Mycket foder som får kasseras vid öppning av plansilofack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Rubrik 1">
            <a:extLst>
              <a:ext uri="{FF2B5EF4-FFF2-40B4-BE49-F238E27FC236}">
                <a16:creationId xmlns:a16="http://schemas.microsoft.com/office/drawing/2014/main" id="{F7810784-8AD3-DC71-4095-044F31A89564}"/>
              </a:ext>
            </a:extLst>
          </p:cNvPr>
          <p:cNvSpPr>
            <a:spLocks noGrp="1"/>
          </p:cNvSpPr>
          <p:nvPr/>
        </p:nvSpPr>
        <p:spPr>
          <a:xfrm>
            <a:off x="1109323" y="-95227"/>
            <a:ext cx="10342563" cy="922338"/>
          </a:xfrm>
          <a:prstGeom prst="rect">
            <a:avLst/>
          </a:prstGeom>
        </p:spPr>
        <p:txBody>
          <a:bodyPr vert="horz" lIns="0" tIns="0" rIns="0" bIns="0" rtlCol="0" anchor="b" anchorCtr="0">
            <a:normAutofit fontScale="92500"/>
          </a:bodyPr>
          <a:lstStyle>
            <a:lvl1pPr algn="l" defTabSz="1300460" rtl="0" eaLnBrk="1" latinLnBrk="0" hangingPunct="1">
              <a:spcBef>
                <a:spcPct val="0"/>
              </a:spcBef>
              <a:buNone/>
              <a:defRPr sz="5400" kern="1200">
                <a:solidFill>
                  <a:schemeClr val="tx1"/>
                </a:solidFill>
                <a:latin typeface="+mj-lt"/>
                <a:ea typeface="+mj-ea"/>
                <a:cs typeface="+mj-cs"/>
              </a:defRPr>
            </a:lvl1pPr>
          </a:lstStyle>
          <a:p>
            <a:pPr marL="0" marR="0" lvl="0" indent="0" algn="ctr" defTabSz="1300460" rtl="0" eaLnBrk="1" fontAlgn="auto" latinLnBrk="0" hangingPunct="1">
              <a:lnSpc>
                <a:spcPct val="10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Fiskbensdiagram – exempel kvalitet ensilage</a:t>
            </a:r>
          </a:p>
        </p:txBody>
      </p:sp>
      <p:sp>
        <p:nvSpPr>
          <p:cNvPr id="4" name="Rectangle 9">
            <a:extLst>
              <a:ext uri="{FF2B5EF4-FFF2-40B4-BE49-F238E27FC236}">
                <a16:creationId xmlns:a16="http://schemas.microsoft.com/office/drawing/2014/main" id="{0C6A2AF1-6BA3-3249-D29F-27B2A9748CE3}"/>
              </a:ext>
            </a:extLst>
          </p:cNvPr>
          <p:cNvSpPr>
            <a:spLocks noChangeArrowheads="1"/>
          </p:cNvSpPr>
          <p:nvPr/>
        </p:nvSpPr>
        <p:spPr bwMode="auto">
          <a:xfrm>
            <a:off x="2284023" y="4872515"/>
            <a:ext cx="1356507" cy="1260652"/>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Orsak: </a:t>
            </a:r>
            <a:r>
              <a:rPr kumimoji="0" lang="sv-SE"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Material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1" normalizeH="0" baseline="0" noProof="0" dirty="0">
                <a:ln>
                  <a:noFill/>
                </a:ln>
                <a:solidFill>
                  <a:srgbClr val="FFFFFF"/>
                </a:solidFill>
                <a:effectLst/>
                <a:uLnTx/>
                <a:uFillTx/>
                <a:latin typeface="Arial"/>
                <a:ea typeface="DejaVu Sans"/>
                <a:cs typeface="+mn-cs"/>
              </a:rPr>
              <a:t>Däcksidor fel material vid överfyllning, sand behövs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5" name="Grupp 24">
            <a:extLst>
              <a:ext uri="{FF2B5EF4-FFF2-40B4-BE49-F238E27FC236}">
                <a16:creationId xmlns:a16="http://schemas.microsoft.com/office/drawing/2014/main" id="{E996ADF3-4B9C-1828-F41D-CC20C17EF5A4}"/>
              </a:ext>
            </a:extLst>
          </p:cNvPr>
          <p:cNvGrpSpPr/>
          <p:nvPr/>
        </p:nvGrpSpPr>
        <p:grpSpPr>
          <a:xfrm>
            <a:off x="5991226" y="3747015"/>
            <a:ext cx="2666999" cy="2419094"/>
            <a:chOff x="4448176" y="3708400"/>
            <a:chExt cx="2666999" cy="2419094"/>
          </a:xfrm>
          <a:solidFill>
            <a:schemeClr val="accent6"/>
          </a:solidFill>
        </p:grpSpPr>
        <p:sp>
          <p:nvSpPr>
            <p:cNvPr id="66564" name="Line 4">
              <a:extLst>
                <a:ext uri="{FF2B5EF4-FFF2-40B4-BE49-F238E27FC236}">
                  <a16:creationId xmlns:a16="http://schemas.microsoft.com/office/drawing/2014/main" id="{C7CF67B3-E944-B174-AF4A-51BA973ACDA8}"/>
                </a:ext>
              </a:extLst>
            </p:cNvPr>
            <p:cNvSpPr>
              <a:spLocks noChangeShapeType="1"/>
            </p:cNvSpPr>
            <p:nvPr/>
          </p:nvSpPr>
          <p:spPr bwMode="auto">
            <a:xfrm flipV="1">
              <a:off x="5210175" y="3708400"/>
              <a:ext cx="1905000" cy="167640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66576" name="Line 16">
              <a:extLst>
                <a:ext uri="{FF2B5EF4-FFF2-40B4-BE49-F238E27FC236}">
                  <a16:creationId xmlns:a16="http://schemas.microsoft.com/office/drawing/2014/main" id="{3ED610EE-4026-377C-246D-AA70AA966737}"/>
                </a:ext>
              </a:extLst>
            </p:cNvPr>
            <p:cNvSpPr>
              <a:spLocks noChangeShapeType="1"/>
            </p:cNvSpPr>
            <p:nvPr/>
          </p:nvSpPr>
          <p:spPr bwMode="auto">
            <a:xfrm>
              <a:off x="5057775" y="4241800"/>
              <a:ext cx="1371600" cy="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66577" name="Line 17">
              <a:extLst>
                <a:ext uri="{FF2B5EF4-FFF2-40B4-BE49-F238E27FC236}">
                  <a16:creationId xmlns:a16="http://schemas.microsoft.com/office/drawing/2014/main" id="{2E6EEAFA-BDE6-D56B-3AD7-694FEDA702A9}"/>
                </a:ext>
              </a:extLst>
            </p:cNvPr>
            <p:cNvSpPr>
              <a:spLocks noChangeShapeType="1"/>
            </p:cNvSpPr>
            <p:nvPr/>
          </p:nvSpPr>
          <p:spPr bwMode="auto">
            <a:xfrm>
              <a:off x="4448176" y="4927600"/>
              <a:ext cx="1219200" cy="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5" name="Rectangle 9">
              <a:extLst>
                <a:ext uri="{FF2B5EF4-FFF2-40B4-BE49-F238E27FC236}">
                  <a16:creationId xmlns:a16="http://schemas.microsoft.com/office/drawing/2014/main" id="{FE9DD5AA-8FC0-C397-8AF1-ECDEC2BEF3DD}"/>
                </a:ext>
              </a:extLst>
            </p:cNvPr>
            <p:cNvSpPr>
              <a:spLocks noChangeArrowheads="1"/>
            </p:cNvSpPr>
            <p:nvPr/>
          </p:nvSpPr>
          <p:spPr bwMode="auto">
            <a:xfrm>
              <a:off x="4576050" y="4757236"/>
              <a:ext cx="1356507" cy="1370258"/>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Orsak: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Miljö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För få plansilofack.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För torrt väder, det torkar ifrån oss.</a:t>
              </a:r>
            </a:p>
          </p:txBody>
        </p:sp>
      </p:grpSp>
      <p:sp>
        <p:nvSpPr>
          <p:cNvPr id="8" name="Line 6">
            <a:extLst>
              <a:ext uri="{FF2B5EF4-FFF2-40B4-BE49-F238E27FC236}">
                <a16:creationId xmlns:a16="http://schemas.microsoft.com/office/drawing/2014/main" id="{183C0893-4E14-F63E-3A58-1A66770328E1}"/>
              </a:ext>
            </a:extLst>
          </p:cNvPr>
          <p:cNvSpPr>
            <a:spLocks noChangeShapeType="1"/>
          </p:cNvSpPr>
          <p:nvPr/>
        </p:nvSpPr>
        <p:spPr bwMode="auto">
          <a:xfrm>
            <a:off x="5044754" y="1685544"/>
            <a:ext cx="2057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Line 7">
            <a:extLst>
              <a:ext uri="{FF2B5EF4-FFF2-40B4-BE49-F238E27FC236}">
                <a16:creationId xmlns:a16="http://schemas.microsoft.com/office/drawing/2014/main" id="{88F4E5F0-DA54-463B-4990-E7FD178B6C08}"/>
              </a:ext>
            </a:extLst>
          </p:cNvPr>
          <p:cNvSpPr>
            <a:spLocks noChangeShapeType="1"/>
          </p:cNvSpPr>
          <p:nvPr/>
        </p:nvSpPr>
        <p:spPr bwMode="auto">
          <a:xfrm>
            <a:off x="5654354" y="21427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Line 9">
            <a:extLst>
              <a:ext uri="{FF2B5EF4-FFF2-40B4-BE49-F238E27FC236}">
                <a16:creationId xmlns:a16="http://schemas.microsoft.com/office/drawing/2014/main" id="{E95480A2-C2E0-7C8B-5E67-877F9C037D86}"/>
              </a:ext>
            </a:extLst>
          </p:cNvPr>
          <p:cNvSpPr>
            <a:spLocks noChangeShapeType="1"/>
          </p:cNvSpPr>
          <p:nvPr/>
        </p:nvSpPr>
        <p:spPr bwMode="auto">
          <a:xfrm>
            <a:off x="4816154" y="2599944"/>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Rectangle 9">
            <a:extLst>
              <a:ext uri="{FF2B5EF4-FFF2-40B4-BE49-F238E27FC236}">
                <a16:creationId xmlns:a16="http://schemas.microsoft.com/office/drawing/2014/main" id="{3B5D9718-9B15-6290-869B-93801777EDCB}"/>
              </a:ext>
            </a:extLst>
          </p:cNvPr>
          <p:cNvSpPr>
            <a:spLocks noChangeArrowheads="1"/>
          </p:cNvSpPr>
          <p:nvPr/>
        </p:nvSpPr>
        <p:spPr bwMode="auto">
          <a:xfrm>
            <a:off x="4580642" y="1273150"/>
            <a:ext cx="1297362" cy="1402994"/>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Orsak: </a:t>
            </a:r>
            <a:r>
              <a:rPr kumimoji="0" lang="sv-SE"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Maskiner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Har vi för lätt packmaskin? För bra kapacitet på slåttern?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CustomShape 8">
            <a:extLst>
              <a:ext uri="{FF2B5EF4-FFF2-40B4-BE49-F238E27FC236}">
                <a16:creationId xmlns:a16="http://schemas.microsoft.com/office/drawing/2014/main" id="{86B0435D-2A09-1BC7-EF82-D54602304A46}"/>
              </a:ext>
            </a:extLst>
          </p:cNvPr>
          <p:cNvSpPr/>
          <p:nvPr/>
        </p:nvSpPr>
        <p:spPr>
          <a:xfrm>
            <a:off x="2284022" y="6225642"/>
            <a:ext cx="8162280" cy="475600"/>
          </a:xfrm>
          <a:prstGeom prst="rect">
            <a:avLst/>
          </a:prstGeom>
          <a:solidFill>
            <a:schemeClr val="accent6"/>
          </a:solidFill>
          <a:ln w="3175">
            <a:solidFill>
              <a:srgbClr val="000000"/>
            </a:solidFill>
          </a:ln>
        </p:spPr>
        <p:style>
          <a:lnRef idx="0">
            <a:scrgbClr r="0" g="0" b="0"/>
          </a:lnRef>
          <a:fillRef idx="0">
            <a:scrgbClr r="0" g="0" b="0"/>
          </a:fillRef>
          <a:effectRef idx="0">
            <a:scrgbClr r="0" g="0" b="0"/>
          </a:effectRef>
          <a:fontRef idx="minor"/>
        </p:style>
        <p:txBody>
          <a:bodyPr lIns="90000" tIns="45000" rIns="90000" bIns="4500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1" normalizeH="0" baseline="0" noProof="0" dirty="0">
                <a:ln>
                  <a:noFill/>
                </a:ln>
                <a:solidFill>
                  <a:srgbClr val="FFFFFF"/>
                </a:solidFill>
                <a:effectLst/>
                <a:uLnTx/>
                <a:uFillTx/>
                <a:latin typeface="Arial"/>
                <a:ea typeface="DejaVu Sans"/>
                <a:cs typeface="+mn-cs"/>
              </a:rPr>
              <a:t>Fiskbenen utgörs vanligen av fem M: Människor, Maskiner, Metoder, Material och Miljö</a:t>
            </a:r>
            <a:endParaRPr kumimoji="0" lang="sv-SE" sz="1600" b="0" i="0" u="none" strike="noStrike" kern="1200" cap="none" spc="-1"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1"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235312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a:extLst>
              <a:ext uri="{FF2B5EF4-FFF2-40B4-BE49-F238E27FC236}">
                <a16:creationId xmlns:a16="http://schemas.microsoft.com/office/drawing/2014/main" id="{954CCF0E-D192-4E5A-BB0C-FB28A83B5897}"/>
              </a:ext>
            </a:extLst>
          </p:cNvPr>
          <p:cNvSpPr txBox="1">
            <a:spLocks noChangeArrowheads="1"/>
          </p:cNvSpPr>
          <p:nvPr/>
        </p:nvSpPr>
        <p:spPr bwMode="auto">
          <a:xfrm>
            <a:off x="2276929" y="1306514"/>
            <a:ext cx="292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r>
              <a:rPr lang="sv-SE" b="1" noProof="0" dirty="0"/>
              <a:t>Dålig produktkvalitet</a:t>
            </a:r>
            <a:endParaRPr lang="sv-SE" b="1" noProof="0" dirty="0">
              <a:cs typeface="Calibri"/>
            </a:endParaRPr>
          </a:p>
        </p:txBody>
      </p:sp>
      <p:sp>
        <p:nvSpPr>
          <p:cNvPr id="2065" name="Text Box 17">
            <a:extLst>
              <a:ext uri="{FF2B5EF4-FFF2-40B4-BE49-F238E27FC236}">
                <a16:creationId xmlns:a16="http://schemas.microsoft.com/office/drawing/2014/main" id="{10A1DE39-ACF6-41AB-A7AA-BB77C0E8319F}"/>
              </a:ext>
            </a:extLst>
          </p:cNvPr>
          <p:cNvSpPr txBox="1">
            <a:spLocks noChangeArrowheads="1"/>
          </p:cNvSpPr>
          <p:nvPr/>
        </p:nvSpPr>
        <p:spPr bwMode="auto">
          <a:xfrm>
            <a:off x="5718628" y="1306513"/>
            <a:ext cx="2044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l"/>
            <a:r>
              <a:rPr lang="sv-SE" b="1" noProof="0" dirty="0"/>
              <a:t>Högt pris</a:t>
            </a:r>
            <a:endParaRPr lang="sv-SE" b="1" noProof="0" dirty="0">
              <a:cs typeface="Calibri"/>
            </a:endParaRPr>
          </a:p>
        </p:txBody>
      </p:sp>
      <p:sp>
        <p:nvSpPr>
          <p:cNvPr id="2097" name="Text Box 49">
            <a:extLst>
              <a:ext uri="{FF2B5EF4-FFF2-40B4-BE49-F238E27FC236}">
                <a16:creationId xmlns:a16="http://schemas.microsoft.com/office/drawing/2014/main" id="{F8CF6978-F527-44CB-8E6E-0846F7ADB607}"/>
              </a:ext>
            </a:extLst>
          </p:cNvPr>
          <p:cNvSpPr txBox="1">
            <a:spLocks noChangeArrowheads="1"/>
          </p:cNvSpPr>
          <p:nvPr/>
        </p:nvSpPr>
        <p:spPr bwMode="auto">
          <a:xfrm>
            <a:off x="229172" y="42054"/>
            <a:ext cx="107191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sv-SE" sz="4000" b="1" noProof="0" dirty="0">
                <a:latin typeface="Arial"/>
                <a:cs typeface="Arial"/>
              </a:rPr>
              <a:t>Flera exempel! </a:t>
            </a:r>
            <a:br>
              <a:rPr lang="sv-SE" sz="2400" b="1" noProof="0" dirty="0">
                <a:latin typeface="Arial"/>
                <a:cs typeface="Arial"/>
              </a:rPr>
            </a:br>
            <a:r>
              <a:rPr lang="sv-SE" sz="2400" b="1" noProof="0" dirty="0">
                <a:latin typeface="Arial"/>
                <a:cs typeface="Arial"/>
              </a:rPr>
              <a:t>Fiskbensdiagram som stöd för att reda ut orsaker till missnöjda kunder</a:t>
            </a:r>
          </a:p>
        </p:txBody>
      </p:sp>
      <p:sp>
        <p:nvSpPr>
          <p:cNvPr id="2100" name="Rectangle 52">
            <a:extLst>
              <a:ext uri="{FF2B5EF4-FFF2-40B4-BE49-F238E27FC236}">
                <a16:creationId xmlns:a16="http://schemas.microsoft.com/office/drawing/2014/main" id="{8A98D1CD-309C-48F5-88DC-7C9CC0CEA54F}"/>
              </a:ext>
            </a:extLst>
          </p:cNvPr>
          <p:cNvSpPr>
            <a:spLocks noChangeArrowheads="1"/>
          </p:cNvSpPr>
          <p:nvPr/>
        </p:nvSpPr>
        <p:spPr bwMode="auto">
          <a:xfrm>
            <a:off x="14114463" y="34750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sv-SE" b="1" noProof="0" dirty="0"/>
          </a:p>
        </p:txBody>
      </p:sp>
      <p:pic>
        <p:nvPicPr>
          <p:cNvPr id="2" name="Bildobjekt 1">
            <a:extLst>
              <a:ext uri="{FF2B5EF4-FFF2-40B4-BE49-F238E27FC236}">
                <a16:creationId xmlns:a16="http://schemas.microsoft.com/office/drawing/2014/main" id="{2841E28B-C62B-5E17-DB2D-B727CFA77EA7}"/>
              </a:ext>
            </a:extLst>
          </p:cNvPr>
          <p:cNvPicPr>
            <a:picLocks noChangeAspect="1"/>
          </p:cNvPicPr>
          <p:nvPr/>
        </p:nvPicPr>
        <p:blipFill>
          <a:blip r:embed="rId3"/>
          <a:srcRect r="29285"/>
          <a:stretch>
            <a:fillRect/>
          </a:stretch>
        </p:blipFill>
        <p:spPr>
          <a:xfrm>
            <a:off x="1583743" y="1860467"/>
            <a:ext cx="6406372" cy="5139373"/>
          </a:xfrm>
          <a:prstGeom prst="rect">
            <a:avLst/>
          </a:prstGeom>
        </p:spPr>
      </p:pic>
      <p:sp>
        <p:nvSpPr>
          <p:cNvPr id="3" name="Rectangle 9">
            <a:extLst>
              <a:ext uri="{FF2B5EF4-FFF2-40B4-BE49-F238E27FC236}">
                <a16:creationId xmlns:a16="http://schemas.microsoft.com/office/drawing/2014/main" id="{4BD35047-7F40-4A41-E5DE-21B74FC0A1CA}"/>
              </a:ext>
            </a:extLst>
          </p:cNvPr>
          <p:cNvSpPr>
            <a:spLocks noChangeArrowheads="1"/>
          </p:cNvSpPr>
          <p:nvPr/>
        </p:nvSpPr>
        <p:spPr bwMode="auto">
          <a:xfrm>
            <a:off x="7990115" y="3559628"/>
            <a:ext cx="2941998" cy="968324"/>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100000"/>
              </a:lnSpc>
            </a:pPr>
            <a:r>
              <a:rPr lang="sv-SE" b="1" spc="-1" noProof="0" dirty="0">
                <a:solidFill>
                  <a:srgbClr val="FFFFFF"/>
                </a:solidFill>
                <a:latin typeface="Arial"/>
                <a:ea typeface="DejaVu Sans"/>
              </a:rPr>
              <a:t>Problem:</a:t>
            </a:r>
          </a:p>
          <a:p>
            <a:pPr algn="ctr">
              <a:lnSpc>
                <a:spcPct val="100000"/>
              </a:lnSpc>
            </a:pPr>
            <a:r>
              <a:rPr lang="sv-SE" b="1" i="1" spc="-1" noProof="0" dirty="0">
                <a:solidFill>
                  <a:srgbClr val="FFFFFF"/>
                </a:solidFill>
                <a:latin typeface="Arial"/>
                <a:ea typeface="DejaVu Sans"/>
              </a:rPr>
              <a:t>Låg kundtillfredsställelse</a:t>
            </a:r>
          </a:p>
          <a:p>
            <a:endParaRPr lang="sv-SE" sz="1400" noProof="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38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a:extLst>
              <a:ext uri="{FF2B5EF4-FFF2-40B4-BE49-F238E27FC236}">
                <a16:creationId xmlns:a16="http://schemas.microsoft.com/office/drawing/2014/main" id="{B65B80ED-2EA8-B851-C65F-6ABE724A40BA}"/>
              </a:ext>
            </a:extLst>
          </p:cNvPr>
          <p:cNvPicPr>
            <a:picLocks noChangeAspect="1"/>
          </p:cNvPicPr>
          <p:nvPr/>
        </p:nvPicPr>
        <p:blipFill>
          <a:blip r:embed="rId3"/>
          <a:srcRect b="9027"/>
          <a:stretch>
            <a:fillRect/>
          </a:stretch>
        </p:blipFill>
        <p:spPr>
          <a:xfrm>
            <a:off x="2439516" y="2799373"/>
            <a:ext cx="8656995" cy="3702056"/>
          </a:xfrm>
          <a:prstGeom prst="rect">
            <a:avLst/>
          </a:prstGeom>
        </p:spPr>
      </p:pic>
      <p:sp>
        <p:nvSpPr>
          <p:cNvPr id="29" name="Pratbubbla: rektangel 28">
            <a:extLst>
              <a:ext uri="{FF2B5EF4-FFF2-40B4-BE49-F238E27FC236}">
                <a16:creationId xmlns:a16="http://schemas.microsoft.com/office/drawing/2014/main" id="{9FE5ADD1-5471-CD7C-BFAF-A1A0FE9D4E2B}"/>
              </a:ext>
            </a:extLst>
          </p:cNvPr>
          <p:cNvSpPr/>
          <p:nvPr/>
        </p:nvSpPr>
        <p:spPr>
          <a:xfrm>
            <a:off x="2204000" y="1321527"/>
            <a:ext cx="6616147" cy="1292067"/>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sv-SE" sz="1600" b="1" noProof="0" dirty="0">
                <a:solidFill>
                  <a:srgbClr val="FFFFFF"/>
                </a:solidFill>
                <a:latin typeface="Arial" panose="020B0604020202020204" pitchFamily="34" charset="0"/>
                <a:cs typeface="Arial" panose="020B0604020202020204" pitchFamily="34" charset="0"/>
              </a:rPr>
              <a:t>Genom att kombinera fiskbensdiagram och 5 Varför? </a:t>
            </a:r>
            <a:br>
              <a:rPr lang="sv-SE" sz="1600" b="1" noProof="0" dirty="0">
                <a:solidFill>
                  <a:srgbClr val="FFFFFF"/>
                </a:solidFill>
                <a:latin typeface="Arial" panose="020B0604020202020204" pitchFamily="34" charset="0"/>
                <a:cs typeface="Arial" panose="020B0604020202020204" pitchFamily="34" charset="0"/>
              </a:rPr>
            </a:br>
            <a:r>
              <a:rPr lang="sv-SE" sz="1600" b="1" noProof="0" dirty="0">
                <a:solidFill>
                  <a:srgbClr val="FFFFFF"/>
                </a:solidFill>
                <a:latin typeface="Arial" panose="020B0604020202020204" pitchFamily="34" charset="0"/>
                <a:cs typeface="Arial" panose="020B0604020202020204" pitchFamily="34" charset="0"/>
              </a:rPr>
              <a:t>kan man gå till botten med delproblemens grundorsaker</a:t>
            </a:r>
          </a:p>
          <a:p>
            <a:pPr algn="ctr"/>
            <a:r>
              <a:rPr lang="sv-SE" sz="1600" b="1" noProof="0" dirty="0">
                <a:solidFill>
                  <a:srgbClr val="FFFFFF"/>
                </a:solidFill>
                <a:latin typeface="Arial" panose="020B0604020202020204" pitchFamily="34" charset="0"/>
                <a:cs typeface="Arial" panose="020B0604020202020204" pitchFamily="34" charset="0"/>
              </a:rPr>
              <a:t>Bra stöd om problemet är komplext! </a:t>
            </a:r>
          </a:p>
        </p:txBody>
      </p:sp>
      <p:sp>
        <p:nvSpPr>
          <p:cNvPr id="30" name="textruta 29">
            <a:extLst>
              <a:ext uri="{FF2B5EF4-FFF2-40B4-BE49-F238E27FC236}">
                <a16:creationId xmlns:a16="http://schemas.microsoft.com/office/drawing/2014/main" id="{17607240-6FD5-777B-36CB-698A5DB65F36}"/>
              </a:ext>
            </a:extLst>
          </p:cNvPr>
          <p:cNvSpPr txBox="1"/>
          <p:nvPr/>
        </p:nvSpPr>
        <p:spPr>
          <a:xfrm>
            <a:off x="2204000" y="455273"/>
            <a:ext cx="8235399" cy="680475"/>
          </a:xfrm>
          <a:prstGeom prst="rect">
            <a:avLst/>
          </a:prstGeom>
          <a:noFill/>
        </p:spPr>
        <p:txBody>
          <a:bodyPr wrap="square" lIns="64294" tIns="32147" rIns="64294" bIns="32147" anchor="t">
            <a:spAutoFit/>
          </a:bodyPr>
          <a:lstStyle/>
          <a:p>
            <a:r>
              <a:rPr lang="sv-SE" sz="4000" b="1" noProof="0" dirty="0">
                <a:latin typeface="Arial" panose="020B0604020202020204" pitchFamily="34" charset="0"/>
                <a:cs typeface="Arial" panose="020B0604020202020204" pitchFamily="34" charset="0"/>
              </a:rPr>
              <a:t>Fiskbensdiagram + 5 Varför? </a:t>
            </a:r>
          </a:p>
        </p:txBody>
      </p:sp>
      <p:pic>
        <p:nvPicPr>
          <p:cNvPr id="2" name="Bildobjekt 1">
            <a:extLst>
              <a:ext uri="{FF2B5EF4-FFF2-40B4-BE49-F238E27FC236}">
                <a16:creationId xmlns:a16="http://schemas.microsoft.com/office/drawing/2014/main" id="{971EDC16-A933-6592-906F-235645246E27}"/>
              </a:ext>
            </a:extLst>
          </p:cNvPr>
          <p:cNvPicPr>
            <a:picLocks noChangeAspect="1"/>
          </p:cNvPicPr>
          <p:nvPr/>
        </p:nvPicPr>
        <p:blipFill>
          <a:blip r:embed="rId4"/>
          <a:stretch>
            <a:fillRect/>
          </a:stretch>
        </p:blipFill>
        <p:spPr>
          <a:xfrm>
            <a:off x="218088" y="410096"/>
            <a:ext cx="1414395" cy="1822862"/>
          </a:xfrm>
          <a:prstGeom prst="rect">
            <a:avLst/>
          </a:prstGeom>
        </p:spPr>
      </p:pic>
    </p:spTree>
    <p:extLst>
      <p:ext uri="{BB962C8B-B14F-4D97-AF65-F5344CB8AC3E}">
        <p14:creationId xmlns:p14="http://schemas.microsoft.com/office/powerpoint/2010/main" val="306065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8801-FB8B-AE3F-13A0-06032D7B932B}"/>
            </a:ext>
          </a:extLst>
        </p:cNvPr>
        <p:cNvGrpSpPr/>
        <p:nvPr/>
      </p:nvGrpSpPr>
      <p:grpSpPr>
        <a:xfrm>
          <a:off x="0" y="0"/>
          <a:ext cx="0" cy="0"/>
          <a:chOff x="0" y="0"/>
          <a:chExt cx="0" cy="0"/>
        </a:xfrm>
      </p:grpSpPr>
      <p:pic>
        <p:nvPicPr>
          <p:cNvPr id="28" name="Bildobjekt 27">
            <a:extLst>
              <a:ext uri="{FF2B5EF4-FFF2-40B4-BE49-F238E27FC236}">
                <a16:creationId xmlns:a16="http://schemas.microsoft.com/office/drawing/2014/main" id="{BE85D772-0207-A61E-777E-FD84A0E64904}"/>
              </a:ext>
            </a:extLst>
          </p:cNvPr>
          <p:cNvPicPr>
            <a:picLocks noChangeAspect="1"/>
          </p:cNvPicPr>
          <p:nvPr/>
        </p:nvPicPr>
        <p:blipFill>
          <a:blip r:embed="rId3"/>
          <a:srcRect b="5226"/>
          <a:stretch>
            <a:fillRect/>
          </a:stretch>
        </p:blipFill>
        <p:spPr>
          <a:xfrm>
            <a:off x="1460624" y="1471263"/>
            <a:ext cx="8656995" cy="3779309"/>
          </a:xfrm>
          <a:prstGeom prst="rect">
            <a:avLst/>
          </a:prstGeom>
        </p:spPr>
      </p:pic>
      <p:sp>
        <p:nvSpPr>
          <p:cNvPr id="30" name="textruta 29">
            <a:extLst>
              <a:ext uri="{FF2B5EF4-FFF2-40B4-BE49-F238E27FC236}">
                <a16:creationId xmlns:a16="http://schemas.microsoft.com/office/drawing/2014/main" id="{E5236F61-B0AB-F0A9-8D9A-CAD7D95D96AB}"/>
              </a:ext>
            </a:extLst>
          </p:cNvPr>
          <p:cNvSpPr txBox="1"/>
          <p:nvPr/>
        </p:nvSpPr>
        <p:spPr>
          <a:xfrm>
            <a:off x="814556" y="113640"/>
            <a:ext cx="10853057" cy="680475"/>
          </a:xfrm>
          <a:prstGeom prst="rect">
            <a:avLst/>
          </a:prstGeom>
          <a:noFill/>
        </p:spPr>
        <p:txBody>
          <a:bodyPr wrap="square" lIns="64294" tIns="32147" rIns="64294" bIns="32147" anchor="t">
            <a:spAutoFit/>
          </a:bodyPr>
          <a:lstStyle/>
          <a:p>
            <a:r>
              <a:rPr lang="sv-SE" sz="4000" b="1" noProof="0" dirty="0">
                <a:latin typeface="Arial Bold"/>
              </a:rPr>
              <a:t>Exempel: Fiskbensdiagram + 5 Varför? </a:t>
            </a:r>
          </a:p>
        </p:txBody>
      </p:sp>
      <p:sp>
        <p:nvSpPr>
          <p:cNvPr id="3" name="textruta 2">
            <a:extLst>
              <a:ext uri="{FF2B5EF4-FFF2-40B4-BE49-F238E27FC236}">
                <a16:creationId xmlns:a16="http://schemas.microsoft.com/office/drawing/2014/main" id="{49DD9A75-3FCD-E204-1406-CDE0430FA86C}"/>
              </a:ext>
            </a:extLst>
          </p:cNvPr>
          <p:cNvSpPr txBox="1"/>
          <p:nvPr/>
        </p:nvSpPr>
        <p:spPr>
          <a:xfrm>
            <a:off x="6373586" y="3608800"/>
            <a:ext cx="1245995" cy="759182"/>
          </a:xfrm>
          <a:prstGeom prst="rect">
            <a:avLst/>
          </a:prstGeom>
          <a:noFill/>
        </p:spPr>
        <p:txBody>
          <a:bodyPr wrap="square">
            <a:spAutoFit/>
          </a:bodyPr>
          <a:lstStyle/>
          <a:p>
            <a:pPr algn="ctr">
              <a:lnSpc>
                <a:spcPts val="1283"/>
              </a:lnSpc>
            </a:pPr>
            <a:r>
              <a:rPr lang="sv-SE" sz="1200" b="1" spc="-24" noProof="0" dirty="0">
                <a:solidFill>
                  <a:srgbClr val="FFFFFF"/>
                </a:solidFill>
                <a:latin typeface="Arial" panose="020B0604020202020204" pitchFamily="34" charset="0"/>
                <a:cs typeface="Arial" panose="020B0604020202020204" pitchFamily="34" charset="0"/>
              </a:rPr>
              <a:t>Problem: </a:t>
            </a:r>
          </a:p>
          <a:p>
            <a:pPr algn="ctr">
              <a:lnSpc>
                <a:spcPts val="1283"/>
              </a:lnSpc>
            </a:pPr>
            <a:r>
              <a:rPr lang="sv-SE" sz="1200" b="1" spc="-24" noProof="0" dirty="0">
                <a:solidFill>
                  <a:srgbClr val="FFFFFF"/>
                </a:solidFill>
                <a:latin typeface="Arial" panose="020B0604020202020204" pitchFamily="34" charset="0"/>
                <a:cs typeface="Arial" panose="020B0604020202020204" pitchFamily="34" charset="0"/>
              </a:rPr>
              <a:t>Lång </a:t>
            </a:r>
          </a:p>
          <a:p>
            <a:pPr algn="ctr">
              <a:lnSpc>
                <a:spcPts val="1283"/>
              </a:lnSpc>
            </a:pPr>
            <a:r>
              <a:rPr lang="sv-SE" sz="1200" b="1" spc="-24" noProof="0" dirty="0">
                <a:solidFill>
                  <a:srgbClr val="FFFFFF"/>
                </a:solidFill>
                <a:latin typeface="Arial" panose="020B0604020202020204" pitchFamily="34" charset="0"/>
                <a:cs typeface="Arial" panose="020B0604020202020204" pitchFamily="34" charset="0"/>
              </a:rPr>
              <a:t>svarstid</a:t>
            </a:r>
            <a:br>
              <a:rPr lang="sv-SE" sz="1200" b="1" spc="-24" noProof="0" dirty="0">
                <a:solidFill>
                  <a:srgbClr val="FFFFFF"/>
                </a:solidFill>
                <a:latin typeface="Arial" panose="020B0604020202020204" pitchFamily="34" charset="0"/>
                <a:cs typeface="Arial" panose="020B0604020202020204" pitchFamily="34" charset="0"/>
              </a:rPr>
            </a:br>
            <a:r>
              <a:rPr lang="sv-SE" sz="1200" b="1" spc="-24" noProof="0" dirty="0">
                <a:solidFill>
                  <a:srgbClr val="FFFFFF"/>
                </a:solidFill>
                <a:latin typeface="Arial" panose="020B0604020202020204" pitchFamily="34" charset="0"/>
                <a:cs typeface="Arial" panose="020B0604020202020204" pitchFamily="34" charset="0"/>
              </a:rPr>
              <a:t> på mail </a:t>
            </a:r>
          </a:p>
        </p:txBody>
      </p:sp>
      <p:sp>
        <p:nvSpPr>
          <p:cNvPr id="5" name="textruta 4">
            <a:extLst>
              <a:ext uri="{FF2B5EF4-FFF2-40B4-BE49-F238E27FC236}">
                <a16:creationId xmlns:a16="http://schemas.microsoft.com/office/drawing/2014/main" id="{7E4E08D1-8950-B94B-F2F0-5F79FE00CB1D}"/>
              </a:ext>
            </a:extLst>
          </p:cNvPr>
          <p:cNvSpPr txBox="1"/>
          <p:nvPr/>
        </p:nvSpPr>
        <p:spPr>
          <a:xfrm>
            <a:off x="1038418" y="2618295"/>
            <a:ext cx="2050818" cy="553998"/>
          </a:xfrm>
          <a:prstGeom prst="rect">
            <a:avLst/>
          </a:prstGeom>
          <a:noFill/>
        </p:spPr>
        <p:txBody>
          <a:bodyPr wrap="square">
            <a:spAutoFit/>
          </a:bodyPr>
          <a:lstStyle/>
          <a:p>
            <a:pPr>
              <a:lnSpc>
                <a:spcPts val="1247"/>
              </a:lnSpc>
            </a:pPr>
            <a:r>
              <a:rPr lang="sv-SE" sz="1200" spc="26" noProof="0" dirty="0">
                <a:latin typeface="Arial" panose="020B0604020202020204" pitchFamily="34" charset="0"/>
                <a:cs typeface="Arial" panose="020B0604020202020204" pitchFamily="34" charset="0"/>
              </a:rPr>
              <a:t>Man vet inte om man ska svara när man är kopia-mottagare</a:t>
            </a:r>
          </a:p>
        </p:txBody>
      </p:sp>
      <p:sp>
        <p:nvSpPr>
          <p:cNvPr id="7" name="textruta 6">
            <a:extLst>
              <a:ext uri="{FF2B5EF4-FFF2-40B4-BE49-F238E27FC236}">
                <a16:creationId xmlns:a16="http://schemas.microsoft.com/office/drawing/2014/main" id="{1C0D8151-74A3-D2F0-CDA0-D5AC03964332}"/>
              </a:ext>
            </a:extLst>
          </p:cNvPr>
          <p:cNvSpPr txBox="1"/>
          <p:nvPr/>
        </p:nvSpPr>
        <p:spPr>
          <a:xfrm>
            <a:off x="1434503" y="4976526"/>
            <a:ext cx="1866900" cy="553998"/>
          </a:xfrm>
          <a:prstGeom prst="rect">
            <a:avLst/>
          </a:prstGeom>
          <a:noFill/>
        </p:spPr>
        <p:txBody>
          <a:bodyPr wrap="square">
            <a:spAutoFit/>
          </a:bodyPr>
          <a:lstStyle/>
          <a:p>
            <a:pPr>
              <a:lnSpc>
                <a:spcPts val="1247"/>
              </a:lnSpc>
            </a:pPr>
            <a:r>
              <a:rPr lang="sv-SE" sz="1200" spc="26" noProof="0" dirty="0">
                <a:solidFill>
                  <a:schemeClr val="accent6">
                    <a:lumMod val="50000"/>
                  </a:schemeClr>
                </a:solidFill>
                <a:latin typeface="Arial" panose="020B0604020202020204" pitchFamily="34" charset="0"/>
                <a:cs typeface="Arial" panose="020B0604020202020204" pitchFamily="34" charset="0"/>
              </a:rPr>
              <a:t>Man läser inte mail då man reser/har tekniska problem</a:t>
            </a:r>
          </a:p>
        </p:txBody>
      </p:sp>
      <p:sp>
        <p:nvSpPr>
          <p:cNvPr id="9" name="textruta 8">
            <a:extLst>
              <a:ext uri="{FF2B5EF4-FFF2-40B4-BE49-F238E27FC236}">
                <a16:creationId xmlns:a16="http://schemas.microsoft.com/office/drawing/2014/main" id="{91F7F202-AB0F-F121-54C5-AE5B753E0E9A}"/>
              </a:ext>
            </a:extLst>
          </p:cNvPr>
          <p:cNvSpPr txBox="1"/>
          <p:nvPr/>
        </p:nvSpPr>
        <p:spPr>
          <a:xfrm>
            <a:off x="3486339" y="2647638"/>
            <a:ext cx="904350" cy="400110"/>
          </a:xfrm>
          <a:prstGeom prst="rect">
            <a:avLst/>
          </a:prstGeom>
          <a:noFill/>
        </p:spPr>
        <p:txBody>
          <a:bodyPr wrap="square">
            <a:spAutoFit/>
          </a:bodyPr>
          <a:lstStyle/>
          <a:p>
            <a:pPr>
              <a:lnSpc>
                <a:spcPts val="1247"/>
              </a:lnSpc>
            </a:pPr>
            <a:r>
              <a:rPr lang="sv-SE" sz="1200" spc="26" noProof="0" dirty="0">
                <a:solidFill>
                  <a:schemeClr val="accent6">
                    <a:lumMod val="50000"/>
                  </a:schemeClr>
                </a:solidFill>
                <a:latin typeface="Arial" panose="020B0604020202020204" pitchFamily="34" charset="0"/>
                <a:cs typeface="Arial" panose="020B0604020202020204" pitchFamily="34" charset="0"/>
              </a:rPr>
              <a:t>För långa mail</a:t>
            </a:r>
          </a:p>
        </p:txBody>
      </p:sp>
      <p:sp>
        <p:nvSpPr>
          <p:cNvPr id="13" name="textruta 12">
            <a:extLst>
              <a:ext uri="{FF2B5EF4-FFF2-40B4-BE49-F238E27FC236}">
                <a16:creationId xmlns:a16="http://schemas.microsoft.com/office/drawing/2014/main" id="{21C276F5-B634-E6FA-7A86-8BCC7F5FFD0D}"/>
              </a:ext>
            </a:extLst>
          </p:cNvPr>
          <p:cNvSpPr txBox="1"/>
          <p:nvPr/>
        </p:nvSpPr>
        <p:spPr>
          <a:xfrm>
            <a:off x="3418920" y="4976526"/>
            <a:ext cx="1575301" cy="400110"/>
          </a:xfrm>
          <a:prstGeom prst="rect">
            <a:avLst/>
          </a:prstGeom>
          <a:noFill/>
        </p:spPr>
        <p:txBody>
          <a:bodyPr wrap="square">
            <a:spAutoFit/>
          </a:bodyPr>
          <a:lstStyle/>
          <a:p>
            <a:pPr>
              <a:lnSpc>
                <a:spcPts val="1247"/>
              </a:lnSpc>
            </a:pPr>
            <a:r>
              <a:rPr lang="sv-SE" sz="1200" spc="26" noProof="0" dirty="0">
                <a:solidFill>
                  <a:schemeClr val="accent6">
                    <a:lumMod val="50000"/>
                  </a:schemeClr>
                </a:solidFill>
                <a:latin typeface="Arial" panose="020B0604020202020204" pitchFamily="34" charset="0"/>
                <a:cs typeface="Arial" panose="020B0604020202020204" pitchFamily="34" charset="0"/>
              </a:rPr>
              <a:t>Man är van att få påminnelse </a:t>
            </a:r>
          </a:p>
        </p:txBody>
      </p:sp>
      <p:sp>
        <p:nvSpPr>
          <p:cNvPr id="15" name="textruta 14">
            <a:extLst>
              <a:ext uri="{FF2B5EF4-FFF2-40B4-BE49-F238E27FC236}">
                <a16:creationId xmlns:a16="http://schemas.microsoft.com/office/drawing/2014/main" id="{AE8FD522-5AF3-0E3B-6BF6-6CC432246810}"/>
              </a:ext>
            </a:extLst>
          </p:cNvPr>
          <p:cNvSpPr txBox="1"/>
          <p:nvPr/>
        </p:nvSpPr>
        <p:spPr>
          <a:xfrm>
            <a:off x="4960289" y="4976526"/>
            <a:ext cx="2141388" cy="400110"/>
          </a:xfrm>
          <a:prstGeom prst="rect">
            <a:avLst/>
          </a:prstGeom>
          <a:noFill/>
        </p:spPr>
        <p:txBody>
          <a:bodyPr wrap="square">
            <a:spAutoFit/>
          </a:bodyPr>
          <a:lstStyle/>
          <a:p>
            <a:pPr>
              <a:lnSpc>
                <a:spcPts val="1247"/>
              </a:lnSpc>
            </a:pPr>
            <a:r>
              <a:rPr lang="sv-SE" sz="1200" spc="26" noProof="0" dirty="0">
                <a:solidFill>
                  <a:schemeClr val="accent6">
                    <a:lumMod val="50000"/>
                  </a:schemeClr>
                </a:solidFill>
                <a:latin typeface="Arial" panose="020B0604020202020204" pitchFamily="34" charset="0"/>
                <a:cs typeface="Arial" panose="020B0604020202020204" pitchFamily="34" charset="0"/>
              </a:rPr>
              <a:t>Man läser bara mail med </a:t>
            </a:r>
            <a:br>
              <a:rPr lang="sv-SE" sz="1200" spc="26" noProof="0" dirty="0">
                <a:solidFill>
                  <a:schemeClr val="accent6">
                    <a:lumMod val="50000"/>
                  </a:schemeClr>
                </a:solidFill>
                <a:latin typeface="Arial" panose="020B0604020202020204" pitchFamily="34" charset="0"/>
                <a:cs typeface="Arial" panose="020B0604020202020204" pitchFamily="34" charset="0"/>
              </a:rPr>
            </a:br>
            <a:r>
              <a:rPr lang="sv-SE" sz="1200" spc="26" noProof="0" dirty="0">
                <a:solidFill>
                  <a:schemeClr val="accent6">
                    <a:lumMod val="50000"/>
                  </a:schemeClr>
                </a:solidFill>
                <a:latin typeface="Arial" panose="020B0604020202020204" pitchFamily="34" charset="0"/>
                <a:cs typeface="Arial" panose="020B0604020202020204" pitchFamily="34" charset="0"/>
              </a:rPr>
              <a:t>rött utrops-tecken </a:t>
            </a:r>
          </a:p>
        </p:txBody>
      </p:sp>
      <p:sp>
        <p:nvSpPr>
          <p:cNvPr id="16" name="Pratbubbla: oval 15">
            <a:extLst>
              <a:ext uri="{FF2B5EF4-FFF2-40B4-BE49-F238E27FC236}">
                <a16:creationId xmlns:a16="http://schemas.microsoft.com/office/drawing/2014/main" id="{DA949DFB-C2A5-D054-BFF7-602015765FBC}"/>
              </a:ext>
            </a:extLst>
          </p:cNvPr>
          <p:cNvSpPr/>
          <p:nvPr/>
        </p:nvSpPr>
        <p:spPr>
          <a:xfrm>
            <a:off x="4810413" y="2685808"/>
            <a:ext cx="1957415" cy="517478"/>
          </a:xfrm>
          <a:prstGeom prst="wedgeEllipseCallout">
            <a:avLst>
              <a:gd name="adj1" fmla="val 88429"/>
              <a:gd name="adj2" fmla="val -208268"/>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b="1" noProof="0" dirty="0">
                <a:solidFill>
                  <a:srgbClr val="FFFFFF"/>
                </a:solidFill>
                <a:latin typeface="Arial" panose="020B0604020202020204" pitchFamily="34" charset="0"/>
                <a:cs typeface="Arial" panose="020B0604020202020204" pitchFamily="34" charset="0"/>
              </a:rPr>
              <a:t>För många mail</a:t>
            </a:r>
          </a:p>
        </p:txBody>
      </p:sp>
      <p:sp>
        <p:nvSpPr>
          <p:cNvPr id="17" name="textruta 16">
            <a:extLst>
              <a:ext uri="{FF2B5EF4-FFF2-40B4-BE49-F238E27FC236}">
                <a16:creationId xmlns:a16="http://schemas.microsoft.com/office/drawing/2014/main" id="{DA426FF8-2177-4359-AED3-EE8249347C3B}"/>
              </a:ext>
            </a:extLst>
          </p:cNvPr>
          <p:cNvSpPr txBox="1"/>
          <p:nvPr/>
        </p:nvSpPr>
        <p:spPr>
          <a:xfrm>
            <a:off x="9204758" y="1880170"/>
            <a:ext cx="1526618" cy="461665"/>
          </a:xfrm>
          <a:prstGeom prst="rect">
            <a:avLst/>
          </a:prstGeom>
          <a:noFill/>
        </p:spPr>
        <p:txBody>
          <a:bodyPr wrap="square" rtlCol="0">
            <a:spAutoFit/>
          </a:bodyPr>
          <a:lstStyle/>
          <a:p>
            <a:r>
              <a:rPr lang="sv-SE" sz="1200" noProof="0" dirty="0">
                <a:solidFill>
                  <a:schemeClr val="accent6">
                    <a:lumMod val="50000"/>
                  </a:schemeClr>
                </a:solidFill>
                <a:latin typeface="Arial" panose="020B0604020202020204" pitchFamily="34" charset="0"/>
                <a:cs typeface="Arial" panose="020B0604020202020204" pitchFamily="34" charset="0"/>
              </a:rPr>
              <a:t>Mail är sättet vi</a:t>
            </a:r>
          </a:p>
          <a:p>
            <a:r>
              <a:rPr lang="sv-SE" sz="1200" noProof="0" dirty="0">
                <a:solidFill>
                  <a:schemeClr val="accent6">
                    <a:lumMod val="50000"/>
                  </a:schemeClr>
                </a:solidFill>
                <a:latin typeface="Arial" panose="020B0604020202020204" pitchFamily="34" charset="0"/>
                <a:cs typeface="Arial" panose="020B0604020202020204" pitchFamily="34" charset="0"/>
              </a:rPr>
              <a:t>kommunicerar på </a:t>
            </a:r>
          </a:p>
        </p:txBody>
      </p:sp>
      <p:sp>
        <p:nvSpPr>
          <p:cNvPr id="18" name="textruta 17">
            <a:extLst>
              <a:ext uri="{FF2B5EF4-FFF2-40B4-BE49-F238E27FC236}">
                <a16:creationId xmlns:a16="http://schemas.microsoft.com/office/drawing/2014/main" id="{C6FFD0B2-2592-A2A0-651E-78B414F1AA3F}"/>
              </a:ext>
            </a:extLst>
          </p:cNvPr>
          <p:cNvSpPr txBox="1"/>
          <p:nvPr/>
        </p:nvSpPr>
        <p:spPr>
          <a:xfrm>
            <a:off x="9204757" y="2378384"/>
            <a:ext cx="2050817" cy="646331"/>
          </a:xfrm>
          <a:prstGeom prst="rect">
            <a:avLst/>
          </a:prstGeom>
          <a:noFill/>
        </p:spPr>
        <p:txBody>
          <a:bodyPr wrap="square" rtlCol="0">
            <a:spAutoFit/>
          </a:bodyPr>
          <a:lstStyle/>
          <a:p>
            <a:endParaRPr lang="sv-SE" sz="1200" b="1" noProof="0" dirty="0">
              <a:solidFill>
                <a:schemeClr val="accent6">
                  <a:lumMod val="50000"/>
                </a:schemeClr>
              </a:solidFill>
              <a:latin typeface="Arial" panose="020B0604020202020204" pitchFamily="34" charset="0"/>
              <a:cs typeface="Arial" panose="020B0604020202020204" pitchFamily="34" charset="0"/>
            </a:endParaRPr>
          </a:p>
          <a:p>
            <a:r>
              <a:rPr lang="sv-SE" sz="1200" noProof="0" dirty="0">
                <a:solidFill>
                  <a:schemeClr val="accent6">
                    <a:lumMod val="50000"/>
                  </a:schemeClr>
                </a:solidFill>
                <a:latin typeface="Arial" panose="020B0604020202020204" pitchFamily="34" charset="0"/>
                <a:cs typeface="Arial" panose="020B0604020202020204" pitchFamily="34" charset="0"/>
              </a:rPr>
              <a:t>Folk tanker inte på att skicka färre mail</a:t>
            </a:r>
          </a:p>
        </p:txBody>
      </p:sp>
      <p:sp>
        <p:nvSpPr>
          <p:cNvPr id="19" name="textruta 18">
            <a:extLst>
              <a:ext uri="{FF2B5EF4-FFF2-40B4-BE49-F238E27FC236}">
                <a16:creationId xmlns:a16="http://schemas.microsoft.com/office/drawing/2014/main" id="{FCA48121-0E5E-ED0A-E9E2-A611BC515BA5}"/>
              </a:ext>
            </a:extLst>
          </p:cNvPr>
          <p:cNvSpPr txBox="1"/>
          <p:nvPr/>
        </p:nvSpPr>
        <p:spPr>
          <a:xfrm>
            <a:off x="9257112" y="3042207"/>
            <a:ext cx="2106675" cy="646331"/>
          </a:xfrm>
          <a:prstGeom prst="rect">
            <a:avLst/>
          </a:prstGeom>
          <a:noFill/>
        </p:spPr>
        <p:txBody>
          <a:bodyPr wrap="square" rtlCol="0">
            <a:spAutoFit/>
          </a:bodyPr>
          <a:lstStyle/>
          <a:p>
            <a:r>
              <a:rPr lang="sv-SE" sz="1200" noProof="0" dirty="0">
                <a:solidFill>
                  <a:schemeClr val="accent6">
                    <a:lumMod val="50000"/>
                  </a:schemeClr>
                </a:solidFill>
                <a:latin typeface="Arial" panose="020B0604020202020204" pitchFamily="34" charset="0"/>
                <a:cs typeface="Arial" panose="020B0604020202020204" pitchFamily="34" charset="0"/>
              </a:rPr>
              <a:t>Det är normal för oss att skicka mail så fort man tanker på ngt</a:t>
            </a:r>
          </a:p>
        </p:txBody>
      </p:sp>
      <p:sp>
        <p:nvSpPr>
          <p:cNvPr id="20" name="textruta 19">
            <a:extLst>
              <a:ext uri="{FF2B5EF4-FFF2-40B4-BE49-F238E27FC236}">
                <a16:creationId xmlns:a16="http://schemas.microsoft.com/office/drawing/2014/main" id="{EDD70784-9F0D-9B31-1FFC-8EC2880CDBD5}"/>
              </a:ext>
            </a:extLst>
          </p:cNvPr>
          <p:cNvSpPr txBox="1"/>
          <p:nvPr/>
        </p:nvSpPr>
        <p:spPr>
          <a:xfrm>
            <a:off x="9273081" y="4211351"/>
            <a:ext cx="2090706" cy="830997"/>
          </a:xfrm>
          <a:prstGeom prst="rect">
            <a:avLst/>
          </a:prstGeom>
          <a:noFill/>
        </p:spPr>
        <p:txBody>
          <a:bodyPr wrap="square" rtlCol="0">
            <a:spAutoFit/>
          </a:bodyPr>
          <a:lstStyle/>
          <a:p>
            <a:pPr marL="257175" indent="-257175">
              <a:buAutoNum type="arabicPeriod"/>
            </a:pPr>
            <a:endParaRPr lang="sv-SE" sz="1200" noProof="0" dirty="0">
              <a:solidFill>
                <a:schemeClr val="accent6">
                  <a:lumMod val="50000"/>
                </a:schemeClr>
              </a:solidFill>
              <a:latin typeface="Arial" panose="020B0604020202020204" pitchFamily="34" charset="0"/>
              <a:cs typeface="Arial" panose="020B0604020202020204" pitchFamily="34" charset="0"/>
            </a:endParaRPr>
          </a:p>
          <a:p>
            <a:r>
              <a:rPr lang="sv-SE" sz="1200" noProof="0" dirty="0">
                <a:solidFill>
                  <a:schemeClr val="accent6">
                    <a:lumMod val="50000"/>
                  </a:schemeClr>
                </a:solidFill>
                <a:latin typeface="Arial" panose="020B0604020202020204" pitchFamily="34" charset="0"/>
                <a:cs typeface="Arial" panose="020B0604020202020204" pitchFamily="34" charset="0"/>
              </a:rPr>
              <a:t>Detta har inte diskuterats och där finns ingen policy för mailkommunikation</a:t>
            </a:r>
          </a:p>
        </p:txBody>
      </p:sp>
      <p:sp>
        <p:nvSpPr>
          <p:cNvPr id="21" name="textruta 20">
            <a:extLst>
              <a:ext uri="{FF2B5EF4-FFF2-40B4-BE49-F238E27FC236}">
                <a16:creationId xmlns:a16="http://schemas.microsoft.com/office/drawing/2014/main" id="{89CF240C-2030-C053-72E3-371AAED9C406}"/>
              </a:ext>
            </a:extLst>
          </p:cNvPr>
          <p:cNvSpPr txBox="1"/>
          <p:nvPr/>
        </p:nvSpPr>
        <p:spPr>
          <a:xfrm>
            <a:off x="9264287" y="3584987"/>
            <a:ext cx="2339311" cy="646331"/>
          </a:xfrm>
          <a:prstGeom prst="rect">
            <a:avLst/>
          </a:prstGeom>
          <a:noFill/>
        </p:spPr>
        <p:txBody>
          <a:bodyPr wrap="square" rtlCol="0">
            <a:spAutoFit/>
          </a:bodyPr>
          <a:lstStyle/>
          <a:p>
            <a:pPr marL="257175" indent="-257175">
              <a:buAutoNum type="arabicPeriod"/>
            </a:pPr>
            <a:endParaRPr lang="sv-SE" sz="1200" b="1" noProof="0" dirty="0">
              <a:solidFill>
                <a:schemeClr val="accent6">
                  <a:lumMod val="50000"/>
                </a:schemeClr>
              </a:solidFill>
              <a:latin typeface="Arial" panose="020B0604020202020204" pitchFamily="34" charset="0"/>
              <a:cs typeface="Arial" panose="020B0604020202020204" pitchFamily="34" charset="0"/>
            </a:endParaRPr>
          </a:p>
          <a:p>
            <a:r>
              <a:rPr lang="sv-SE" sz="1200" noProof="0" dirty="0">
                <a:solidFill>
                  <a:schemeClr val="accent6">
                    <a:lumMod val="50000"/>
                  </a:schemeClr>
                </a:solidFill>
                <a:latin typeface="Arial" panose="020B0604020202020204" pitchFamily="34" charset="0"/>
                <a:cs typeface="Arial" panose="020B0604020202020204" pitchFamily="34" charset="0"/>
              </a:rPr>
              <a:t>Många reflekterar inte över konsekvenser för mottagaren</a:t>
            </a:r>
          </a:p>
        </p:txBody>
      </p:sp>
      <p:sp>
        <p:nvSpPr>
          <p:cNvPr id="22" name="textruta 21">
            <a:extLst>
              <a:ext uri="{FF2B5EF4-FFF2-40B4-BE49-F238E27FC236}">
                <a16:creationId xmlns:a16="http://schemas.microsoft.com/office/drawing/2014/main" id="{C62A3F7C-A637-AE0D-8686-134B6E4D5590}"/>
              </a:ext>
            </a:extLst>
          </p:cNvPr>
          <p:cNvSpPr txBox="1"/>
          <p:nvPr/>
        </p:nvSpPr>
        <p:spPr>
          <a:xfrm>
            <a:off x="7938530" y="5194421"/>
            <a:ext cx="2291635" cy="461665"/>
          </a:xfrm>
          <a:prstGeom prst="rect">
            <a:avLst/>
          </a:prstGeom>
          <a:noFill/>
        </p:spPr>
        <p:txBody>
          <a:bodyPr wrap="square" rtlCol="0">
            <a:spAutoFit/>
          </a:bodyPr>
          <a:lstStyle/>
          <a:p>
            <a:pPr marL="257175" indent="-257175">
              <a:buAutoNum type="arabicPeriod"/>
            </a:pPr>
            <a:endParaRPr lang="sv-SE" sz="1050" b="1" noProof="0" dirty="0">
              <a:solidFill>
                <a:schemeClr val="accent6">
                  <a:lumMod val="50000"/>
                </a:schemeClr>
              </a:solidFill>
            </a:endParaRPr>
          </a:p>
          <a:p>
            <a:r>
              <a:rPr lang="sv-SE" sz="1350" b="1" noProof="0" dirty="0">
                <a:solidFill>
                  <a:schemeClr val="accent6">
                    <a:lumMod val="50000"/>
                  </a:schemeClr>
                </a:solidFill>
              </a:rPr>
              <a:t>Förslag på lösning? </a:t>
            </a:r>
          </a:p>
        </p:txBody>
      </p:sp>
      <p:pic>
        <p:nvPicPr>
          <p:cNvPr id="2" name="Bildobjekt 1">
            <a:extLst>
              <a:ext uri="{FF2B5EF4-FFF2-40B4-BE49-F238E27FC236}">
                <a16:creationId xmlns:a16="http://schemas.microsoft.com/office/drawing/2014/main" id="{98C7C4F4-FBB8-39C0-91A1-31688308241C}"/>
              </a:ext>
            </a:extLst>
          </p:cNvPr>
          <p:cNvPicPr>
            <a:picLocks noChangeAspect="1"/>
          </p:cNvPicPr>
          <p:nvPr/>
        </p:nvPicPr>
        <p:blipFill>
          <a:blip r:embed="rId4"/>
          <a:srcRect t="14930" b="44759"/>
          <a:stretch>
            <a:fillRect/>
          </a:stretch>
        </p:blipFill>
        <p:spPr>
          <a:xfrm>
            <a:off x="837626" y="927365"/>
            <a:ext cx="6158957" cy="553999"/>
          </a:xfrm>
          <a:prstGeom prst="rect">
            <a:avLst/>
          </a:prstGeom>
        </p:spPr>
      </p:pic>
    </p:spTree>
    <p:extLst>
      <p:ext uri="{BB962C8B-B14F-4D97-AF65-F5344CB8AC3E}">
        <p14:creationId xmlns:p14="http://schemas.microsoft.com/office/powerpoint/2010/main" val="36787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80E168F-CCAD-80B0-B385-FF7BD3292334}"/>
              </a:ext>
            </a:extLst>
          </p:cNvPr>
          <p:cNvSpPr txBox="1"/>
          <p:nvPr/>
        </p:nvSpPr>
        <p:spPr>
          <a:xfrm>
            <a:off x="657226" y="1727760"/>
            <a:ext cx="7459579" cy="2308324"/>
          </a:xfrm>
          <a:prstGeom prst="rect">
            <a:avLst/>
          </a:prstGeom>
          <a:noFill/>
        </p:spPr>
        <p:txBody>
          <a:bodyPr wrap="square" lIns="91440" tIns="45720" rIns="91440" bIns="45720" anchor="t">
            <a:spAutoFit/>
          </a:bodyPr>
          <a:lstStyle/>
          <a:p>
            <a:r>
              <a:rPr lang="sv-SE" sz="3600" b="1" noProof="0" dirty="0">
                <a:latin typeface="Arial"/>
                <a:cs typeface="Arial"/>
              </a:rPr>
              <a:t>3. Genomför förbättringsarbetet </a:t>
            </a:r>
            <a:br>
              <a:rPr lang="sv-SE" sz="3600" b="1" noProof="0" dirty="0">
                <a:latin typeface="Arial"/>
              </a:rPr>
            </a:br>
            <a:endParaRPr lang="sv-SE" sz="3600" b="1" noProof="0" dirty="0">
              <a:latin typeface="Arial"/>
            </a:endParaRPr>
          </a:p>
          <a:p>
            <a:pPr marL="342900" indent="-342900">
              <a:buFont typeface="Arial" panose="020B0604020202020204" pitchFamily="34" charset="0"/>
              <a:buChar char="•"/>
            </a:pPr>
            <a:r>
              <a:rPr lang="sv-SE" sz="2400" b="1" noProof="0" dirty="0">
                <a:latin typeface="Arial"/>
                <a:cs typeface="Arial"/>
              </a:rPr>
              <a:t>Ta hjälp av verktygen PUFF/PDCA och A3:a</a:t>
            </a:r>
          </a:p>
          <a:p>
            <a:pPr marL="342900" indent="-342900">
              <a:buFont typeface="Arial" panose="020B0604020202020204" pitchFamily="34" charset="0"/>
              <a:buChar char="•"/>
            </a:pPr>
            <a:endParaRPr lang="sv-SE" sz="2400" b="1" noProof="0" dirty="0">
              <a:latin typeface="Arial"/>
              <a:cs typeface="Arial"/>
            </a:endParaRPr>
          </a:p>
          <a:p>
            <a:pPr marL="342900" indent="-342900">
              <a:buFont typeface="Arial" panose="020B0604020202020204" pitchFamily="34" charset="0"/>
              <a:buChar char="•"/>
            </a:pPr>
            <a:r>
              <a:rPr lang="sv-SE" sz="2400" b="1" noProof="0" dirty="0">
                <a:latin typeface="Arial"/>
                <a:cs typeface="Arial"/>
              </a:rPr>
              <a:t>Gemensam strukturerad problemlösning</a:t>
            </a:r>
          </a:p>
        </p:txBody>
      </p:sp>
      <p:pic>
        <p:nvPicPr>
          <p:cNvPr id="2" name="Bildobjekt 1" descr="En bild som visar cirkel, kreativitet, växel, konst&#10;&#10;AI-genererat innehåll kan vara felaktigt.">
            <a:extLst>
              <a:ext uri="{FF2B5EF4-FFF2-40B4-BE49-F238E27FC236}">
                <a16:creationId xmlns:a16="http://schemas.microsoft.com/office/drawing/2014/main" id="{CEE3D290-418A-E676-AC43-3637C903B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805" y="1588514"/>
            <a:ext cx="3884231" cy="3399997"/>
          </a:xfrm>
          <a:prstGeom prst="rect">
            <a:avLst/>
          </a:prstGeom>
        </p:spPr>
      </p:pic>
    </p:spTree>
    <p:extLst>
      <p:ext uri="{BB962C8B-B14F-4D97-AF65-F5344CB8AC3E}">
        <p14:creationId xmlns:p14="http://schemas.microsoft.com/office/powerpoint/2010/main" val="94318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A2D8-0845-EE40-C6BC-59E027EE99B5}"/>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E3DC8C57-9C31-2C9A-913A-EB33F5D4DF7A}"/>
              </a:ext>
            </a:extLst>
          </p:cNvPr>
          <p:cNvSpPr/>
          <p:nvPr/>
        </p:nvSpPr>
        <p:spPr>
          <a:xfrm>
            <a:off x="6760172" y="3844077"/>
            <a:ext cx="6858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cxnSp>
        <p:nvCxnSpPr>
          <p:cNvPr id="16" name="Rak pilkoppling 15">
            <a:extLst>
              <a:ext uri="{FF2B5EF4-FFF2-40B4-BE49-F238E27FC236}">
                <a16:creationId xmlns:a16="http://schemas.microsoft.com/office/drawing/2014/main" id="{C399605F-D512-30E8-9F38-DA834CDB7392}"/>
              </a:ext>
            </a:extLst>
          </p:cNvPr>
          <p:cNvCxnSpPr>
            <a:cxnSpLocks/>
          </p:cNvCxnSpPr>
          <p:nvPr/>
        </p:nvCxnSpPr>
        <p:spPr>
          <a:xfrm flipH="1">
            <a:off x="2985794" y="5049467"/>
            <a:ext cx="3264836" cy="12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upp 58">
            <a:extLst>
              <a:ext uri="{FF2B5EF4-FFF2-40B4-BE49-F238E27FC236}">
                <a16:creationId xmlns:a16="http://schemas.microsoft.com/office/drawing/2014/main" id="{2B4939A3-4214-815F-06BC-55C36D260B95}"/>
              </a:ext>
            </a:extLst>
          </p:cNvPr>
          <p:cNvGrpSpPr/>
          <p:nvPr/>
        </p:nvGrpSpPr>
        <p:grpSpPr>
          <a:xfrm>
            <a:off x="1239234" y="2329543"/>
            <a:ext cx="8830052" cy="4280492"/>
            <a:chOff x="228180" y="1102315"/>
            <a:chExt cx="10125012" cy="4944177"/>
          </a:xfrm>
        </p:grpSpPr>
        <p:grpSp>
          <p:nvGrpSpPr>
            <p:cNvPr id="55" name="Grupp 54">
              <a:extLst>
                <a:ext uri="{FF2B5EF4-FFF2-40B4-BE49-F238E27FC236}">
                  <a16:creationId xmlns:a16="http://schemas.microsoft.com/office/drawing/2014/main" id="{241E99E5-5B48-529A-236F-432A457CD857}"/>
                </a:ext>
              </a:extLst>
            </p:cNvPr>
            <p:cNvGrpSpPr/>
            <p:nvPr/>
          </p:nvGrpSpPr>
          <p:grpSpPr>
            <a:xfrm>
              <a:off x="228180" y="1102315"/>
              <a:ext cx="10125012" cy="4944177"/>
              <a:chOff x="228180" y="1151639"/>
              <a:chExt cx="10125012" cy="4944177"/>
            </a:xfrm>
          </p:grpSpPr>
          <p:grpSp>
            <p:nvGrpSpPr>
              <p:cNvPr id="51" name="Grupp 50">
                <a:extLst>
                  <a:ext uri="{FF2B5EF4-FFF2-40B4-BE49-F238E27FC236}">
                    <a16:creationId xmlns:a16="http://schemas.microsoft.com/office/drawing/2014/main" id="{B21BDE6D-4377-67FC-4854-430DE572D2A0}"/>
                  </a:ext>
                </a:extLst>
              </p:cNvPr>
              <p:cNvGrpSpPr/>
              <p:nvPr/>
            </p:nvGrpSpPr>
            <p:grpSpPr>
              <a:xfrm>
                <a:off x="228180" y="1151639"/>
                <a:ext cx="10125012" cy="4944177"/>
                <a:chOff x="358523" y="1293303"/>
                <a:chExt cx="10125012" cy="4944177"/>
              </a:xfrm>
            </p:grpSpPr>
            <p:grpSp>
              <p:nvGrpSpPr>
                <p:cNvPr id="48" name="Grupp 47">
                  <a:extLst>
                    <a:ext uri="{FF2B5EF4-FFF2-40B4-BE49-F238E27FC236}">
                      <a16:creationId xmlns:a16="http://schemas.microsoft.com/office/drawing/2014/main" id="{DA1B254C-09D1-2A46-B918-E8BC1A0AE80B}"/>
                    </a:ext>
                  </a:extLst>
                </p:cNvPr>
                <p:cNvGrpSpPr/>
                <p:nvPr/>
              </p:nvGrpSpPr>
              <p:grpSpPr>
                <a:xfrm>
                  <a:off x="358523" y="1293303"/>
                  <a:ext cx="10125012" cy="4944177"/>
                  <a:chOff x="451829" y="1151639"/>
                  <a:chExt cx="10125012" cy="4944177"/>
                </a:xfrm>
              </p:grpSpPr>
              <p:grpSp>
                <p:nvGrpSpPr>
                  <p:cNvPr id="46" name="Grupp 45">
                    <a:extLst>
                      <a:ext uri="{FF2B5EF4-FFF2-40B4-BE49-F238E27FC236}">
                        <a16:creationId xmlns:a16="http://schemas.microsoft.com/office/drawing/2014/main" id="{9286C8EA-0EBB-B3FB-1B3C-828941D1F95F}"/>
                      </a:ext>
                    </a:extLst>
                  </p:cNvPr>
                  <p:cNvGrpSpPr/>
                  <p:nvPr/>
                </p:nvGrpSpPr>
                <p:grpSpPr>
                  <a:xfrm>
                    <a:off x="451829" y="1151639"/>
                    <a:ext cx="10125012" cy="4944177"/>
                    <a:chOff x="451829" y="1151639"/>
                    <a:chExt cx="10125012" cy="4944177"/>
                  </a:xfrm>
                </p:grpSpPr>
                <p:grpSp>
                  <p:nvGrpSpPr>
                    <p:cNvPr id="43" name="Grupp 42">
                      <a:extLst>
                        <a:ext uri="{FF2B5EF4-FFF2-40B4-BE49-F238E27FC236}">
                          <a16:creationId xmlns:a16="http://schemas.microsoft.com/office/drawing/2014/main" id="{9510CE6B-E59A-0CE6-7A83-63E43F312FC5}"/>
                        </a:ext>
                      </a:extLst>
                    </p:cNvPr>
                    <p:cNvGrpSpPr/>
                    <p:nvPr/>
                  </p:nvGrpSpPr>
                  <p:grpSpPr>
                    <a:xfrm>
                      <a:off x="669956" y="1151639"/>
                      <a:ext cx="9906885" cy="4944177"/>
                      <a:chOff x="724277" y="1151639"/>
                      <a:chExt cx="9906885" cy="4944177"/>
                    </a:xfrm>
                  </p:grpSpPr>
                  <p:grpSp>
                    <p:nvGrpSpPr>
                      <p:cNvPr id="41" name="Grupp 40">
                        <a:extLst>
                          <a:ext uri="{FF2B5EF4-FFF2-40B4-BE49-F238E27FC236}">
                            <a16:creationId xmlns:a16="http://schemas.microsoft.com/office/drawing/2014/main" id="{A0FCAA2B-F654-7ABF-B02B-F132D432C1E1}"/>
                          </a:ext>
                        </a:extLst>
                      </p:cNvPr>
                      <p:cNvGrpSpPr/>
                      <p:nvPr/>
                    </p:nvGrpSpPr>
                    <p:grpSpPr>
                      <a:xfrm>
                        <a:off x="724277" y="1151639"/>
                        <a:ext cx="9906885" cy="4944177"/>
                        <a:chOff x="760491" y="1151639"/>
                        <a:chExt cx="9906885" cy="4944177"/>
                      </a:xfrm>
                    </p:grpSpPr>
                    <p:grpSp>
                      <p:nvGrpSpPr>
                        <p:cNvPr id="36" name="Grupp 35">
                          <a:extLst>
                            <a:ext uri="{FF2B5EF4-FFF2-40B4-BE49-F238E27FC236}">
                              <a16:creationId xmlns:a16="http://schemas.microsoft.com/office/drawing/2014/main" id="{279025B1-1EFF-57C7-960B-3AAF75FD9C90}"/>
                            </a:ext>
                          </a:extLst>
                        </p:cNvPr>
                        <p:cNvGrpSpPr/>
                        <p:nvPr/>
                      </p:nvGrpSpPr>
                      <p:grpSpPr>
                        <a:xfrm>
                          <a:off x="760491" y="1151639"/>
                          <a:ext cx="9906885" cy="4944177"/>
                          <a:chOff x="307942" y="1193771"/>
                          <a:chExt cx="9906885" cy="4944177"/>
                        </a:xfrm>
                      </p:grpSpPr>
                      <p:grpSp>
                        <p:nvGrpSpPr>
                          <p:cNvPr id="34" name="Grupp 33">
                            <a:extLst>
                              <a:ext uri="{FF2B5EF4-FFF2-40B4-BE49-F238E27FC236}">
                                <a16:creationId xmlns:a16="http://schemas.microsoft.com/office/drawing/2014/main" id="{E727AD97-90D9-E217-6C2C-C6BF218A974E}"/>
                              </a:ext>
                            </a:extLst>
                          </p:cNvPr>
                          <p:cNvGrpSpPr/>
                          <p:nvPr/>
                        </p:nvGrpSpPr>
                        <p:grpSpPr>
                          <a:xfrm>
                            <a:off x="307942" y="1193771"/>
                            <a:ext cx="9906885" cy="4944177"/>
                            <a:chOff x="307942" y="1127268"/>
                            <a:chExt cx="9906885" cy="4944177"/>
                          </a:xfrm>
                        </p:grpSpPr>
                        <p:grpSp>
                          <p:nvGrpSpPr>
                            <p:cNvPr id="27" name="Grupp 26">
                              <a:extLst>
                                <a:ext uri="{FF2B5EF4-FFF2-40B4-BE49-F238E27FC236}">
                                  <a16:creationId xmlns:a16="http://schemas.microsoft.com/office/drawing/2014/main" id="{10690F4A-0380-576F-3B34-C14FE81B6976}"/>
                                </a:ext>
                              </a:extLst>
                            </p:cNvPr>
                            <p:cNvGrpSpPr/>
                            <p:nvPr/>
                          </p:nvGrpSpPr>
                          <p:grpSpPr>
                            <a:xfrm>
                              <a:off x="307942" y="1127268"/>
                              <a:ext cx="9906885" cy="4944177"/>
                              <a:chOff x="1081377" y="1467156"/>
                              <a:chExt cx="9154401" cy="4490966"/>
                            </a:xfrm>
                          </p:grpSpPr>
                          <p:grpSp>
                            <p:nvGrpSpPr>
                              <p:cNvPr id="26" name="Grupp 25">
                                <a:extLst>
                                  <a:ext uri="{FF2B5EF4-FFF2-40B4-BE49-F238E27FC236}">
                                    <a16:creationId xmlns:a16="http://schemas.microsoft.com/office/drawing/2014/main" id="{0F559B73-1722-D424-7ED1-882050D1B06F}"/>
                                  </a:ext>
                                </a:extLst>
                              </p:cNvPr>
                              <p:cNvGrpSpPr/>
                              <p:nvPr/>
                            </p:nvGrpSpPr>
                            <p:grpSpPr>
                              <a:xfrm>
                                <a:off x="1081377" y="1467156"/>
                                <a:ext cx="9154401" cy="4490966"/>
                                <a:chOff x="1121571" y="1563632"/>
                                <a:chExt cx="9154401" cy="4490966"/>
                              </a:xfrm>
                            </p:grpSpPr>
                            <p:grpSp>
                              <p:nvGrpSpPr>
                                <p:cNvPr id="24" name="Grupp 23">
                                  <a:extLst>
                                    <a:ext uri="{FF2B5EF4-FFF2-40B4-BE49-F238E27FC236}">
                                      <a16:creationId xmlns:a16="http://schemas.microsoft.com/office/drawing/2014/main" id="{D271AE59-E8DB-CD0C-AEAF-0DEA8C1EBB77}"/>
                                    </a:ext>
                                  </a:extLst>
                                </p:cNvPr>
                                <p:cNvGrpSpPr/>
                                <p:nvPr/>
                              </p:nvGrpSpPr>
                              <p:grpSpPr>
                                <a:xfrm>
                                  <a:off x="1121571" y="1563632"/>
                                  <a:ext cx="9154401" cy="4490966"/>
                                  <a:chOff x="1121571" y="1563632"/>
                                  <a:chExt cx="9154401" cy="4490966"/>
                                </a:xfrm>
                              </p:grpSpPr>
                              <p:pic>
                                <p:nvPicPr>
                                  <p:cNvPr id="17" name="Picture 3">
                                    <a:extLst>
                                      <a:ext uri="{FF2B5EF4-FFF2-40B4-BE49-F238E27FC236}">
                                        <a16:creationId xmlns:a16="http://schemas.microsoft.com/office/drawing/2014/main" id="{C6E7AC6C-70BD-BDDF-743C-DC4316E4ACBA}"/>
                                      </a:ext>
                                    </a:extLst>
                                  </p:cNvPr>
                                  <p:cNvPicPr>
                                    <a:picLocks noChangeAspect="1" noChangeArrowheads="1"/>
                                  </p:cNvPicPr>
                                  <p:nvPr/>
                                </p:nvPicPr>
                                <p:blipFill>
                                  <a:blip r:embed="rId3" cstate="print"/>
                                  <a:srcRect/>
                                  <a:stretch>
                                    <a:fillRect/>
                                  </a:stretch>
                                </p:blipFill>
                                <p:spPr bwMode="auto">
                                  <a:xfrm>
                                    <a:off x="1121571" y="1563632"/>
                                    <a:ext cx="8809204" cy="4490966"/>
                                  </a:xfrm>
                                  <a:prstGeom prst="rect">
                                    <a:avLst/>
                                  </a:prstGeom>
                                  <a:noFill/>
                                  <a:ln w="9525">
                                    <a:noFill/>
                                    <a:miter lim="800000"/>
                                    <a:headEnd/>
                                    <a:tailEnd/>
                                  </a:ln>
                                </p:spPr>
                              </p:pic>
                              <p:sp>
                                <p:nvSpPr>
                                  <p:cNvPr id="18" name="textruta 17">
                                    <a:extLst>
                                      <a:ext uri="{FF2B5EF4-FFF2-40B4-BE49-F238E27FC236}">
                                        <a16:creationId xmlns:a16="http://schemas.microsoft.com/office/drawing/2014/main" id="{14EA5B0B-95B2-CB60-0A1E-C6425153CC27}"/>
                                      </a:ext>
                                    </a:extLst>
                                  </p:cNvPr>
                                  <p:cNvSpPr txBox="1"/>
                                  <p:nvPr/>
                                </p:nvSpPr>
                                <p:spPr>
                                  <a:xfrm>
                                    <a:off x="6347938" y="5386633"/>
                                    <a:ext cx="1521539" cy="396221"/>
                                  </a:xfrm>
                                  <a:prstGeom prst="rect">
                                    <a:avLst/>
                                  </a:prstGeom>
                                  <a:solidFill>
                                    <a:schemeClr val="bg1"/>
                                  </a:solidFill>
                                </p:spPr>
                                <p:txBody>
                                  <a:bodyPr wrap="square" rtlCol="0">
                                    <a:spAutoFit/>
                                  </a:bodyPr>
                                  <a:lstStyle/>
                                  <a:p>
                                    <a:r>
                                      <a:rPr lang="sv-SE" sz="1600" noProof="0" dirty="0">
                                        <a:solidFill>
                                          <a:schemeClr val="tx1">
                                            <a:lumMod val="85000"/>
                                            <a:lumOff val="15000"/>
                                          </a:schemeClr>
                                        </a:solidFill>
                                        <a:latin typeface="Arial" panose="020B0604020202020204" pitchFamily="34" charset="0"/>
                                        <a:cs typeface="Arial" panose="020B0604020202020204" pitchFamily="34" charset="0"/>
                                      </a:rPr>
                                      <a:t>Standarder</a:t>
                                    </a:r>
                                  </a:p>
                                </p:txBody>
                              </p:sp>
                              <p:sp>
                                <p:nvSpPr>
                                  <p:cNvPr id="19" name="textruta 18">
                                    <a:extLst>
                                      <a:ext uri="{FF2B5EF4-FFF2-40B4-BE49-F238E27FC236}">
                                        <a16:creationId xmlns:a16="http://schemas.microsoft.com/office/drawing/2014/main" id="{08CBD8D9-E832-50AA-CE77-CD6AA75B0A48}"/>
                                      </a:ext>
                                    </a:extLst>
                                  </p:cNvPr>
                                  <p:cNvSpPr txBox="1"/>
                                  <p:nvPr/>
                                </p:nvSpPr>
                                <p:spPr>
                                  <a:xfrm rot="20547191">
                                    <a:off x="7354145" y="1894624"/>
                                    <a:ext cx="2921827" cy="447303"/>
                                  </a:xfrm>
                                  <a:prstGeom prst="rect">
                                    <a:avLst/>
                                  </a:prstGeom>
                                  <a:solidFill>
                                    <a:schemeClr val="bg1"/>
                                  </a:solidFill>
                                </p:spPr>
                                <p:txBody>
                                  <a:bodyPr wrap="square" rtlCol="0">
                                    <a:spAutoFit/>
                                  </a:bodyPr>
                                  <a:lstStyle/>
                                  <a:p>
                                    <a:r>
                                      <a:rPr lang="sv-SE" noProof="0" dirty="0">
                                        <a:solidFill>
                                          <a:schemeClr val="tx1">
                                            <a:lumMod val="85000"/>
                                            <a:lumOff val="15000"/>
                                          </a:schemeClr>
                                        </a:solidFill>
                                        <a:latin typeface="Arial" panose="020B0604020202020204" pitchFamily="34" charset="0"/>
                                        <a:cs typeface="Arial" panose="020B0604020202020204" pitchFamily="34" charset="0"/>
                                      </a:rPr>
                                      <a:t>Förbättringar</a:t>
                                    </a:r>
                                  </a:p>
                                </p:txBody>
                              </p:sp>
                            </p:grpSp>
                            <p:sp>
                              <p:nvSpPr>
                                <p:cNvPr id="25" name="Flödesschema: Koppling 24">
                                  <a:extLst>
                                    <a:ext uri="{FF2B5EF4-FFF2-40B4-BE49-F238E27FC236}">
                                      <a16:creationId xmlns:a16="http://schemas.microsoft.com/office/drawing/2014/main" id="{A0B348E4-6FE0-1A6D-3C5E-2303E930BE6A}"/>
                                    </a:ext>
                                  </a:extLst>
                                </p:cNvPr>
                                <p:cNvSpPr/>
                                <p:nvPr/>
                              </p:nvSpPr>
                              <p:spPr>
                                <a:xfrm>
                                  <a:off x="5208947" y="2238517"/>
                                  <a:ext cx="2277983" cy="2332441"/>
                                </a:xfrm>
                                <a:prstGeom prst="flowChartConnecto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solidFill>
                                      <a:schemeClr val="tx1"/>
                                    </a:solidFill>
                                  </a:endParaRPr>
                                </a:p>
                              </p:txBody>
                            </p:sp>
                          </p:grpSp>
                          <p:cxnSp>
                            <p:nvCxnSpPr>
                              <p:cNvPr id="22" name="Rak pilkoppling 21">
                                <a:extLst>
                                  <a:ext uri="{FF2B5EF4-FFF2-40B4-BE49-F238E27FC236}">
                                    <a16:creationId xmlns:a16="http://schemas.microsoft.com/office/drawing/2014/main" id="{3B597A65-BAEF-75F6-939D-D0F2F022265C}"/>
                                  </a:ext>
                                </a:extLst>
                              </p:cNvPr>
                              <p:cNvCxnSpPr>
                                <a:cxnSpLocks/>
                                <a:stCxn id="18" idx="1"/>
                              </p:cNvCxnSpPr>
                              <p:nvPr/>
                            </p:nvCxnSpPr>
                            <p:spPr>
                              <a:xfrm flipH="1" flipV="1">
                                <a:off x="5715504" y="4834393"/>
                                <a:ext cx="592240" cy="653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 32">
                              <a:extLst>
                                <a:ext uri="{FF2B5EF4-FFF2-40B4-BE49-F238E27FC236}">
                                  <a16:creationId xmlns:a16="http://schemas.microsoft.com/office/drawing/2014/main" id="{741CE2B8-5F58-A378-CCC0-968DC4E8B393}"/>
                                </a:ext>
                              </a:extLst>
                            </p:cNvPr>
                            <p:cNvGrpSpPr/>
                            <p:nvPr/>
                          </p:nvGrpSpPr>
                          <p:grpSpPr>
                            <a:xfrm>
                              <a:off x="757859" y="2830723"/>
                              <a:ext cx="5178859" cy="2876755"/>
                              <a:chOff x="757859" y="2830723"/>
                              <a:chExt cx="5178859" cy="2876755"/>
                            </a:xfrm>
                          </p:grpSpPr>
                          <p:sp>
                            <p:nvSpPr>
                              <p:cNvPr id="3" name="Likbent triangel 2">
                                <a:extLst>
                                  <a:ext uri="{FF2B5EF4-FFF2-40B4-BE49-F238E27FC236}">
                                    <a16:creationId xmlns:a16="http://schemas.microsoft.com/office/drawing/2014/main" id="{F7EA0901-F15C-434C-F48E-FF1275C61360}"/>
                                  </a:ext>
                                </a:extLst>
                              </p:cNvPr>
                              <p:cNvSpPr/>
                              <p:nvPr/>
                            </p:nvSpPr>
                            <p:spPr>
                              <a:xfrm rot="21001405">
                                <a:off x="4586748" y="3974241"/>
                                <a:ext cx="1349970" cy="699640"/>
                              </a:xfrm>
                              <a:prstGeom prst="triangle">
                                <a:avLst>
                                  <a:gd name="adj" fmla="val 261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sp>
                            <p:nvSpPr>
                              <p:cNvPr id="6" name="Likbent triangel 5">
                                <a:extLst>
                                  <a:ext uri="{FF2B5EF4-FFF2-40B4-BE49-F238E27FC236}">
                                    <a16:creationId xmlns:a16="http://schemas.microsoft.com/office/drawing/2014/main" id="{FB5DD8DB-0806-A93A-954A-E3EF7E53AB3E}"/>
                                  </a:ext>
                                </a:extLst>
                              </p:cNvPr>
                              <p:cNvSpPr/>
                              <p:nvPr/>
                            </p:nvSpPr>
                            <p:spPr>
                              <a:xfrm rot="20351144">
                                <a:off x="757859" y="5034274"/>
                                <a:ext cx="1249108" cy="673204"/>
                              </a:xfrm>
                              <a:prstGeom prst="triangle">
                                <a:avLst>
                                  <a:gd name="adj" fmla="val 261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sp>
                            <p:nvSpPr>
                              <p:cNvPr id="32" name="Rektangel 31">
                                <a:extLst>
                                  <a:ext uri="{FF2B5EF4-FFF2-40B4-BE49-F238E27FC236}">
                                    <a16:creationId xmlns:a16="http://schemas.microsoft.com/office/drawing/2014/main" id="{1E32F4F7-401E-43C2-D5F3-65B868AAEC74}"/>
                                  </a:ext>
                                </a:extLst>
                              </p:cNvPr>
                              <p:cNvSpPr/>
                              <p:nvPr/>
                            </p:nvSpPr>
                            <p:spPr>
                              <a:xfrm rot="991273">
                                <a:off x="3302808" y="3674823"/>
                                <a:ext cx="1496677" cy="895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sp>
                            <p:nvSpPr>
                              <p:cNvPr id="12" name="Flödesschema: Koppling 11">
                                <a:extLst>
                                  <a:ext uri="{FF2B5EF4-FFF2-40B4-BE49-F238E27FC236}">
                                    <a16:creationId xmlns:a16="http://schemas.microsoft.com/office/drawing/2014/main" id="{DCB8FE6A-B129-A590-8EBF-45B2C54858D0}"/>
                                  </a:ext>
                                </a:extLst>
                              </p:cNvPr>
                              <p:cNvSpPr/>
                              <p:nvPr/>
                            </p:nvSpPr>
                            <p:spPr>
                              <a:xfrm>
                                <a:off x="781056" y="2830723"/>
                                <a:ext cx="2465231" cy="2567822"/>
                              </a:xfrm>
                              <a:prstGeom prst="flowChartConnecto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solidFill>
                                    <a:schemeClr val="tx1"/>
                                  </a:solidFill>
                                </a:endParaRPr>
                              </a:p>
                            </p:txBody>
                          </p:sp>
                        </p:grpSp>
                      </p:grpSp>
                      <p:sp>
                        <p:nvSpPr>
                          <p:cNvPr id="35" name="Rektangel 34">
                            <a:extLst>
                              <a:ext uri="{FF2B5EF4-FFF2-40B4-BE49-F238E27FC236}">
                                <a16:creationId xmlns:a16="http://schemas.microsoft.com/office/drawing/2014/main" id="{6A4E42E9-A030-8701-5EAA-58B155FA1203}"/>
                              </a:ext>
                            </a:extLst>
                          </p:cNvPr>
                          <p:cNvSpPr/>
                          <p:nvPr/>
                        </p:nvSpPr>
                        <p:spPr>
                          <a:xfrm rot="20976794">
                            <a:off x="3268174" y="3791710"/>
                            <a:ext cx="316871" cy="2716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grpSp>
                    <p:cxnSp>
                      <p:nvCxnSpPr>
                        <p:cNvPr id="37" name="Rak pilkoppling 36">
                          <a:extLst>
                            <a:ext uri="{FF2B5EF4-FFF2-40B4-BE49-F238E27FC236}">
                              <a16:creationId xmlns:a16="http://schemas.microsoft.com/office/drawing/2014/main" id="{0AFF2D2E-7324-1E37-188B-2789CFFEB623}"/>
                            </a:ext>
                          </a:extLst>
                        </p:cNvPr>
                        <p:cNvCxnSpPr>
                          <a:cxnSpLocks/>
                          <a:stCxn id="18" idx="1"/>
                        </p:cNvCxnSpPr>
                        <p:nvPr/>
                      </p:nvCxnSpPr>
                      <p:spPr>
                        <a:xfrm flipH="1">
                          <a:off x="2526563" y="5578545"/>
                          <a:ext cx="3889898" cy="111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Pil: höger 41">
                        <a:extLst>
                          <a:ext uri="{FF2B5EF4-FFF2-40B4-BE49-F238E27FC236}">
                            <a16:creationId xmlns:a16="http://schemas.microsoft.com/office/drawing/2014/main" id="{33612F7A-625A-15C5-C3E5-0E7D4D36776E}"/>
                          </a:ext>
                        </a:extLst>
                      </p:cNvPr>
                      <p:cNvSpPr/>
                      <p:nvPr/>
                    </p:nvSpPr>
                    <p:spPr>
                      <a:xfrm rot="20549620">
                        <a:off x="3878062" y="3498622"/>
                        <a:ext cx="1167485" cy="215472"/>
                      </a:xfrm>
                      <a:prstGeom prst="rightArrow">
                        <a:avLst>
                          <a:gd name="adj1" fmla="val 50000"/>
                          <a:gd name="adj2" fmla="val 125872"/>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grpSp>
                <p:sp>
                  <p:nvSpPr>
                    <p:cNvPr id="45" name="Pil: höger 44">
                      <a:extLst>
                        <a:ext uri="{FF2B5EF4-FFF2-40B4-BE49-F238E27FC236}">
                          <a16:creationId xmlns:a16="http://schemas.microsoft.com/office/drawing/2014/main" id="{6B8C7CB9-724C-A194-969F-6DFE2B70A66A}"/>
                        </a:ext>
                      </a:extLst>
                    </p:cNvPr>
                    <p:cNvSpPr/>
                    <p:nvPr/>
                  </p:nvSpPr>
                  <p:spPr>
                    <a:xfrm rot="16200000">
                      <a:off x="-1830911" y="3691662"/>
                      <a:ext cx="4686894" cy="12141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grpSp>
              <p:sp>
                <p:nvSpPr>
                  <p:cNvPr id="47" name="textruta 46">
                    <a:extLst>
                      <a:ext uri="{FF2B5EF4-FFF2-40B4-BE49-F238E27FC236}">
                        <a16:creationId xmlns:a16="http://schemas.microsoft.com/office/drawing/2014/main" id="{3EE6AC2B-9D7B-8418-E00C-775D66641173}"/>
                      </a:ext>
                    </a:extLst>
                  </p:cNvPr>
                  <p:cNvSpPr txBox="1"/>
                  <p:nvPr/>
                </p:nvSpPr>
                <p:spPr>
                  <a:xfrm>
                    <a:off x="633231" y="1578740"/>
                    <a:ext cx="1276969" cy="1060774"/>
                  </a:xfrm>
                  <a:prstGeom prst="rect">
                    <a:avLst/>
                  </a:prstGeom>
                  <a:noFill/>
                </p:spPr>
                <p:txBody>
                  <a:bodyPr wrap="square" rtlCol="0">
                    <a:spAutoFit/>
                  </a:bodyPr>
                  <a:lstStyle/>
                  <a:p>
                    <a:r>
                      <a:rPr lang="sv-SE" sz="1600" noProof="0" dirty="0">
                        <a:latin typeface="Arial" panose="020B0604020202020204" pitchFamily="34" charset="0"/>
                        <a:cs typeface="Arial" panose="020B0604020202020204" pitchFamily="34" charset="0"/>
                      </a:rPr>
                      <a:t>Process</a:t>
                    </a:r>
                  </a:p>
                  <a:p>
                    <a:r>
                      <a:rPr lang="sv-SE" sz="1600" noProof="0" dirty="0">
                        <a:latin typeface="Arial" panose="020B0604020202020204" pitchFamily="34" charset="0"/>
                        <a:cs typeface="Arial" panose="020B0604020202020204" pitchFamily="34" charset="0"/>
                      </a:rPr>
                      <a:t>kvalitet</a:t>
                    </a:r>
                  </a:p>
                  <a:p>
                    <a:endParaRPr lang="sv-SE" sz="1350" noProof="0" dirty="0"/>
                  </a:p>
                </p:txBody>
              </p:sp>
            </p:grpSp>
            <p:graphicFrame>
              <p:nvGraphicFramePr>
                <p:cNvPr id="49" name="Diagram 48">
                  <a:extLst>
                    <a:ext uri="{FF2B5EF4-FFF2-40B4-BE49-F238E27FC236}">
                      <a16:creationId xmlns:a16="http://schemas.microsoft.com/office/drawing/2014/main" id="{EA635EA1-C82B-1673-9DD9-09A4AEF6EFBB}"/>
                    </a:ext>
                  </a:extLst>
                </p:cNvPr>
                <p:cNvGraphicFramePr/>
                <p:nvPr>
                  <p:extLst>
                    <p:ext uri="{D42A27DB-BD31-4B8C-83A1-F6EECF244321}">
                      <p14:modId xmlns:p14="http://schemas.microsoft.com/office/powerpoint/2010/main" val="220954847"/>
                    </p:ext>
                  </p:extLst>
                </p:nvPr>
              </p:nvGraphicFramePr>
              <p:xfrm>
                <a:off x="4820978" y="1405257"/>
                <a:ext cx="3058251" cy="3750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0" name="Diagram 49">
                  <a:extLst>
                    <a:ext uri="{FF2B5EF4-FFF2-40B4-BE49-F238E27FC236}">
                      <a16:creationId xmlns:a16="http://schemas.microsoft.com/office/drawing/2014/main" id="{E62A2B18-B0BA-6CA6-3801-78F37B4375A0}"/>
                    </a:ext>
                  </a:extLst>
                </p:cNvPr>
                <p:cNvGraphicFramePr/>
                <p:nvPr>
                  <p:extLst>
                    <p:ext uri="{D42A27DB-BD31-4B8C-83A1-F6EECF244321}">
                      <p14:modId xmlns:p14="http://schemas.microsoft.com/office/powerpoint/2010/main" val="561830989"/>
                    </p:ext>
                  </p:extLst>
                </p:nvPr>
              </p:nvGraphicFramePr>
              <p:xfrm>
                <a:off x="816069" y="2346968"/>
                <a:ext cx="3058251" cy="37500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54" name="Rektangel 53">
                <a:extLst>
                  <a:ext uri="{FF2B5EF4-FFF2-40B4-BE49-F238E27FC236}">
                    <a16:creationId xmlns:a16="http://schemas.microsoft.com/office/drawing/2014/main" id="{0F478C51-C35C-91EC-C137-3CD5D8E5626B}"/>
                  </a:ext>
                </a:extLst>
              </p:cNvPr>
              <p:cNvSpPr/>
              <p:nvPr/>
            </p:nvSpPr>
            <p:spPr>
              <a:xfrm rot="20834150">
                <a:off x="7456365" y="2209430"/>
                <a:ext cx="2277176" cy="4991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grpSp>
        <p:sp>
          <p:nvSpPr>
            <p:cNvPr id="58" name="Pil: höger 57">
              <a:extLst>
                <a:ext uri="{FF2B5EF4-FFF2-40B4-BE49-F238E27FC236}">
                  <a16:creationId xmlns:a16="http://schemas.microsoft.com/office/drawing/2014/main" id="{DBA8523E-3DEE-C051-C72F-2C9BFDD4E7B8}"/>
                </a:ext>
              </a:extLst>
            </p:cNvPr>
            <p:cNvSpPr/>
            <p:nvPr/>
          </p:nvSpPr>
          <p:spPr>
            <a:xfrm rot="20549620">
              <a:off x="7581858" y="2249451"/>
              <a:ext cx="1167485" cy="215472"/>
            </a:xfrm>
            <a:prstGeom prst="rightArrow">
              <a:avLst>
                <a:gd name="adj1" fmla="val 50000"/>
                <a:gd name="adj2" fmla="val 125872"/>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50" noProof="0" dirty="0"/>
            </a:p>
          </p:txBody>
        </p:sp>
      </p:grpSp>
      <p:sp>
        <p:nvSpPr>
          <p:cNvPr id="74" name="Title 73">
            <a:extLst>
              <a:ext uri="{FF2B5EF4-FFF2-40B4-BE49-F238E27FC236}">
                <a16:creationId xmlns:a16="http://schemas.microsoft.com/office/drawing/2014/main" id="{3062472F-32F3-F387-3A74-56E80633C0DA}"/>
              </a:ext>
            </a:extLst>
          </p:cNvPr>
          <p:cNvSpPr>
            <a:spLocks noGrp="1"/>
          </p:cNvSpPr>
          <p:nvPr>
            <p:ph type="title"/>
          </p:nvPr>
        </p:nvSpPr>
        <p:spPr>
          <a:xfrm>
            <a:off x="1104250" y="378606"/>
            <a:ext cx="10515600" cy="1325563"/>
          </a:xfrm>
        </p:spPr>
        <p:txBody>
          <a:bodyPr>
            <a:normAutofit/>
          </a:bodyPr>
          <a:lstStyle/>
          <a:p>
            <a:r>
              <a:rPr lang="sv-SE" noProof="0" dirty="0"/>
              <a:t>                                                                      </a:t>
            </a:r>
            <a:r>
              <a:rPr lang="sv-SE" sz="3600" noProof="0" dirty="0" err="1">
                <a:latin typeface="Arial" panose="020B0604020202020204" pitchFamily="34" charset="0"/>
                <a:cs typeface="Arial" panose="020B0604020202020204" pitchFamily="34" charset="0"/>
              </a:rPr>
              <a:t>Lean</a:t>
            </a:r>
            <a:r>
              <a:rPr lang="sv-SE" sz="3600" noProof="0" dirty="0">
                <a:latin typeface="Arial" panose="020B0604020202020204" pitchFamily="34" charset="0"/>
                <a:cs typeface="Arial" panose="020B0604020202020204" pitchFamily="34" charset="0"/>
              </a:rPr>
              <a:t> verktyg </a:t>
            </a:r>
            <a:r>
              <a:rPr lang="sv-SE" b="1" noProof="0" dirty="0">
                <a:latin typeface="Arial" panose="020B0604020202020204" pitchFamily="34" charset="0"/>
                <a:cs typeface="Arial" panose="020B0604020202020204" pitchFamily="34" charset="0"/>
              </a:rPr>
              <a:t>Ständiga förbättringar           </a:t>
            </a:r>
            <a:r>
              <a:rPr lang="sv-SE" sz="3600" noProof="0" dirty="0">
                <a:latin typeface="Arial" panose="020B0604020202020204" pitchFamily="34" charset="0"/>
                <a:cs typeface="Arial" panose="020B0604020202020204" pitchFamily="34" charset="0"/>
              </a:rPr>
              <a:t>PUFF/PDCA</a:t>
            </a:r>
            <a:endParaRPr lang="sv-SE"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0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49028" y="-393355"/>
            <a:ext cx="8918972" cy="1143000"/>
          </a:xfrm>
        </p:spPr>
        <p:txBody>
          <a:bodyPr>
            <a:normAutofit fontScale="90000"/>
          </a:bodyPr>
          <a:lstStyle/>
          <a:p>
            <a:r>
              <a:rPr lang="sv-SE" b="1" noProof="0" dirty="0">
                <a:latin typeface="Arial Bold"/>
              </a:rPr>
              <a:t>PUFF/PDCA – Strukturerad problemlösning</a:t>
            </a:r>
          </a:p>
        </p:txBody>
      </p:sp>
      <p:graphicFrame>
        <p:nvGraphicFramePr>
          <p:cNvPr id="5" name="Platshållare för innehåll 5"/>
          <p:cNvGraphicFramePr>
            <a:graphicFrameLocks/>
          </p:cNvGraphicFramePr>
          <p:nvPr>
            <p:extLst>
              <p:ext uri="{D42A27DB-BD31-4B8C-83A1-F6EECF244321}">
                <p14:modId xmlns:p14="http://schemas.microsoft.com/office/powerpoint/2010/main" val="2899558049"/>
              </p:ext>
            </p:extLst>
          </p:nvPr>
        </p:nvGraphicFramePr>
        <p:xfrm>
          <a:off x="1460929" y="134083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48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194EA7-274E-E398-F4E1-778E2ED5BC5A}"/>
              </a:ext>
            </a:extLst>
          </p:cNvPr>
          <p:cNvPicPr>
            <a:picLocks noChangeAspect="1"/>
          </p:cNvPicPr>
          <p:nvPr/>
        </p:nvPicPr>
        <p:blipFill rotWithShape="1">
          <a:blip r:embed="rId3"/>
          <a:srcRect l="25242" t="30361" r="26858" b="16827"/>
          <a:stretch>
            <a:fillRect/>
          </a:stretch>
        </p:blipFill>
        <p:spPr>
          <a:xfrm>
            <a:off x="1586101" y="920840"/>
            <a:ext cx="8939024" cy="5851435"/>
          </a:xfrm>
          <a:prstGeom prst="rect">
            <a:avLst/>
          </a:prstGeom>
        </p:spPr>
      </p:pic>
      <p:pic>
        <p:nvPicPr>
          <p:cNvPr id="2" name="Bildobjekt 1">
            <a:extLst>
              <a:ext uri="{FF2B5EF4-FFF2-40B4-BE49-F238E27FC236}">
                <a16:creationId xmlns:a16="http://schemas.microsoft.com/office/drawing/2014/main" id="{27492E79-B9BE-FDB9-E43E-316DE75C90C0}"/>
              </a:ext>
            </a:extLst>
          </p:cNvPr>
          <p:cNvPicPr>
            <a:picLocks noChangeAspect="1"/>
          </p:cNvPicPr>
          <p:nvPr/>
        </p:nvPicPr>
        <p:blipFill>
          <a:blip r:embed="rId4"/>
          <a:srcRect b="90257"/>
          <a:stretch>
            <a:fillRect/>
          </a:stretch>
        </p:blipFill>
        <p:spPr>
          <a:xfrm>
            <a:off x="1586101" y="417345"/>
            <a:ext cx="9081899" cy="548618"/>
          </a:xfrm>
          <a:prstGeom prst="rect">
            <a:avLst/>
          </a:prstGeom>
        </p:spPr>
      </p:pic>
    </p:spTree>
    <p:extLst>
      <p:ext uri="{BB962C8B-B14F-4D97-AF65-F5344CB8AC3E}">
        <p14:creationId xmlns:p14="http://schemas.microsoft.com/office/powerpoint/2010/main" val="32906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Grafik, grafisk design, kreativitet, konst&#10;&#10;AI-genererat innehåll kan vara felaktigt.">
            <a:extLst>
              <a:ext uri="{FF2B5EF4-FFF2-40B4-BE49-F238E27FC236}">
                <a16:creationId xmlns:a16="http://schemas.microsoft.com/office/drawing/2014/main" id="{C1A08299-E751-733C-4655-F42D79706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2516">
            <a:off x="1640489" y="3801179"/>
            <a:ext cx="4587641" cy="2459204"/>
          </a:xfrm>
          <a:prstGeom prst="rect">
            <a:avLst/>
          </a:prstGeom>
        </p:spPr>
      </p:pic>
      <p:sp>
        <p:nvSpPr>
          <p:cNvPr id="3" name="textruta 2">
            <a:extLst>
              <a:ext uri="{FF2B5EF4-FFF2-40B4-BE49-F238E27FC236}">
                <a16:creationId xmlns:a16="http://schemas.microsoft.com/office/drawing/2014/main" id="{0E4033C6-849E-8A60-5047-642A33DD0A07}"/>
              </a:ext>
            </a:extLst>
          </p:cNvPr>
          <p:cNvSpPr txBox="1"/>
          <p:nvPr/>
        </p:nvSpPr>
        <p:spPr>
          <a:xfrm>
            <a:off x="777074" y="678438"/>
            <a:ext cx="10094126" cy="2677656"/>
          </a:xfrm>
          <a:prstGeom prst="rect">
            <a:avLst/>
          </a:prstGeom>
          <a:noFill/>
        </p:spPr>
        <p:txBody>
          <a:bodyPr wrap="square">
            <a:spAutoFit/>
          </a:bodyPr>
          <a:lstStyle/>
          <a:p>
            <a:r>
              <a:rPr lang="sv-SE" sz="4000" b="1" noProof="0" dirty="0">
                <a:latin typeface="Arial Bold"/>
                <a:cs typeface="Arial" panose="020B0604020202020204" pitchFamily="34" charset="0"/>
              </a:rPr>
              <a:t>Varför </a:t>
            </a:r>
            <a:r>
              <a:rPr lang="sv-SE" sz="4000" b="1" noProof="0" dirty="0">
                <a:latin typeface="Arial Bold"/>
              </a:rPr>
              <a:t>ska man jobba med </a:t>
            </a:r>
            <a:br>
              <a:rPr lang="sv-SE" sz="4000" b="1" noProof="0" dirty="0">
                <a:latin typeface="Arial Bold"/>
              </a:rPr>
            </a:br>
            <a:r>
              <a:rPr lang="sv-SE" sz="4000" b="1" noProof="0" dirty="0">
                <a:latin typeface="Arial Bold"/>
              </a:rPr>
              <a:t>strukturerad problemlösning?</a:t>
            </a:r>
            <a:r>
              <a:rPr lang="sv-SE" sz="4000" noProof="0" dirty="0">
                <a:latin typeface="Arial Bold"/>
              </a:rPr>
              <a:t> </a:t>
            </a:r>
          </a:p>
          <a:p>
            <a:endParaRPr lang="sv-SE" sz="3600" b="1" noProof="0" dirty="0">
              <a:latin typeface="Arial" panose="020B0604020202020204" pitchFamily="34" charset="0"/>
              <a:cs typeface="Arial" panose="020B0604020202020204" pitchFamily="34" charset="0"/>
            </a:endParaRPr>
          </a:p>
          <a:p>
            <a:r>
              <a:rPr lang="sv-SE" sz="2800" noProof="0" dirty="0">
                <a:latin typeface="Arial"/>
                <a:cs typeface="Arial"/>
              </a:rPr>
              <a:t>Ett framgångsrikt sätt att arbeta med ständiga förbättringar</a:t>
            </a:r>
          </a:p>
          <a:p>
            <a:endParaRPr lang="sv-SE" sz="2400" noProof="0" dirty="0"/>
          </a:p>
        </p:txBody>
      </p:sp>
    </p:spTree>
    <p:extLst>
      <p:ext uri="{BB962C8B-B14F-4D97-AF65-F5344CB8AC3E}">
        <p14:creationId xmlns:p14="http://schemas.microsoft.com/office/powerpoint/2010/main" val="174275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2382565" y="3161111"/>
            <a:ext cx="4256921" cy="910827"/>
            <a:chOff x="96" y="1699"/>
            <a:chExt cx="2578" cy="609"/>
          </a:xfrm>
        </p:grpSpPr>
        <p:sp>
          <p:nvSpPr>
            <p:cNvPr id="3110" name="Rectangle 6"/>
            <p:cNvSpPr>
              <a:spLocks noChangeArrowheads="1"/>
            </p:cNvSpPr>
            <p:nvPr/>
          </p:nvSpPr>
          <p:spPr bwMode="auto">
            <a:xfrm>
              <a:off x="96" y="1704"/>
              <a:ext cx="2578" cy="604"/>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500" b="1" noProof="0" dirty="0">
                <a:solidFill>
                  <a:srgbClr val="3333CC"/>
                </a:solidFill>
              </a:endParaRPr>
            </a:p>
          </p:txBody>
        </p:sp>
        <p:sp>
          <p:nvSpPr>
            <p:cNvPr id="3111" name="Text Box 8"/>
            <p:cNvSpPr txBox="1">
              <a:spLocks noChangeArrowheads="1"/>
            </p:cNvSpPr>
            <p:nvPr/>
          </p:nvSpPr>
          <p:spPr bwMode="auto">
            <a:xfrm>
              <a:off x="105" y="1699"/>
              <a:ext cx="254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buNone/>
              </a:pPr>
              <a:r>
                <a:rPr lang="sv-SE" sz="984" b="1" noProof="0" dirty="0">
                  <a:solidFill>
                    <a:prstClr val="black"/>
                  </a:solidFill>
                  <a:cs typeface="Arial" panose="020B0604020202020204" pitchFamily="34" charset="0"/>
                </a:rPr>
                <a:t>Mål</a:t>
              </a:r>
            </a:p>
          </p:txBody>
        </p:sp>
      </p:grpSp>
      <p:grpSp>
        <p:nvGrpSpPr>
          <p:cNvPr id="3075" name="Group 8"/>
          <p:cNvGrpSpPr>
            <a:grpSpLocks/>
          </p:cNvGrpSpPr>
          <p:nvPr/>
        </p:nvGrpSpPr>
        <p:grpSpPr bwMode="auto">
          <a:xfrm>
            <a:off x="2377817" y="2250282"/>
            <a:ext cx="4252143" cy="917973"/>
            <a:chOff x="27" y="624"/>
            <a:chExt cx="2578" cy="1059"/>
          </a:xfrm>
        </p:grpSpPr>
        <p:sp>
          <p:nvSpPr>
            <p:cNvPr id="3108" name="Rectangle 4"/>
            <p:cNvSpPr>
              <a:spLocks noChangeArrowheads="1"/>
            </p:cNvSpPr>
            <p:nvPr/>
          </p:nvSpPr>
          <p:spPr bwMode="auto">
            <a:xfrm>
              <a:off x="27" y="640"/>
              <a:ext cx="2578" cy="1043"/>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500" b="1" noProof="0" dirty="0">
                <a:solidFill>
                  <a:srgbClr val="3333CC"/>
                </a:solidFill>
              </a:endParaRPr>
            </a:p>
          </p:txBody>
        </p:sp>
        <p:sp>
          <p:nvSpPr>
            <p:cNvPr id="3109" name="Rectangle 20"/>
            <p:cNvSpPr>
              <a:spLocks noChangeArrowheads="1"/>
            </p:cNvSpPr>
            <p:nvPr/>
          </p:nvSpPr>
          <p:spPr bwMode="auto">
            <a:xfrm>
              <a:off x="29" y="624"/>
              <a:ext cx="2527"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0"/>
                </a:spcBef>
                <a:buNone/>
              </a:pPr>
              <a:r>
                <a:rPr lang="sv-SE" sz="984" b="1" noProof="0" dirty="0">
                  <a:solidFill>
                    <a:prstClr val="black"/>
                  </a:solidFill>
                  <a:cs typeface="Arial" panose="020B0604020202020204" pitchFamily="34" charset="0"/>
                </a:rPr>
                <a:t>Nuläge</a:t>
              </a:r>
            </a:p>
            <a:p>
              <a:pPr defTabSz="620591">
                <a:spcBef>
                  <a:spcPct val="0"/>
                </a:spcBef>
                <a:buNone/>
              </a:pPr>
              <a:endParaRPr lang="sv-SE" sz="750" b="1" noProof="0" dirty="0">
                <a:solidFill>
                  <a:srgbClr val="3333CC"/>
                </a:solidFill>
              </a:endParaRPr>
            </a:p>
          </p:txBody>
        </p:sp>
      </p:grpSp>
      <p:sp>
        <p:nvSpPr>
          <p:cNvPr id="3076" name="Rectangle 6"/>
          <p:cNvSpPr>
            <a:spLocks noChangeArrowheads="1"/>
          </p:cNvSpPr>
          <p:nvPr/>
        </p:nvSpPr>
        <p:spPr bwMode="auto">
          <a:xfrm>
            <a:off x="2377817" y="4131470"/>
            <a:ext cx="4237855" cy="2473073"/>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500" b="1" noProof="0" dirty="0">
              <a:solidFill>
                <a:srgbClr val="3333CC"/>
              </a:solidFill>
            </a:endParaRPr>
          </a:p>
        </p:txBody>
      </p:sp>
      <p:sp>
        <p:nvSpPr>
          <p:cNvPr id="3077" name="Text Box 8"/>
          <p:cNvSpPr txBox="1">
            <a:spLocks noChangeArrowheads="1"/>
          </p:cNvSpPr>
          <p:nvPr/>
        </p:nvSpPr>
        <p:spPr bwMode="auto">
          <a:xfrm>
            <a:off x="3574818" y="4131469"/>
            <a:ext cx="3040856" cy="55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sz="984" b="1" noProof="0" dirty="0">
                <a:solidFill>
                  <a:prstClr val="black"/>
                </a:solidFill>
                <a:cs typeface="Arial" panose="020B0604020202020204" pitchFamily="34" charset="0"/>
              </a:rPr>
              <a:t>Grundorsaksanalys</a:t>
            </a:r>
          </a:p>
          <a:p>
            <a:pPr marL="241093" indent="-241093" defTabSz="620591">
              <a:lnSpc>
                <a:spcPct val="110000"/>
              </a:lnSpc>
              <a:buNone/>
            </a:pPr>
            <a:endParaRPr lang="sv-SE" sz="825" noProof="0" dirty="0">
              <a:solidFill>
                <a:srgbClr val="3333CC"/>
              </a:solidFill>
            </a:endParaRPr>
          </a:p>
          <a:p>
            <a:pPr marL="241093" indent="-241093" defTabSz="620591">
              <a:lnSpc>
                <a:spcPct val="110000"/>
              </a:lnSpc>
              <a:buNone/>
            </a:pPr>
            <a:endParaRPr lang="sv-SE" sz="825" noProof="0" dirty="0">
              <a:solidFill>
                <a:srgbClr val="3333CC"/>
              </a:solidFill>
            </a:endParaRPr>
          </a:p>
        </p:txBody>
      </p:sp>
      <p:grpSp>
        <p:nvGrpSpPr>
          <p:cNvPr id="3078" name="Group 15"/>
          <p:cNvGrpSpPr>
            <a:grpSpLocks/>
          </p:cNvGrpSpPr>
          <p:nvPr/>
        </p:nvGrpSpPr>
        <p:grpSpPr bwMode="auto">
          <a:xfrm>
            <a:off x="6709733" y="1779390"/>
            <a:ext cx="3340894" cy="2327671"/>
            <a:chOff x="2839" y="513"/>
            <a:chExt cx="2805" cy="1751"/>
          </a:xfrm>
        </p:grpSpPr>
        <p:sp>
          <p:nvSpPr>
            <p:cNvPr id="3098" name="Text Box 10"/>
            <p:cNvSpPr txBox="1">
              <a:spLocks noChangeArrowheads="1"/>
            </p:cNvSpPr>
            <p:nvPr/>
          </p:nvSpPr>
          <p:spPr bwMode="auto">
            <a:xfrm>
              <a:off x="2839" y="513"/>
              <a:ext cx="132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50000"/>
                </a:spcBef>
                <a:buNone/>
              </a:pPr>
              <a:r>
                <a:rPr lang="sv-SE" sz="984" b="1" noProof="0" dirty="0">
                  <a:solidFill>
                    <a:prstClr val="black"/>
                  </a:solidFill>
                  <a:cs typeface="Arial" panose="020B0604020202020204" pitchFamily="34" charset="0"/>
                </a:rPr>
                <a:t>Åtgärdsförslag</a:t>
              </a:r>
            </a:p>
            <a:p>
              <a:pPr defTabSz="620591">
                <a:spcBef>
                  <a:spcPct val="50000"/>
                </a:spcBef>
                <a:buNone/>
              </a:pPr>
              <a:endParaRPr lang="sv-SE" sz="825" b="1" noProof="0" dirty="0">
                <a:solidFill>
                  <a:srgbClr val="3333CC"/>
                </a:solidFill>
              </a:endParaRPr>
            </a:p>
          </p:txBody>
        </p:sp>
        <p:sp>
          <p:nvSpPr>
            <p:cNvPr id="3099" name="Text Box 12"/>
            <p:cNvSpPr txBox="1">
              <a:spLocks noChangeArrowheads="1"/>
            </p:cNvSpPr>
            <p:nvPr/>
          </p:nvSpPr>
          <p:spPr bwMode="auto">
            <a:xfrm>
              <a:off x="2880" y="1797"/>
              <a:ext cx="157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50000"/>
                </a:spcBef>
                <a:buNone/>
              </a:pPr>
              <a:endParaRPr lang="sv-SE" sz="825" noProof="0" dirty="0">
                <a:solidFill>
                  <a:srgbClr val="3333CC"/>
                </a:solidFill>
              </a:endParaRPr>
            </a:p>
          </p:txBody>
        </p:sp>
        <p:sp>
          <p:nvSpPr>
            <p:cNvPr id="3100" name="Text Box 13"/>
            <p:cNvSpPr txBox="1">
              <a:spLocks noChangeArrowheads="1"/>
            </p:cNvSpPr>
            <p:nvPr/>
          </p:nvSpPr>
          <p:spPr bwMode="auto">
            <a:xfrm>
              <a:off x="2847" y="733"/>
              <a:ext cx="105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spcBef>
                  <a:spcPct val="40000"/>
                </a:spcBef>
                <a:buNone/>
              </a:pPr>
              <a:r>
                <a:rPr lang="sv-SE" sz="844" noProof="0" dirty="0">
                  <a:solidFill>
                    <a:prstClr val="black"/>
                  </a:solidFill>
                  <a:cs typeface="Arial" panose="020B0604020202020204" pitchFamily="34" charset="0"/>
                </a:rPr>
                <a:t>Orsak</a:t>
              </a:r>
            </a:p>
            <a:p>
              <a:pPr marL="241093" indent="-241093" defTabSz="620591">
                <a:lnSpc>
                  <a:spcPct val="110000"/>
                </a:lnSpc>
                <a:spcBef>
                  <a:spcPct val="40000"/>
                </a:spcBef>
                <a:buNone/>
              </a:pPr>
              <a:endParaRPr lang="sv-SE" sz="600" b="1" noProof="0" dirty="0">
                <a:solidFill>
                  <a:srgbClr val="3333CC"/>
                </a:solidFill>
              </a:endParaRPr>
            </a:p>
          </p:txBody>
        </p:sp>
        <p:sp>
          <p:nvSpPr>
            <p:cNvPr id="3101" name="Text Box 14"/>
            <p:cNvSpPr txBox="1">
              <a:spLocks noChangeArrowheads="1"/>
            </p:cNvSpPr>
            <p:nvPr/>
          </p:nvSpPr>
          <p:spPr bwMode="auto">
            <a:xfrm>
              <a:off x="3508" y="740"/>
              <a:ext cx="57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spcBef>
                  <a:spcPct val="40000"/>
                </a:spcBef>
                <a:buNone/>
              </a:pPr>
              <a:r>
                <a:rPr lang="sv-SE" sz="844" noProof="0" dirty="0">
                  <a:solidFill>
                    <a:prstClr val="black"/>
                  </a:solidFill>
                  <a:cs typeface="Arial" panose="020B0604020202020204" pitchFamily="34" charset="0"/>
                </a:rPr>
                <a:t>Aktivitet</a:t>
              </a:r>
            </a:p>
          </p:txBody>
        </p:sp>
        <p:sp>
          <p:nvSpPr>
            <p:cNvPr id="3102" name="Text Box 15"/>
            <p:cNvSpPr txBox="1">
              <a:spLocks noChangeArrowheads="1"/>
            </p:cNvSpPr>
            <p:nvPr/>
          </p:nvSpPr>
          <p:spPr bwMode="auto">
            <a:xfrm>
              <a:off x="4212" y="737"/>
              <a:ext cx="4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spcBef>
                  <a:spcPct val="40000"/>
                </a:spcBef>
                <a:buNone/>
              </a:pPr>
              <a:r>
                <a:rPr lang="sv-SE" sz="844" noProof="0" dirty="0">
                  <a:solidFill>
                    <a:prstClr val="black"/>
                  </a:solidFill>
                  <a:cs typeface="Arial" panose="020B0604020202020204" pitchFamily="34" charset="0"/>
                </a:rPr>
                <a:t>Vem</a:t>
              </a:r>
              <a:r>
                <a:rPr lang="sv-SE" sz="825" noProof="0" dirty="0">
                  <a:solidFill>
                    <a:srgbClr val="3333CC"/>
                  </a:solidFill>
                </a:rPr>
                <a:t> </a:t>
              </a:r>
            </a:p>
          </p:txBody>
        </p:sp>
        <p:sp>
          <p:nvSpPr>
            <p:cNvPr id="3103" name="Rectangle 23"/>
            <p:cNvSpPr>
              <a:spLocks noChangeArrowheads="1"/>
            </p:cNvSpPr>
            <p:nvPr/>
          </p:nvSpPr>
          <p:spPr bwMode="auto">
            <a:xfrm>
              <a:off x="2839" y="517"/>
              <a:ext cx="2805" cy="1747"/>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500" b="1" noProof="0" dirty="0">
                <a:solidFill>
                  <a:srgbClr val="3333CC"/>
                </a:solidFill>
              </a:endParaRPr>
            </a:p>
          </p:txBody>
        </p:sp>
        <p:sp>
          <p:nvSpPr>
            <p:cNvPr id="3104" name="Line 25"/>
            <p:cNvSpPr>
              <a:spLocks noChangeShapeType="1"/>
            </p:cNvSpPr>
            <p:nvPr/>
          </p:nvSpPr>
          <p:spPr bwMode="auto">
            <a:xfrm>
              <a:off x="4666" y="767"/>
              <a:ext cx="0" cy="1464"/>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3105" name="Line 28"/>
            <p:cNvSpPr>
              <a:spLocks noChangeShapeType="1"/>
            </p:cNvSpPr>
            <p:nvPr/>
          </p:nvSpPr>
          <p:spPr bwMode="auto">
            <a:xfrm>
              <a:off x="2864" y="731"/>
              <a:ext cx="2696"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3106" name="Line 29"/>
            <p:cNvSpPr>
              <a:spLocks noChangeShapeType="1"/>
            </p:cNvSpPr>
            <p:nvPr/>
          </p:nvSpPr>
          <p:spPr bwMode="auto">
            <a:xfrm flipH="1">
              <a:off x="4230" y="767"/>
              <a:ext cx="0" cy="1445"/>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3107" name="Line 30"/>
            <p:cNvSpPr>
              <a:spLocks noChangeShapeType="1"/>
            </p:cNvSpPr>
            <p:nvPr/>
          </p:nvSpPr>
          <p:spPr bwMode="auto">
            <a:xfrm>
              <a:off x="3543" y="767"/>
              <a:ext cx="13" cy="1444"/>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grpSp>
      <p:sp>
        <p:nvSpPr>
          <p:cNvPr id="3079" name="Line 26"/>
          <p:cNvSpPr>
            <a:spLocks noChangeShapeType="1"/>
          </p:cNvSpPr>
          <p:nvPr/>
        </p:nvSpPr>
        <p:spPr bwMode="auto">
          <a:xfrm>
            <a:off x="6769859" y="2303861"/>
            <a:ext cx="3211115"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9245" name="Text Box 7"/>
          <p:cNvSpPr txBox="1">
            <a:spLocks noChangeArrowheads="1"/>
          </p:cNvSpPr>
          <p:nvPr/>
        </p:nvSpPr>
        <p:spPr bwMode="auto">
          <a:xfrm>
            <a:off x="2377817" y="1720454"/>
            <a:ext cx="4261669" cy="408644"/>
          </a:xfrm>
          <a:prstGeom prst="rect">
            <a:avLst/>
          </a:prstGeom>
          <a:solidFill>
            <a:srgbClr val="FFFFCC">
              <a:alpha val="90000"/>
            </a:srgbClr>
          </a:solidFill>
          <a:ln w="9525" algn="ctr">
            <a:solidFill>
              <a:srgbClr val="92D050"/>
            </a:solidFill>
            <a:miter lim="800000"/>
            <a:headEnd/>
            <a:tailEnd/>
          </a:ln>
        </p:spPr>
        <p:txBody>
          <a:bodyPr wrap="square" lIns="66112" tIns="33055" rIns="66112" bIns="33055">
            <a:spAutoFit/>
          </a:bodyPr>
          <a:lstStyle>
            <a:lvl1pPr marL="342900" indent="-342900" defTabSz="882650">
              <a:defRPr>
                <a:solidFill>
                  <a:schemeClr val="tx1"/>
                </a:solidFill>
                <a:latin typeface="Arial" charset="0"/>
              </a:defRPr>
            </a:lvl1pPr>
            <a:lvl2pPr marL="742950" indent="-285750" defTabSz="882650">
              <a:defRPr>
                <a:solidFill>
                  <a:schemeClr val="tx1"/>
                </a:solidFill>
                <a:latin typeface="Arial" charset="0"/>
              </a:defRPr>
            </a:lvl2pPr>
            <a:lvl3pPr marL="1143000" indent="-228600" defTabSz="882650">
              <a:defRPr>
                <a:solidFill>
                  <a:schemeClr val="tx1"/>
                </a:solidFill>
                <a:latin typeface="Arial" charset="0"/>
              </a:defRPr>
            </a:lvl3pPr>
            <a:lvl4pPr marL="1600200" indent="-228600" defTabSz="882650">
              <a:defRPr>
                <a:solidFill>
                  <a:schemeClr val="tx1"/>
                </a:solidFill>
                <a:latin typeface="Arial" charset="0"/>
              </a:defRPr>
            </a:lvl4pPr>
            <a:lvl5pPr marL="2057400" indent="-228600" defTabSz="882650">
              <a:defRPr>
                <a:solidFill>
                  <a:schemeClr val="tx1"/>
                </a:solidFill>
                <a:latin typeface="Arial" charset="0"/>
              </a:defRPr>
            </a:lvl5pPr>
            <a:lvl6pPr marL="2514600" indent="-228600" defTabSz="882650" fontAlgn="base">
              <a:spcBef>
                <a:spcPct val="0"/>
              </a:spcBef>
              <a:spcAft>
                <a:spcPct val="0"/>
              </a:spcAft>
              <a:defRPr>
                <a:solidFill>
                  <a:schemeClr val="tx1"/>
                </a:solidFill>
                <a:latin typeface="Arial" charset="0"/>
              </a:defRPr>
            </a:lvl6pPr>
            <a:lvl7pPr marL="2971800" indent="-228600" defTabSz="882650" fontAlgn="base">
              <a:spcBef>
                <a:spcPct val="0"/>
              </a:spcBef>
              <a:spcAft>
                <a:spcPct val="0"/>
              </a:spcAft>
              <a:defRPr>
                <a:solidFill>
                  <a:schemeClr val="tx1"/>
                </a:solidFill>
                <a:latin typeface="Arial" charset="0"/>
              </a:defRPr>
            </a:lvl7pPr>
            <a:lvl8pPr marL="3429000" indent="-228600" defTabSz="882650" fontAlgn="base">
              <a:spcBef>
                <a:spcPct val="0"/>
              </a:spcBef>
              <a:spcAft>
                <a:spcPct val="0"/>
              </a:spcAft>
              <a:defRPr>
                <a:solidFill>
                  <a:schemeClr val="tx1"/>
                </a:solidFill>
                <a:latin typeface="Arial" charset="0"/>
              </a:defRPr>
            </a:lvl8pPr>
            <a:lvl9pPr marL="3886200" indent="-228600" defTabSz="882650" fontAlgn="base">
              <a:spcBef>
                <a:spcPct val="0"/>
              </a:spcBef>
              <a:spcAft>
                <a:spcPct val="0"/>
              </a:spcAft>
              <a:defRPr>
                <a:solidFill>
                  <a:schemeClr val="tx1"/>
                </a:solidFill>
                <a:latin typeface="Arial" charset="0"/>
              </a:defRPr>
            </a:lvl9pPr>
          </a:lstStyle>
          <a:p>
            <a:pPr marL="241093" indent="-241093" defTabSz="620591">
              <a:spcBef>
                <a:spcPct val="50000"/>
              </a:spcBef>
              <a:defRPr/>
            </a:pPr>
            <a:r>
              <a:rPr lang="sv-SE" sz="984" b="1" noProof="0" dirty="0">
                <a:solidFill>
                  <a:prstClr val="black"/>
                </a:solidFill>
                <a:latin typeface="Arial" panose="020B0604020202020204" pitchFamily="34" charset="0"/>
                <a:cs typeface="Arial" panose="020B0604020202020204" pitchFamily="34" charset="0"/>
              </a:rPr>
              <a:t>Problem/Förbättringspotential: </a:t>
            </a:r>
            <a:endParaRPr lang="sv-SE" sz="984" b="1" noProof="0" dirty="0">
              <a:solidFill>
                <a:srgbClr val="3333CC"/>
              </a:solidFill>
              <a:latin typeface="Arial" panose="020B0604020202020204" pitchFamily="34" charset="0"/>
              <a:cs typeface="Arial" panose="020B0604020202020204" pitchFamily="34" charset="0"/>
            </a:endParaRPr>
          </a:p>
          <a:p>
            <a:pPr marL="241093" indent="-241093" defTabSz="620591">
              <a:spcBef>
                <a:spcPct val="50000"/>
              </a:spcBef>
              <a:defRPr/>
            </a:pPr>
            <a:r>
              <a:rPr lang="sv-SE" sz="825" b="1" noProof="0" dirty="0">
                <a:solidFill>
                  <a:srgbClr val="3333CC"/>
                </a:solidFill>
              </a:rPr>
              <a:t> </a:t>
            </a:r>
          </a:p>
        </p:txBody>
      </p:sp>
      <p:sp>
        <p:nvSpPr>
          <p:cNvPr id="9247" name="Rectangle 17"/>
          <p:cNvSpPr>
            <a:spLocks noChangeArrowheads="1"/>
          </p:cNvSpPr>
          <p:nvPr/>
        </p:nvSpPr>
        <p:spPr bwMode="auto">
          <a:xfrm>
            <a:off x="6719257" y="4064077"/>
            <a:ext cx="3331369" cy="528637"/>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noProof="0" dirty="0">
              <a:solidFill>
                <a:srgbClr val="3333CC"/>
              </a:solidFill>
              <a:effectLst>
                <a:outerShdw blurRad="38100" dist="38100" dir="2700000" algn="tl">
                  <a:srgbClr val="C0C0C0"/>
                </a:outerShdw>
              </a:effectLst>
              <a:latin typeface="Tahoma"/>
            </a:endParaRPr>
          </a:p>
        </p:txBody>
      </p:sp>
      <p:sp>
        <p:nvSpPr>
          <p:cNvPr id="3083" name="Text Box 37"/>
          <p:cNvSpPr txBox="1">
            <a:spLocks noChangeArrowheads="1"/>
          </p:cNvSpPr>
          <p:nvPr/>
        </p:nvSpPr>
        <p:spPr bwMode="auto">
          <a:xfrm>
            <a:off x="2973551" y="1477149"/>
            <a:ext cx="2769394"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sz="1125" b="1" noProof="0" dirty="0">
                <a:solidFill>
                  <a:prstClr val="black"/>
                </a:solidFill>
                <a:cs typeface="Arial" panose="020B0604020202020204" pitchFamily="34" charset="0"/>
              </a:rPr>
              <a:t>Planera</a:t>
            </a:r>
          </a:p>
        </p:txBody>
      </p:sp>
      <p:sp>
        <p:nvSpPr>
          <p:cNvPr id="3084" name="Text Box 38"/>
          <p:cNvSpPr txBox="1">
            <a:spLocks noChangeArrowheads="1"/>
          </p:cNvSpPr>
          <p:nvPr/>
        </p:nvSpPr>
        <p:spPr bwMode="auto">
          <a:xfrm>
            <a:off x="3647445" y="2668191"/>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350" noProof="0" dirty="0">
              <a:solidFill>
                <a:prstClr val="black"/>
              </a:solidFill>
            </a:endParaRPr>
          </a:p>
        </p:txBody>
      </p:sp>
      <p:sp>
        <p:nvSpPr>
          <p:cNvPr id="3085" name="Text Box 40"/>
          <p:cNvSpPr txBox="1">
            <a:spLocks noChangeArrowheads="1"/>
          </p:cNvSpPr>
          <p:nvPr/>
        </p:nvSpPr>
        <p:spPr bwMode="auto">
          <a:xfrm>
            <a:off x="3710549" y="5289948"/>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350" noProof="0" dirty="0">
              <a:solidFill>
                <a:prstClr val="black"/>
              </a:solidFill>
            </a:endParaRPr>
          </a:p>
        </p:txBody>
      </p:sp>
      <p:sp>
        <p:nvSpPr>
          <p:cNvPr id="3086" name="Text Box 41"/>
          <p:cNvSpPr txBox="1">
            <a:spLocks noChangeArrowheads="1"/>
          </p:cNvSpPr>
          <p:nvPr/>
        </p:nvSpPr>
        <p:spPr bwMode="auto">
          <a:xfrm>
            <a:off x="6833558" y="3856435"/>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350" noProof="0" dirty="0">
              <a:solidFill>
                <a:prstClr val="black"/>
              </a:solidFill>
            </a:endParaRPr>
          </a:p>
        </p:txBody>
      </p:sp>
      <p:sp>
        <p:nvSpPr>
          <p:cNvPr id="3087" name="Text Box 48"/>
          <p:cNvSpPr txBox="1">
            <a:spLocks noChangeArrowheads="1"/>
          </p:cNvSpPr>
          <p:nvPr/>
        </p:nvSpPr>
        <p:spPr bwMode="auto">
          <a:xfrm>
            <a:off x="9014782" y="2082404"/>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350" noProof="0" dirty="0">
              <a:solidFill>
                <a:prstClr val="black"/>
              </a:solidFill>
            </a:endParaRPr>
          </a:p>
        </p:txBody>
      </p:sp>
      <p:sp>
        <p:nvSpPr>
          <p:cNvPr id="3088" name="Line 29"/>
          <p:cNvSpPr>
            <a:spLocks noChangeShapeType="1"/>
          </p:cNvSpPr>
          <p:nvPr/>
        </p:nvSpPr>
        <p:spPr bwMode="auto">
          <a:xfrm flipH="1">
            <a:off x="9344585" y="2072880"/>
            <a:ext cx="0" cy="1920478"/>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3089" name="Text Box 46"/>
          <p:cNvSpPr txBox="1">
            <a:spLocks noChangeArrowheads="1"/>
          </p:cNvSpPr>
          <p:nvPr/>
        </p:nvSpPr>
        <p:spPr bwMode="auto">
          <a:xfrm>
            <a:off x="8874289" y="2056210"/>
            <a:ext cx="378619" cy="22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sv-SE" sz="844" noProof="0" dirty="0">
                <a:solidFill>
                  <a:prstClr val="black"/>
                </a:solidFill>
                <a:cs typeface="Arial" panose="020B0604020202020204" pitchFamily="34" charset="0"/>
              </a:rPr>
              <a:t>När</a:t>
            </a:r>
          </a:p>
        </p:txBody>
      </p:sp>
      <p:sp>
        <p:nvSpPr>
          <p:cNvPr id="3090" name="Rektangel 1"/>
          <p:cNvSpPr>
            <a:spLocks noChangeArrowheads="1"/>
          </p:cNvSpPr>
          <p:nvPr/>
        </p:nvSpPr>
        <p:spPr bwMode="auto">
          <a:xfrm>
            <a:off x="9285054" y="2056210"/>
            <a:ext cx="745717" cy="2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sv-SE" sz="844" noProof="0" dirty="0">
                <a:solidFill>
                  <a:prstClr val="black"/>
                </a:solidFill>
                <a:cs typeface="Arial" panose="020B0604020202020204" pitchFamily="34" charset="0"/>
              </a:rPr>
              <a:t>Kommentar</a:t>
            </a:r>
          </a:p>
        </p:txBody>
      </p:sp>
      <p:sp>
        <p:nvSpPr>
          <p:cNvPr id="3091" name="Text Box 37"/>
          <p:cNvSpPr txBox="1">
            <a:spLocks noChangeArrowheads="1"/>
          </p:cNvSpPr>
          <p:nvPr/>
        </p:nvSpPr>
        <p:spPr bwMode="auto">
          <a:xfrm>
            <a:off x="6854988" y="1498513"/>
            <a:ext cx="2769394"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sz="1125" b="1" noProof="0" dirty="0">
                <a:solidFill>
                  <a:prstClr val="black"/>
                </a:solidFill>
                <a:cs typeface="Arial" panose="020B0604020202020204" pitchFamily="34" charset="0"/>
              </a:rPr>
              <a:t>Utför </a:t>
            </a:r>
            <a:r>
              <a:rPr lang="sv-SE" sz="1125" noProof="0" dirty="0">
                <a:solidFill>
                  <a:prstClr val="black"/>
                </a:solidFill>
                <a:cs typeface="Arial" panose="020B0604020202020204" pitchFamily="34" charset="0"/>
              </a:rPr>
              <a:t>–</a:t>
            </a:r>
            <a:r>
              <a:rPr lang="sv-SE" sz="1125" b="1" noProof="0" dirty="0">
                <a:solidFill>
                  <a:prstClr val="black"/>
                </a:solidFill>
                <a:cs typeface="Arial" panose="020B0604020202020204" pitchFamily="34" charset="0"/>
              </a:rPr>
              <a:t> Följ upp - Förbättra</a:t>
            </a:r>
          </a:p>
        </p:txBody>
      </p:sp>
      <p:sp>
        <p:nvSpPr>
          <p:cNvPr id="46" name="Rectangle 17"/>
          <p:cNvSpPr>
            <a:spLocks noChangeArrowheads="1"/>
          </p:cNvSpPr>
          <p:nvPr/>
        </p:nvSpPr>
        <p:spPr bwMode="auto">
          <a:xfrm>
            <a:off x="6719257" y="5493026"/>
            <a:ext cx="3331369" cy="1111516"/>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noProof="0" dirty="0">
              <a:solidFill>
                <a:srgbClr val="3333CC"/>
              </a:solidFill>
              <a:effectLst>
                <a:outerShdw blurRad="38100" dist="38100" dir="2700000" algn="tl">
                  <a:srgbClr val="C0C0C0"/>
                </a:outerShdw>
              </a:effectLst>
              <a:latin typeface="Tahoma"/>
            </a:endParaRPr>
          </a:p>
        </p:txBody>
      </p:sp>
      <p:sp>
        <p:nvSpPr>
          <p:cNvPr id="3093" name="Text Box 8"/>
          <p:cNvSpPr txBox="1">
            <a:spLocks noChangeArrowheads="1"/>
          </p:cNvSpPr>
          <p:nvPr/>
        </p:nvSpPr>
        <p:spPr bwMode="auto">
          <a:xfrm>
            <a:off x="6700208" y="5521907"/>
            <a:ext cx="3040856" cy="3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sz="984" b="1" noProof="0" dirty="0">
                <a:solidFill>
                  <a:prstClr val="black"/>
                </a:solidFill>
                <a:cs typeface="Arial" panose="020B0604020202020204" pitchFamily="34" charset="0"/>
              </a:rPr>
              <a:t>Förbättra </a:t>
            </a:r>
          </a:p>
          <a:p>
            <a:pPr marL="241093" indent="-241093" defTabSz="620591">
              <a:lnSpc>
                <a:spcPct val="110000"/>
              </a:lnSpc>
              <a:buNone/>
            </a:pPr>
            <a:endParaRPr lang="sv-SE" sz="825" noProof="0" dirty="0">
              <a:solidFill>
                <a:srgbClr val="3333CC"/>
              </a:solidFill>
            </a:endParaRPr>
          </a:p>
        </p:txBody>
      </p:sp>
      <p:sp>
        <p:nvSpPr>
          <p:cNvPr id="3094" name="Text Box 8"/>
          <p:cNvSpPr txBox="1">
            <a:spLocks noChangeArrowheads="1"/>
          </p:cNvSpPr>
          <p:nvPr/>
        </p:nvSpPr>
        <p:spPr bwMode="auto">
          <a:xfrm>
            <a:off x="6683172" y="4116290"/>
            <a:ext cx="3306365" cy="3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sz="984" b="1" noProof="0" dirty="0">
                <a:solidFill>
                  <a:prstClr val="black"/>
                </a:solidFill>
                <a:cs typeface="Arial" panose="020B0604020202020204" pitchFamily="34" charset="0"/>
              </a:rPr>
              <a:t>Mätetal- Hur vet vi att vi når effekt av vår förändring?</a:t>
            </a:r>
          </a:p>
          <a:p>
            <a:pPr marL="241093" indent="-241093" defTabSz="620591">
              <a:lnSpc>
                <a:spcPct val="110000"/>
              </a:lnSpc>
              <a:buNone/>
            </a:pPr>
            <a:endParaRPr lang="sv-SE" sz="825" noProof="0" dirty="0">
              <a:solidFill>
                <a:srgbClr val="3333CC"/>
              </a:solidFill>
            </a:endParaRPr>
          </a:p>
        </p:txBody>
      </p:sp>
      <p:sp>
        <p:nvSpPr>
          <p:cNvPr id="3096" name="Text Box 37"/>
          <p:cNvSpPr txBox="1">
            <a:spLocks noChangeArrowheads="1"/>
          </p:cNvSpPr>
          <p:nvPr/>
        </p:nvSpPr>
        <p:spPr bwMode="auto">
          <a:xfrm>
            <a:off x="2434610" y="214335"/>
            <a:ext cx="7322780" cy="110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sv-SE" sz="3797" b="1" noProof="0" dirty="0">
                <a:solidFill>
                  <a:prstClr val="black"/>
                </a:solidFill>
                <a:latin typeface="Arial Bold"/>
              </a:rPr>
              <a:t>A3 </a:t>
            </a:r>
            <a:br>
              <a:rPr lang="sv-SE" sz="3797" b="1" noProof="0" dirty="0">
                <a:solidFill>
                  <a:prstClr val="black"/>
                </a:solidFill>
                <a:latin typeface="Arial Bold"/>
              </a:rPr>
            </a:br>
            <a:r>
              <a:rPr lang="sv-SE" sz="1406" b="1" noProof="0" dirty="0">
                <a:solidFill>
                  <a:prstClr val="black"/>
                </a:solidFill>
                <a:latin typeface="Arial Bold"/>
              </a:rPr>
              <a:t>Förbättringsaktivitet Nr:____________</a:t>
            </a:r>
          </a:p>
          <a:p>
            <a:pPr defTabSz="914353">
              <a:spcBef>
                <a:spcPct val="0"/>
              </a:spcBef>
              <a:buNone/>
            </a:pPr>
            <a:r>
              <a:rPr lang="sv-SE" sz="1406" b="1" noProof="0" dirty="0">
                <a:solidFill>
                  <a:prstClr val="black"/>
                </a:solidFill>
                <a:latin typeface="Arial Bold"/>
              </a:rPr>
              <a:t>Företag:__________________________	Datum:________________  </a:t>
            </a:r>
          </a:p>
        </p:txBody>
      </p:sp>
      <p:sp>
        <p:nvSpPr>
          <p:cNvPr id="40" name="Rectangle 17"/>
          <p:cNvSpPr>
            <a:spLocks noChangeArrowheads="1"/>
          </p:cNvSpPr>
          <p:nvPr/>
        </p:nvSpPr>
        <p:spPr bwMode="auto">
          <a:xfrm>
            <a:off x="6709733" y="4627042"/>
            <a:ext cx="3331369" cy="873057"/>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noProof="0" dirty="0">
              <a:solidFill>
                <a:srgbClr val="3333CC"/>
              </a:solidFill>
              <a:effectLst>
                <a:outerShdw blurRad="38100" dist="38100" dir="2700000" algn="tl">
                  <a:srgbClr val="C0C0C0"/>
                </a:outerShdw>
              </a:effectLst>
              <a:latin typeface="Tahoma"/>
            </a:endParaRPr>
          </a:p>
        </p:txBody>
      </p:sp>
      <p:sp>
        <p:nvSpPr>
          <p:cNvPr id="41" name="Text Box 8"/>
          <p:cNvSpPr txBox="1">
            <a:spLocks noChangeArrowheads="1"/>
          </p:cNvSpPr>
          <p:nvPr/>
        </p:nvSpPr>
        <p:spPr bwMode="auto">
          <a:xfrm>
            <a:off x="6683172" y="4626852"/>
            <a:ext cx="3040856" cy="22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sz="984" b="1" noProof="0" dirty="0">
                <a:solidFill>
                  <a:prstClr val="black"/>
                </a:solidFill>
                <a:cs typeface="Arial" panose="020B0604020202020204" pitchFamily="34" charset="0"/>
              </a:rPr>
              <a:t>Följ upp</a:t>
            </a:r>
          </a:p>
        </p:txBody>
      </p:sp>
      <p:pic>
        <p:nvPicPr>
          <p:cNvPr id="3" name="Bildobjekt 2">
            <a:extLst>
              <a:ext uri="{FF2B5EF4-FFF2-40B4-BE49-F238E27FC236}">
                <a16:creationId xmlns:a16="http://schemas.microsoft.com/office/drawing/2014/main" id="{7937B04C-4770-CECB-0091-23B5A59ADCAB}"/>
              </a:ext>
            </a:extLst>
          </p:cNvPr>
          <p:cNvPicPr>
            <a:picLocks noChangeAspect="1"/>
          </p:cNvPicPr>
          <p:nvPr/>
        </p:nvPicPr>
        <p:blipFill>
          <a:blip r:embed="rId3"/>
          <a:stretch>
            <a:fillRect/>
          </a:stretch>
        </p:blipFill>
        <p:spPr>
          <a:xfrm>
            <a:off x="9724028" y="113375"/>
            <a:ext cx="2200847" cy="1377815"/>
          </a:xfrm>
          <a:prstGeom prst="rect">
            <a:avLst/>
          </a:prstGeom>
        </p:spPr>
      </p:pic>
    </p:spTree>
    <p:extLst>
      <p:ext uri="{BB962C8B-B14F-4D97-AF65-F5344CB8AC3E}">
        <p14:creationId xmlns:p14="http://schemas.microsoft.com/office/powerpoint/2010/main" val="1247233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57A8F-29D2-AAD7-0C23-8C64647BED31}"/>
            </a:ext>
          </a:extLst>
        </p:cNvPr>
        <p:cNvGrpSpPr/>
        <p:nvPr/>
      </p:nvGrpSpPr>
      <p:grpSpPr>
        <a:xfrm>
          <a:off x="0" y="0"/>
          <a:ext cx="0" cy="0"/>
          <a:chOff x="0" y="0"/>
          <a:chExt cx="0" cy="0"/>
        </a:xfrm>
      </p:grpSpPr>
      <p:grpSp>
        <p:nvGrpSpPr>
          <p:cNvPr id="3074" name="Group 2">
            <a:extLst>
              <a:ext uri="{FF2B5EF4-FFF2-40B4-BE49-F238E27FC236}">
                <a16:creationId xmlns:a16="http://schemas.microsoft.com/office/drawing/2014/main" id="{C3265B20-2045-8A8B-C664-94C3049F1DC5}"/>
              </a:ext>
            </a:extLst>
          </p:cNvPr>
          <p:cNvGrpSpPr>
            <a:grpSpLocks/>
          </p:cNvGrpSpPr>
          <p:nvPr/>
        </p:nvGrpSpPr>
        <p:grpSpPr bwMode="auto">
          <a:xfrm>
            <a:off x="1645010" y="2518174"/>
            <a:ext cx="4256921" cy="910827"/>
            <a:chOff x="96" y="1699"/>
            <a:chExt cx="2578" cy="609"/>
          </a:xfrm>
        </p:grpSpPr>
        <p:sp>
          <p:nvSpPr>
            <p:cNvPr id="3110" name="Rectangle 6">
              <a:extLst>
                <a:ext uri="{FF2B5EF4-FFF2-40B4-BE49-F238E27FC236}">
                  <a16:creationId xmlns:a16="http://schemas.microsoft.com/office/drawing/2014/main" id="{77D352B1-A5EC-2CB0-01CC-3BCC26A41138}"/>
                </a:ext>
              </a:extLst>
            </p:cNvPr>
            <p:cNvSpPr>
              <a:spLocks noChangeArrowheads="1"/>
            </p:cNvSpPr>
            <p:nvPr/>
          </p:nvSpPr>
          <p:spPr bwMode="auto">
            <a:xfrm>
              <a:off x="96" y="1704"/>
              <a:ext cx="2578" cy="604"/>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500" b="1" noProof="0" dirty="0">
                <a:solidFill>
                  <a:srgbClr val="3333CC"/>
                </a:solidFill>
              </a:endParaRPr>
            </a:p>
          </p:txBody>
        </p:sp>
        <p:sp>
          <p:nvSpPr>
            <p:cNvPr id="3111" name="Text Box 8">
              <a:extLst>
                <a:ext uri="{FF2B5EF4-FFF2-40B4-BE49-F238E27FC236}">
                  <a16:creationId xmlns:a16="http://schemas.microsoft.com/office/drawing/2014/main" id="{EA99B13F-6087-0BFD-7ADC-56FFE704AB00}"/>
                </a:ext>
              </a:extLst>
            </p:cNvPr>
            <p:cNvSpPr txBox="1">
              <a:spLocks noChangeArrowheads="1"/>
            </p:cNvSpPr>
            <p:nvPr/>
          </p:nvSpPr>
          <p:spPr bwMode="auto">
            <a:xfrm>
              <a:off x="105" y="1699"/>
              <a:ext cx="254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buNone/>
              </a:pPr>
              <a:r>
                <a:rPr lang="sv-SE" sz="984" b="1" noProof="0" dirty="0">
                  <a:solidFill>
                    <a:prstClr val="black"/>
                  </a:solidFill>
                  <a:cs typeface="Arial" panose="020B0604020202020204" pitchFamily="34" charset="0"/>
                </a:rPr>
                <a:t>Mål</a:t>
              </a:r>
            </a:p>
          </p:txBody>
        </p:sp>
      </p:grpSp>
      <p:grpSp>
        <p:nvGrpSpPr>
          <p:cNvPr id="3075" name="Group 8">
            <a:extLst>
              <a:ext uri="{FF2B5EF4-FFF2-40B4-BE49-F238E27FC236}">
                <a16:creationId xmlns:a16="http://schemas.microsoft.com/office/drawing/2014/main" id="{E475F027-674D-F478-F8CD-EDE326357A9C}"/>
              </a:ext>
            </a:extLst>
          </p:cNvPr>
          <p:cNvGrpSpPr>
            <a:grpSpLocks/>
          </p:cNvGrpSpPr>
          <p:nvPr/>
        </p:nvGrpSpPr>
        <p:grpSpPr bwMode="auto">
          <a:xfrm>
            <a:off x="1640261" y="1607346"/>
            <a:ext cx="4252143" cy="917973"/>
            <a:chOff x="27" y="624"/>
            <a:chExt cx="2578" cy="1059"/>
          </a:xfrm>
        </p:grpSpPr>
        <p:sp>
          <p:nvSpPr>
            <p:cNvPr id="3108" name="Rectangle 4">
              <a:extLst>
                <a:ext uri="{FF2B5EF4-FFF2-40B4-BE49-F238E27FC236}">
                  <a16:creationId xmlns:a16="http://schemas.microsoft.com/office/drawing/2014/main" id="{B0B9B245-89E1-9789-414B-89E5A9759F6B}"/>
                </a:ext>
              </a:extLst>
            </p:cNvPr>
            <p:cNvSpPr>
              <a:spLocks noChangeArrowheads="1"/>
            </p:cNvSpPr>
            <p:nvPr/>
          </p:nvSpPr>
          <p:spPr bwMode="auto">
            <a:xfrm>
              <a:off x="27" y="640"/>
              <a:ext cx="2578" cy="1043"/>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500" b="1" noProof="0" dirty="0">
                <a:solidFill>
                  <a:srgbClr val="3333CC"/>
                </a:solidFill>
              </a:endParaRPr>
            </a:p>
          </p:txBody>
        </p:sp>
        <p:sp>
          <p:nvSpPr>
            <p:cNvPr id="3109" name="Rectangle 20">
              <a:extLst>
                <a:ext uri="{FF2B5EF4-FFF2-40B4-BE49-F238E27FC236}">
                  <a16:creationId xmlns:a16="http://schemas.microsoft.com/office/drawing/2014/main" id="{49E409AE-B1F5-C2FC-A78C-6B70F2634E1E}"/>
                </a:ext>
              </a:extLst>
            </p:cNvPr>
            <p:cNvSpPr>
              <a:spLocks noChangeArrowheads="1"/>
            </p:cNvSpPr>
            <p:nvPr/>
          </p:nvSpPr>
          <p:spPr bwMode="auto">
            <a:xfrm>
              <a:off x="29" y="624"/>
              <a:ext cx="2527"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0"/>
                </a:spcBef>
                <a:buNone/>
              </a:pPr>
              <a:r>
                <a:rPr lang="sv-SE" sz="984" b="1" noProof="0" dirty="0">
                  <a:solidFill>
                    <a:prstClr val="black"/>
                  </a:solidFill>
                  <a:cs typeface="Arial" panose="020B0604020202020204" pitchFamily="34" charset="0"/>
                </a:rPr>
                <a:t>Nuläge</a:t>
              </a:r>
            </a:p>
            <a:p>
              <a:pPr defTabSz="620591">
                <a:spcBef>
                  <a:spcPct val="0"/>
                </a:spcBef>
                <a:buNone/>
              </a:pPr>
              <a:endParaRPr lang="sv-SE" sz="750" b="1" noProof="0" dirty="0">
                <a:solidFill>
                  <a:srgbClr val="3333CC"/>
                </a:solidFill>
              </a:endParaRPr>
            </a:p>
          </p:txBody>
        </p:sp>
      </p:grpSp>
      <p:sp>
        <p:nvSpPr>
          <p:cNvPr id="3076" name="Rectangle 6">
            <a:extLst>
              <a:ext uri="{FF2B5EF4-FFF2-40B4-BE49-F238E27FC236}">
                <a16:creationId xmlns:a16="http://schemas.microsoft.com/office/drawing/2014/main" id="{A976313B-6421-90BF-C4C2-ABC1AB9B8FDD}"/>
              </a:ext>
            </a:extLst>
          </p:cNvPr>
          <p:cNvSpPr>
            <a:spLocks noChangeArrowheads="1"/>
          </p:cNvSpPr>
          <p:nvPr/>
        </p:nvSpPr>
        <p:spPr bwMode="auto">
          <a:xfrm>
            <a:off x="1640261" y="3488533"/>
            <a:ext cx="4237855" cy="2473073"/>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500" b="1" noProof="0" dirty="0">
              <a:solidFill>
                <a:srgbClr val="3333CC"/>
              </a:solidFill>
            </a:endParaRPr>
          </a:p>
        </p:txBody>
      </p:sp>
      <p:sp>
        <p:nvSpPr>
          <p:cNvPr id="3077" name="Text Box 8">
            <a:extLst>
              <a:ext uri="{FF2B5EF4-FFF2-40B4-BE49-F238E27FC236}">
                <a16:creationId xmlns:a16="http://schemas.microsoft.com/office/drawing/2014/main" id="{C91D501E-47B4-D27A-CC79-96B8F11B0CCC}"/>
              </a:ext>
            </a:extLst>
          </p:cNvPr>
          <p:cNvSpPr txBox="1">
            <a:spLocks noChangeArrowheads="1"/>
          </p:cNvSpPr>
          <p:nvPr/>
        </p:nvSpPr>
        <p:spPr bwMode="auto">
          <a:xfrm>
            <a:off x="2837261" y="3488531"/>
            <a:ext cx="3040856" cy="55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sz="984" b="1" noProof="0" dirty="0">
                <a:solidFill>
                  <a:prstClr val="black"/>
                </a:solidFill>
                <a:cs typeface="Arial" panose="020B0604020202020204" pitchFamily="34" charset="0"/>
              </a:rPr>
              <a:t>Grundorsaksanalys</a:t>
            </a:r>
          </a:p>
          <a:p>
            <a:pPr marL="241093" indent="-241093" defTabSz="620591">
              <a:lnSpc>
                <a:spcPct val="110000"/>
              </a:lnSpc>
              <a:buNone/>
            </a:pPr>
            <a:endParaRPr lang="sv-SE" sz="825" noProof="0" dirty="0">
              <a:solidFill>
                <a:srgbClr val="3333CC"/>
              </a:solidFill>
            </a:endParaRPr>
          </a:p>
          <a:p>
            <a:pPr marL="241093" indent="-241093" defTabSz="620591">
              <a:lnSpc>
                <a:spcPct val="110000"/>
              </a:lnSpc>
              <a:buNone/>
            </a:pPr>
            <a:endParaRPr lang="sv-SE" sz="825" noProof="0" dirty="0">
              <a:solidFill>
                <a:srgbClr val="3333CC"/>
              </a:solidFill>
            </a:endParaRPr>
          </a:p>
        </p:txBody>
      </p:sp>
      <p:grpSp>
        <p:nvGrpSpPr>
          <p:cNvPr id="3078" name="Group 15">
            <a:extLst>
              <a:ext uri="{FF2B5EF4-FFF2-40B4-BE49-F238E27FC236}">
                <a16:creationId xmlns:a16="http://schemas.microsoft.com/office/drawing/2014/main" id="{BE4FAB20-F8B4-24B8-02EB-B26A5FE53043}"/>
              </a:ext>
            </a:extLst>
          </p:cNvPr>
          <p:cNvGrpSpPr>
            <a:grpSpLocks/>
          </p:cNvGrpSpPr>
          <p:nvPr/>
        </p:nvGrpSpPr>
        <p:grpSpPr bwMode="auto">
          <a:xfrm>
            <a:off x="5972176" y="1136453"/>
            <a:ext cx="3340894" cy="2327671"/>
            <a:chOff x="2839" y="513"/>
            <a:chExt cx="2805" cy="1751"/>
          </a:xfrm>
        </p:grpSpPr>
        <p:sp>
          <p:nvSpPr>
            <p:cNvPr id="3098" name="Text Box 10">
              <a:extLst>
                <a:ext uri="{FF2B5EF4-FFF2-40B4-BE49-F238E27FC236}">
                  <a16:creationId xmlns:a16="http://schemas.microsoft.com/office/drawing/2014/main" id="{F8DFBAE8-7C6B-80BF-DF44-6CA02FBC9B7D}"/>
                </a:ext>
              </a:extLst>
            </p:cNvPr>
            <p:cNvSpPr txBox="1">
              <a:spLocks noChangeArrowheads="1"/>
            </p:cNvSpPr>
            <p:nvPr/>
          </p:nvSpPr>
          <p:spPr bwMode="auto">
            <a:xfrm>
              <a:off x="2839" y="513"/>
              <a:ext cx="132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50000"/>
                </a:spcBef>
                <a:buNone/>
              </a:pPr>
              <a:r>
                <a:rPr lang="sv-SE" sz="984" b="1" noProof="0" dirty="0">
                  <a:solidFill>
                    <a:prstClr val="black"/>
                  </a:solidFill>
                  <a:cs typeface="Arial" panose="020B0604020202020204" pitchFamily="34" charset="0"/>
                </a:rPr>
                <a:t>Åtgärdsförslag</a:t>
              </a:r>
            </a:p>
            <a:p>
              <a:pPr defTabSz="620591">
                <a:spcBef>
                  <a:spcPct val="50000"/>
                </a:spcBef>
                <a:buNone/>
              </a:pPr>
              <a:endParaRPr lang="sv-SE" sz="825" b="1" noProof="0" dirty="0">
                <a:solidFill>
                  <a:srgbClr val="3333CC"/>
                </a:solidFill>
              </a:endParaRPr>
            </a:p>
          </p:txBody>
        </p:sp>
        <p:sp>
          <p:nvSpPr>
            <p:cNvPr id="3099" name="Text Box 12">
              <a:extLst>
                <a:ext uri="{FF2B5EF4-FFF2-40B4-BE49-F238E27FC236}">
                  <a16:creationId xmlns:a16="http://schemas.microsoft.com/office/drawing/2014/main" id="{DEB5A57A-9849-DCBF-2AE3-4F4EAEA4B1E3}"/>
                </a:ext>
              </a:extLst>
            </p:cNvPr>
            <p:cNvSpPr txBox="1">
              <a:spLocks noChangeArrowheads="1"/>
            </p:cNvSpPr>
            <p:nvPr/>
          </p:nvSpPr>
          <p:spPr bwMode="auto">
            <a:xfrm>
              <a:off x="2880" y="1797"/>
              <a:ext cx="157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spcBef>
                  <a:spcPct val="50000"/>
                </a:spcBef>
                <a:buNone/>
              </a:pPr>
              <a:endParaRPr lang="sv-SE" sz="825" noProof="0" dirty="0">
                <a:solidFill>
                  <a:srgbClr val="3333CC"/>
                </a:solidFill>
              </a:endParaRPr>
            </a:p>
          </p:txBody>
        </p:sp>
        <p:sp>
          <p:nvSpPr>
            <p:cNvPr id="3100" name="Text Box 13">
              <a:extLst>
                <a:ext uri="{FF2B5EF4-FFF2-40B4-BE49-F238E27FC236}">
                  <a16:creationId xmlns:a16="http://schemas.microsoft.com/office/drawing/2014/main" id="{93866860-AD0B-4BB7-34B8-8C826FBAAAB6}"/>
                </a:ext>
              </a:extLst>
            </p:cNvPr>
            <p:cNvSpPr txBox="1">
              <a:spLocks noChangeArrowheads="1"/>
            </p:cNvSpPr>
            <p:nvPr/>
          </p:nvSpPr>
          <p:spPr bwMode="auto">
            <a:xfrm>
              <a:off x="2847" y="733"/>
              <a:ext cx="105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spcBef>
                  <a:spcPct val="40000"/>
                </a:spcBef>
                <a:buNone/>
              </a:pPr>
              <a:r>
                <a:rPr lang="sv-SE" sz="844" noProof="0" dirty="0">
                  <a:solidFill>
                    <a:prstClr val="black"/>
                  </a:solidFill>
                  <a:cs typeface="Arial" panose="020B0604020202020204" pitchFamily="34" charset="0"/>
                </a:rPr>
                <a:t>Orsak</a:t>
              </a:r>
            </a:p>
            <a:p>
              <a:pPr marL="241093" indent="-241093" defTabSz="620591">
                <a:lnSpc>
                  <a:spcPct val="110000"/>
                </a:lnSpc>
                <a:spcBef>
                  <a:spcPct val="40000"/>
                </a:spcBef>
                <a:buNone/>
              </a:pPr>
              <a:endParaRPr lang="sv-SE" sz="600" b="1" noProof="0" dirty="0">
                <a:solidFill>
                  <a:srgbClr val="3333CC"/>
                </a:solidFill>
              </a:endParaRPr>
            </a:p>
          </p:txBody>
        </p:sp>
        <p:sp>
          <p:nvSpPr>
            <p:cNvPr id="3101" name="Text Box 14">
              <a:extLst>
                <a:ext uri="{FF2B5EF4-FFF2-40B4-BE49-F238E27FC236}">
                  <a16:creationId xmlns:a16="http://schemas.microsoft.com/office/drawing/2014/main" id="{74D860BE-F0A2-6193-2EE0-1D19A7CD2979}"/>
                </a:ext>
              </a:extLst>
            </p:cNvPr>
            <p:cNvSpPr txBox="1">
              <a:spLocks noChangeArrowheads="1"/>
            </p:cNvSpPr>
            <p:nvPr/>
          </p:nvSpPr>
          <p:spPr bwMode="auto">
            <a:xfrm>
              <a:off x="3508" y="740"/>
              <a:ext cx="57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spcBef>
                  <a:spcPct val="40000"/>
                </a:spcBef>
                <a:buNone/>
              </a:pPr>
              <a:r>
                <a:rPr lang="sv-SE" sz="844" noProof="0" dirty="0">
                  <a:solidFill>
                    <a:prstClr val="black"/>
                  </a:solidFill>
                  <a:cs typeface="Arial" panose="020B0604020202020204" pitchFamily="34" charset="0"/>
                </a:rPr>
                <a:t>Aktivitet</a:t>
              </a:r>
            </a:p>
          </p:txBody>
        </p:sp>
        <p:sp>
          <p:nvSpPr>
            <p:cNvPr id="3102" name="Text Box 15">
              <a:extLst>
                <a:ext uri="{FF2B5EF4-FFF2-40B4-BE49-F238E27FC236}">
                  <a16:creationId xmlns:a16="http://schemas.microsoft.com/office/drawing/2014/main" id="{C1D29FC9-5F67-9CC9-A58D-0499C59CCE78}"/>
                </a:ext>
              </a:extLst>
            </p:cNvPr>
            <p:cNvSpPr txBox="1">
              <a:spLocks noChangeArrowheads="1"/>
            </p:cNvSpPr>
            <p:nvPr/>
          </p:nvSpPr>
          <p:spPr bwMode="auto">
            <a:xfrm>
              <a:off x="4212" y="737"/>
              <a:ext cx="4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20591">
                <a:lnSpc>
                  <a:spcPct val="110000"/>
                </a:lnSpc>
                <a:spcBef>
                  <a:spcPct val="40000"/>
                </a:spcBef>
                <a:buNone/>
              </a:pPr>
              <a:r>
                <a:rPr lang="sv-SE" sz="844" noProof="0" dirty="0">
                  <a:solidFill>
                    <a:prstClr val="black"/>
                  </a:solidFill>
                  <a:cs typeface="Arial" panose="020B0604020202020204" pitchFamily="34" charset="0"/>
                </a:rPr>
                <a:t>Vem</a:t>
              </a:r>
              <a:r>
                <a:rPr lang="sv-SE" sz="825" noProof="0" dirty="0">
                  <a:solidFill>
                    <a:srgbClr val="3333CC"/>
                  </a:solidFill>
                </a:rPr>
                <a:t> </a:t>
              </a:r>
            </a:p>
          </p:txBody>
        </p:sp>
        <p:sp>
          <p:nvSpPr>
            <p:cNvPr id="3103" name="Rectangle 23">
              <a:extLst>
                <a:ext uri="{FF2B5EF4-FFF2-40B4-BE49-F238E27FC236}">
                  <a16:creationId xmlns:a16="http://schemas.microsoft.com/office/drawing/2014/main" id="{DD973C79-F90C-3E92-5A50-1F402A2D0B14}"/>
                </a:ext>
              </a:extLst>
            </p:cNvPr>
            <p:cNvSpPr>
              <a:spLocks noChangeArrowheads="1"/>
            </p:cNvSpPr>
            <p:nvPr/>
          </p:nvSpPr>
          <p:spPr bwMode="auto">
            <a:xfrm>
              <a:off x="2839" y="517"/>
              <a:ext cx="2805" cy="1747"/>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68567" tIns="34284" rIns="68567" bIns="34284"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500" b="1" noProof="0" dirty="0">
                <a:solidFill>
                  <a:srgbClr val="3333CC"/>
                </a:solidFill>
              </a:endParaRPr>
            </a:p>
          </p:txBody>
        </p:sp>
        <p:sp>
          <p:nvSpPr>
            <p:cNvPr id="3104" name="Line 25">
              <a:extLst>
                <a:ext uri="{FF2B5EF4-FFF2-40B4-BE49-F238E27FC236}">
                  <a16:creationId xmlns:a16="http://schemas.microsoft.com/office/drawing/2014/main" id="{F9CC61B1-BB05-1FD9-F110-CE186F46D6FD}"/>
                </a:ext>
              </a:extLst>
            </p:cNvPr>
            <p:cNvSpPr>
              <a:spLocks noChangeShapeType="1"/>
            </p:cNvSpPr>
            <p:nvPr/>
          </p:nvSpPr>
          <p:spPr bwMode="auto">
            <a:xfrm>
              <a:off x="4666" y="767"/>
              <a:ext cx="0" cy="1464"/>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3105" name="Line 28">
              <a:extLst>
                <a:ext uri="{FF2B5EF4-FFF2-40B4-BE49-F238E27FC236}">
                  <a16:creationId xmlns:a16="http://schemas.microsoft.com/office/drawing/2014/main" id="{4C7E257A-26A2-B357-C722-9AE06EFB086A}"/>
                </a:ext>
              </a:extLst>
            </p:cNvPr>
            <p:cNvSpPr>
              <a:spLocks noChangeShapeType="1"/>
            </p:cNvSpPr>
            <p:nvPr/>
          </p:nvSpPr>
          <p:spPr bwMode="auto">
            <a:xfrm>
              <a:off x="2864" y="731"/>
              <a:ext cx="2696"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3106" name="Line 29">
              <a:extLst>
                <a:ext uri="{FF2B5EF4-FFF2-40B4-BE49-F238E27FC236}">
                  <a16:creationId xmlns:a16="http://schemas.microsoft.com/office/drawing/2014/main" id="{19B9ECA2-F1D6-90A3-FFDE-1B62529ED531}"/>
                </a:ext>
              </a:extLst>
            </p:cNvPr>
            <p:cNvSpPr>
              <a:spLocks noChangeShapeType="1"/>
            </p:cNvSpPr>
            <p:nvPr/>
          </p:nvSpPr>
          <p:spPr bwMode="auto">
            <a:xfrm flipH="1">
              <a:off x="4230" y="767"/>
              <a:ext cx="0" cy="1445"/>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3107" name="Line 30">
              <a:extLst>
                <a:ext uri="{FF2B5EF4-FFF2-40B4-BE49-F238E27FC236}">
                  <a16:creationId xmlns:a16="http://schemas.microsoft.com/office/drawing/2014/main" id="{0D64823A-AE2C-2C74-AB3A-FCD30C17FFDF}"/>
                </a:ext>
              </a:extLst>
            </p:cNvPr>
            <p:cNvSpPr>
              <a:spLocks noChangeShapeType="1"/>
            </p:cNvSpPr>
            <p:nvPr/>
          </p:nvSpPr>
          <p:spPr bwMode="auto">
            <a:xfrm>
              <a:off x="3543" y="767"/>
              <a:ext cx="13" cy="1444"/>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grpSp>
      <p:sp>
        <p:nvSpPr>
          <p:cNvPr id="3079" name="Line 26">
            <a:extLst>
              <a:ext uri="{FF2B5EF4-FFF2-40B4-BE49-F238E27FC236}">
                <a16:creationId xmlns:a16="http://schemas.microsoft.com/office/drawing/2014/main" id="{B8E340F1-B459-B7D0-1C70-315F82AB0A1C}"/>
              </a:ext>
            </a:extLst>
          </p:cNvPr>
          <p:cNvSpPr>
            <a:spLocks noChangeShapeType="1"/>
          </p:cNvSpPr>
          <p:nvPr/>
        </p:nvSpPr>
        <p:spPr bwMode="auto">
          <a:xfrm>
            <a:off x="6032304" y="1660923"/>
            <a:ext cx="3211115"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9245" name="Text Box 7">
            <a:extLst>
              <a:ext uri="{FF2B5EF4-FFF2-40B4-BE49-F238E27FC236}">
                <a16:creationId xmlns:a16="http://schemas.microsoft.com/office/drawing/2014/main" id="{5C141616-2F75-8B36-7CA0-079BEB15CA4C}"/>
              </a:ext>
            </a:extLst>
          </p:cNvPr>
          <p:cNvSpPr txBox="1">
            <a:spLocks noChangeArrowheads="1"/>
          </p:cNvSpPr>
          <p:nvPr/>
        </p:nvSpPr>
        <p:spPr bwMode="auto">
          <a:xfrm>
            <a:off x="1640262" y="948545"/>
            <a:ext cx="4302150" cy="651018"/>
          </a:xfrm>
          <a:prstGeom prst="rect">
            <a:avLst/>
          </a:prstGeom>
          <a:solidFill>
            <a:srgbClr val="FFFFCC">
              <a:alpha val="90000"/>
            </a:srgbClr>
          </a:solidFill>
          <a:ln w="9525" algn="ctr">
            <a:solidFill>
              <a:srgbClr val="92D050"/>
            </a:solidFill>
            <a:miter lim="800000"/>
            <a:headEnd/>
            <a:tailEnd/>
          </a:ln>
        </p:spPr>
        <p:txBody>
          <a:bodyPr wrap="square" lIns="66112" tIns="33055" rIns="66112" bIns="33055">
            <a:spAutoFit/>
          </a:bodyPr>
          <a:lstStyle>
            <a:lvl1pPr marL="342900" indent="-342900" defTabSz="882650">
              <a:defRPr>
                <a:solidFill>
                  <a:schemeClr val="tx1"/>
                </a:solidFill>
                <a:latin typeface="Arial" charset="0"/>
              </a:defRPr>
            </a:lvl1pPr>
            <a:lvl2pPr marL="742950" indent="-285750" defTabSz="882650">
              <a:defRPr>
                <a:solidFill>
                  <a:schemeClr val="tx1"/>
                </a:solidFill>
                <a:latin typeface="Arial" charset="0"/>
              </a:defRPr>
            </a:lvl2pPr>
            <a:lvl3pPr marL="1143000" indent="-228600" defTabSz="882650">
              <a:defRPr>
                <a:solidFill>
                  <a:schemeClr val="tx1"/>
                </a:solidFill>
                <a:latin typeface="Arial" charset="0"/>
              </a:defRPr>
            </a:lvl3pPr>
            <a:lvl4pPr marL="1600200" indent="-228600" defTabSz="882650">
              <a:defRPr>
                <a:solidFill>
                  <a:schemeClr val="tx1"/>
                </a:solidFill>
                <a:latin typeface="Arial" charset="0"/>
              </a:defRPr>
            </a:lvl4pPr>
            <a:lvl5pPr marL="2057400" indent="-228600" defTabSz="882650">
              <a:defRPr>
                <a:solidFill>
                  <a:schemeClr val="tx1"/>
                </a:solidFill>
                <a:latin typeface="Arial" charset="0"/>
              </a:defRPr>
            </a:lvl5pPr>
            <a:lvl6pPr marL="2514600" indent="-228600" defTabSz="882650" fontAlgn="base">
              <a:spcBef>
                <a:spcPct val="0"/>
              </a:spcBef>
              <a:spcAft>
                <a:spcPct val="0"/>
              </a:spcAft>
              <a:defRPr>
                <a:solidFill>
                  <a:schemeClr val="tx1"/>
                </a:solidFill>
                <a:latin typeface="Arial" charset="0"/>
              </a:defRPr>
            </a:lvl6pPr>
            <a:lvl7pPr marL="2971800" indent="-228600" defTabSz="882650" fontAlgn="base">
              <a:spcBef>
                <a:spcPct val="0"/>
              </a:spcBef>
              <a:spcAft>
                <a:spcPct val="0"/>
              </a:spcAft>
              <a:defRPr>
                <a:solidFill>
                  <a:schemeClr val="tx1"/>
                </a:solidFill>
                <a:latin typeface="Arial" charset="0"/>
              </a:defRPr>
            </a:lvl7pPr>
            <a:lvl8pPr marL="3429000" indent="-228600" defTabSz="882650" fontAlgn="base">
              <a:spcBef>
                <a:spcPct val="0"/>
              </a:spcBef>
              <a:spcAft>
                <a:spcPct val="0"/>
              </a:spcAft>
              <a:defRPr>
                <a:solidFill>
                  <a:schemeClr val="tx1"/>
                </a:solidFill>
                <a:latin typeface="Arial" charset="0"/>
              </a:defRPr>
            </a:lvl8pPr>
            <a:lvl9pPr marL="3886200" indent="-228600" defTabSz="882650" fontAlgn="base">
              <a:spcBef>
                <a:spcPct val="0"/>
              </a:spcBef>
              <a:spcAft>
                <a:spcPct val="0"/>
              </a:spcAft>
              <a:defRPr>
                <a:solidFill>
                  <a:schemeClr val="tx1"/>
                </a:solidFill>
                <a:latin typeface="Arial" charset="0"/>
              </a:defRPr>
            </a:lvl9pPr>
          </a:lstStyle>
          <a:p>
            <a:pPr marL="241093" indent="-241093" defTabSz="620591">
              <a:spcBef>
                <a:spcPct val="50000"/>
              </a:spcBef>
              <a:defRPr/>
            </a:pPr>
            <a:r>
              <a:rPr lang="sv-SE" sz="984" b="1" noProof="0" dirty="0">
                <a:solidFill>
                  <a:prstClr val="black"/>
                </a:solidFill>
                <a:latin typeface="Arial" panose="020B0604020202020204" pitchFamily="34" charset="0"/>
                <a:cs typeface="Arial" panose="020B0604020202020204" pitchFamily="34" charset="0"/>
              </a:rPr>
              <a:t>Problem/Förbättringspotential:</a:t>
            </a:r>
          </a:p>
          <a:p>
            <a:pPr marL="241093" indent="-241093" defTabSz="620591">
              <a:spcBef>
                <a:spcPct val="50000"/>
              </a:spcBef>
              <a:defRPr/>
            </a:pPr>
            <a:r>
              <a:rPr lang="sv-SE" sz="1050" noProof="0" dirty="0">
                <a:latin typeface="Arial" panose="020B0604020202020204" pitchFamily="34" charset="0"/>
                <a:cs typeface="Arial" panose="020B0604020202020204" pitchFamily="34" charset="0"/>
              </a:rPr>
              <a:t>Bristande motivation hos säsongsarbetare i jordgubbsodling</a:t>
            </a:r>
            <a:r>
              <a:rPr lang="sv-SE" sz="1000" b="1" i="1" noProof="0" dirty="0">
                <a:latin typeface="Calibri" panose="020F0502020204030204" pitchFamily="34" charset="0"/>
              </a:rPr>
              <a:t>.</a:t>
            </a:r>
            <a:r>
              <a:rPr lang="sv-SE" sz="984" b="1" noProof="0" dirty="0">
                <a:solidFill>
                  <a:prstClr val="black"/>
                </a:solidFill>
                <a:latin typeface="Arial" panose="020B0604020202020204" pitchFamily="34" charset="0"/>
                <a:cs typeface="Arial" panose="020B0604020202020204" pitchFamily="34" charset="0"/>
              </a:rPr>
              <a:t> </a:t>
            </a:r>
            <a:endParaRPr lang="sv-SE" sz="984" b="1" noProof="0" dirty="0">
              <a:solidFill>
                <a:srgbClr val="3333CC"/>
              </a:solidFill>
              <a:latin typeface="Arial" panose="020B0604020202020204" pitchFamily="34" charset="0"/>
              <a:cs typeface="Arial" panose="020B0604020202020204" pitchFamily="34" charset="0"/>
            </a:endParaRPr>
          </a:p>
          <a:p>
            <a:pPr marL="241093" indent="-241093" defTabSz="620591">
              <a:spcBef>
                <a:spcPct val="50000"/>
              </a:spcBef>
              <a:defRPr/>
            </a:pPr>
            <a:r>
              <a:rPr lang="sv-SE" sz="825" b="1" noProof="0" dirty="0">
                <a:solidFill>
                  <a:srgbClr val="3333CC"/>
                </a:solidFill>
              </a:rPr>
              <a:t> </a:t>
            </a:r>
          </a:p>
        </p:txBody>
      </p:sp>
      <p:sp>
        <p:nvSpPr>
          <p:cNvPr id="9247" name="Rectangle 17">
            <a:extLst>
              <a:ext uri="{FF2B5EF4-FFF2-40B4-BE49-F238E27FC236}">
                <a16:creationId xmlns:a16="http://schemas.microsoft.com/office/drawing/2014/main" id="{BBE0889B-BCD4-BAD4-8B4F-728D44AEC815}"/>
              </a:ext>
            </a:extLst>
          </p:cNvPr>
          <p:cNvSpPr>
            <a:spLocks noChangeArrowheads="1"/>
          </p:cNvSpPr>
          <p:nvPr/>
        </p:nvSpPr>
        <p:spPr bwMode="auto">
          <a:xfrm>
            <a:off x="5981702" y="3421140"/>
            <a:ext cx="3331369" cy="528637"/>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noProof="0" dirty="0">
              <a:solidFill>
                <a:srgbClr val="3333CC"/>
              </a:solidFill>
              <a:effectLst>
                <a:outerShdw blurRad="38100" dist="38100" dir="2700000" algn="tl">
                  <a:srgbClr val="C0C0C0"/>
                </a:outerShdw>
              </a:effectLst>
              <a:latin typeface="Tahoma"/>
            </a:endParaRPr>
          </a:p>
        </p:txBody>
      </p:sp>
      <p:sp>
        <p:nvSpPr>
          <p:cNvPr id="3083" name="Text Box 37">
            <a:extLst>
              <a:ext uri="{FF2B5EF4-FFF2-40B4-BE49-F238E27FC236}">
                <a16:creationId xmlns:a16="http://schemas.microsoft.com/office/drawing/2014/main" id="{7E8F4F25-B826-08C8-4CFF-85EC2D83D546}"/>
              </a:ext>
            </a:extLst>
          </p:cNvPr>
          <p:cNvSpPr txBox="1">
            <a:spLocks noChangeArrowheads="1"/>
          </p:cNvSpPr>
          <p:nvPr/>
        </p:nvSpPr>
        <p:spPr bwMode="auto">
          <a:xfrm>
            <a:off x="2179023" y="663834"/>
            <a:ext cx="2769394"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sz="1125" b="1" noProof="0" dirty="0">
                <a:solidFill>
                  <a:prstClr val="black"/>
                </a:solidFill>
                <a:cs typeface="Arial" panose="020B0604020202020204" pitchFamily="34" charset="0"/>
              </a:rPr>
              <a:t>Planera</a:t>
            </a:r>
          </a:p>
        </p:txBody>
      </p:sp>
      <p:sp>
        <p:nvSpPr>
          <p:cNvPr id="3084" name="Text Box 38">
            <a:extLst>
              <a:ext uri="{FF2B5EF4-FFF2-40B4-BE49-F238E27FC236}">
                <a16:creationId xmlns:a16="http://schemas.microsoft.com/office/drawing/2014/main" id="{F4F1A5CE-8DA0-28E6-0283-3AF1EF0B5581}"/>
              </a:ext>
            </a:extLst>
          </p:cNvPr>
          <p:cNvSpPr txBox="1">
            <a:spLocks noChangeArrowheads="1"/>
          </p:cNvSpPr>
          <p:nvPr/>
        </p:nvSpPr>
        <p:spPr bwMode="auto">
          <a:xfrm>
            <a:off x="2139696" y="1652687"/>
            <a:ext cx="36312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sz="1000" noProof="0" dirty="0">
                <a:cs typeface="Arial" panose="020B0604020202020204" pitchFamily="34" charset="0"/>
              </a:rPr>
              <a:t>Medarbetare slarvar eller förstår inte vikten av att utföra alla delmoment på bästa sätt. Man plockar ojämnt mogna bär, fyller kartongerna olika, kartonger kan bli stående ute för länge m </a:t>
            </a:r>
            <a:r>
              <a:rPr lang="sv-SE" sz="1000" noProof="0" dirty="0" err="1">
                <a:cs typeface="Arial" panose="020B0604020202020204" pitchFamily="34" charset="0"/>
              </a:rPr>
              <a:t>m</a:t>
            </a:r>
            <a:r>
              <a:rPr lang="sv-SE" sz="1000" noProof="0" dirty="0">
                <a:cs typeface="Arial" panose="020B0604020202020204" pitchFamily="34" charset="0"/>
              </a:rPr>
              <a:t>. Det är tjafs mellan arbetsledare och plockare och också mellan plockarna. </a:t>
            </a:r>
          </a:p>
        </p:txBody>
      </p:sp>
      <p:sp>
        <p:nvSpPr>
          <p:cNvPr id="3085" name="Text Box 40">
            <a:extLst>
              <a:ext uri="{FF2B5EF4-FFF2-40B4-BE49-F238E27FC236}">
                <a16:creationId xmlns:a16="http://schemas.microsoft.com/office/drawing/2014/main" id="{5E77C8C8-F86B-ADC5-466B-280701526186}"/>
              </a:ext>
            </a:extLst>
          </p:cNvPr>
          <p:cNvSpPr txBox="1">
            <a:spLocks noChangeArrowheads="1"/>
          </p:cNvSpPr>
          <p:nvPr/>
        </p:nvSpPr>
        <p:spPr bwMode="auto">
          <a:xfrm>
            <a:off x="2972992" y="4647010"/>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350" noProof="0" dirty="0">
              <a:solidFill>
                <a:prstClr val="black"/>
              </a:solidFill>
            </a:endParaRPr>
          </a:p>
        </p:txBody>
      </p:sp>
      <p:sp>
        <p:nvSpPr>
          <p:cNvPr id="3086" name="Text Box 41">
            <a:extLst>
              <a:ext uri="{FF2B5EF4-FFF2-40B4-BE49-F238E27FC236}">
                <a16:creationId xmlns:a16="http://schemas.microsoft.com/office/drawing/2014/main" id="{01BB31FA-1FDC-48E9-9A19-C5084E8996BE}"/>
              </a:ext>
            </a:extLst>
          </p:cNvPr>
          <p:cNvSpPr txBox="1">
            <a:spLocks noChangeArrowheads="1"/>
          </p:cNvSpPr>
          <p:nvPr/>
        </p:nvSpPr>
        <p:spPr bwMode="auto">
          <a:xfrm>
            <a:off x="6096002" y="3213497"/>
            <a:ext cx="27693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350" noProof="0" dirty="0">
              <a:solidFill>
                <a:prstClr val="black"/>
              </a:solidFill>
            </a:endParaRPr>
          </a:p>
        </p:txBody>
      </p:sp>
      <p:sp>
        <p:nvSpPr>
          <p:cNvPr id="3087" name="Text Box 48">
            <a:extLst>
              <a:ext uri="{FF2B5EF4-FFF2-40B4-BE49-F238E27FC236}">
                <a16:creationId xmlns:a16="http://schemas.microsoft.com/office/drawing/2014/main" id="{4D5D22C4-E4B1-CEB8-A59B-AF207C04375C}"/>
              </a:ext>
            </a:extLst>
          </p:cNvPr>
          <p:cNvSpPr txBox="1">
            <a:spLocks noChangeArrowheads="1"/>
          </p:cNvSpPr>
          <p:nvPr/>
        </p:nvSpPr>
        <p:spPr bwMode="auto">
          <a:xfrm>
            <a:off x="8277226" y="1439466"/>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endParaRPr lang="sv-SE" sz="1350" noProof="0" dirty="0">
              <a:solidFill>
                <a:prstClr val="black"/>
              </a:solidFill>
            </a:endParaRPr>
          </a:p>
        </p:txBody>
      </p:sp>
      <p:sp>
        <p:nvSpPr>
          <p:cNvPr id="3088" name="Line 29">
            <a:extLst>
              <a:ext uri="{FF2B5EF4-FFF2-40B4-BE49-F238E27FC236}">
                <a16:creationId xmlns:a16="http://schemas.microsoft.com/office/drawing/2014/main" id="{BBD8516E-43CD-074D-B460-6DCEED57A79F}"/>
              </a:ext>
            </a:extLst>
          </p:cNvPr>
          <p:cNvSpPr>
            <a:spLocks noChangeShapeType="1"/>
          </p:cNvSpPr>
          <p:nvPr/>
        </p:nvSpPr>
        <p:spPr bwMode="auto">
          <a:xfrm flipH="1">
            <a:off x="8607029" y="1429942"/>
            <a:ext cx="0" cy="1920478"/>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pPr defTabSz="914353"/>
            <a:endParaRPr lang="sv-SE" sz="1950" noProof="0" dirty="0">
              <a:solidFill>
                <a:prstClr val="black"/>
              </a:solidFill>
              <a:latin typeface="Tahoma"/>
            </a:endParaRPr>
          </a:p>
        </p:txBody>
      </p:sp>
      <p:sp>
        <p:nvSpPr>
          <p:cNvPr id="3089" name="Text Box 46">
            <a:extLst>
              <a:ext uri="{FF2B5EF4-FFF2-40B4-BE49-F238E27FC236}">
                <a16:creationId xmlns:a16="http://schemas.microsoft.com/office/drawing/2014/main" id="{057CE810-D69D-6C2C-A77E-E112D4286A11}"/>
              </a:ext>
            </a:extLst>
          </p:cNvPr>
          <p:cNvSpPr txBox="1">
            <a:spLocks noChangeArrowheads="1"/>
          </p:cNvSpPr>
          <p:nvPr/>
        </p:nvSpPr>
        <p:spPr bwMode="auto">
          <a:xfrm>
            <a:off x="8136733" y="1413273"/>
            <a:ext cx="378619" cy="22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sv-SE" sz="844" noProof="0" dirty="0">
                <a:solidFill>
                  <a:prstClr val="black"/>
                </a:solidFill>
                <a:cs typeface="Arial" panose="020B0604020202020204" pitchFamily="34" charset="0"/>
              </a:rPr>
              <a:t>När</a:t>
            </a:r>
          </a:p>
        </p:txBody>
      </p:sp>
      <p:sp>
        <p:nvSpPr>
          <p:cNvPr id="3090" name="Rektangel 1">
            <a:extLst>
              <a:ext uri="{FF2B5EF4-FFF2-40B4-BE49-F238E27FC236}">
                <a16:creationId xmlns:a16="http://schemas.microsoft.com/office/drawing/2014/main" id="{473309B5-4079-479F-7CEF-7EEBF185945D}"/>
              </a:ext>
            </a:extLst>
          </p:cNvPr>
          <p:cNvSpPr>
            <a:spLocks noChangeArrowheads="1"/>
          </p:cNvSpPr>
          <p:nvPr/>
        </p:nvSpPr>
        <p:spPr bwMode="auto">
          <a:xfrm>
            <a:off x="8547499" y="1413273"/>
            <a:ext cx="745717" cy="2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353">
              <a:spcBef>
                <a:spcPct val="0"/>
              </a:spcBef>
              <a:buNone/>
            </a:pPr>
            <a:r>
              <a:rPr lang="sv-SE" sz="844" noProof="0" dirty="0">
                <a:solidFill>
                  <a:prstClr val="black"/>
                </a:solidFill>
                <a:cs typeface="Arial" panose="020B0604020202020204" pitchFamily="34" charset="0"/>
              </a:rPr>
              <a:t>Kommentar</a:t>
            </a:r>
          </a:p>
        </p:txBody>
      </p:sp>
      <p:sp>
        <p:nvSpPr>
          <p:cNvPr id="3091" name="Text Box 37">
            <a:extLst>
              <a:ext uri="{FF2B5EF4-FFF2-40B4-BE49-F238E27FC236}">
                <a16:creationId xmlns:a16="http://schemas.microsoft.com/office/drawing/2014/main" id="{C767DD55-6C51-55E7-23D4-29705D7FD1A6}"/>
              </a:ext>
            </a:extLst>
          </p:cNvPr>
          <p:cNvSpPr txBox="1">
            <a:spLocks noChangeArrowheads="1"/>
          </p:cNvSpPr>
          <p:nvPr/>
        </p:nvSpPr>
        <p:spPr bwMode="auto">
          <a:xfrm>
            <a:off x="6117432" y="855577"/>
            <a:ext cx="2769394"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sz="1125" b="1" noProof="0" dirty="0">
                <a:solidFill>
                  <a:prstClr val="black"/>
                </a:solidFill>
                <a:cs typeface="Arial" panose="020B0604020202020204" pitchFamily="34" charset="0"/>
              </a:rPr>
              <a:t>Utför </a:t>
            </a:r>
            <a:r>
              <a:rPr lang="sv-SE" sz="1125" noProof="0" dirty="0">
                <a:solidFill>
                  <a:prstClr val="black"/>
                </a:solidFill>
                <a:cs typeface="Arial" panose="020B0604020202020204" pitchFamily="34" charset="0"/>
              </a:rPr>
              <a:t>–</a:t>
            </a:r>
            <a:r>
              <a:rPr lang="sv-SE" sz="1125" b="1" noProof="0" dirty="0">
                <a:solidFill>
                  <a:prstClr val="black"/>
                </a:solidFill>
                <a:cs typeface="Arial" panose="020B0604020202020204" pitchFamily="34" charset="0"/>
              </a:rPr>
              <a:t> Följ upp - Förbättra</a:t>
            </a:r>
          </a:p>
        </p:txBody>
      </p:sp>
      <p:sp>
        <p:nvSpPr>
          <p:cNvPr id="46" name="Rectangle 17">
            <a:extLst>
              <a:ext uri="{FF2B5EF4-FFF2-40B4-BE49-F238E27FC236}">
                <a16:creationId xmlns:a16="http://schemas.microsoft.com/office/drawing/2014/main" id="{21026688-C6F2-3141-C76F-44F91B538A92}"/>
              </a:ext>
            </a:extLst>
          </p:cNvPr>
          <p:cNvSpPr>
            <a:spLocks noChangeArrowheads="1"/>
          </p:cNvSpPr>
          <p:nvPr/>
        </p:nvSpPr>
        <p:spPr bwMode="auto">
          <a:xfrm>
            <a:off x="5981702" y="4850088"/>
            <a:ext cx="3331369" cy="1111516"/>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noProof="0" dirty="0">
              <a:solidFill>
                <a:srgbClr val="3333CC"/>
              </a:solidFill>
              <a:effectLst>
                <a:outerShdw blurRad="38100" dist="38100" dir="2700000" algn="tl">
                  <a:srgbClr val="C0C0C0"/>
                </a:outerShdw>
              </a:effectLst>
              <a:latin typeface="Tahoma"/>
            </a:endParaRPr>
          </a:p>
        </p:txBody>
      </p:sp>
      <p:sp>
        <p:nvSpPr>
          <p:cNvPr id="3093" name="Text Box 8">
            <a:extLst>
              <a:ext uri="{FF2B5EF4-FFF2-40B4-BE49-F238E27FC236}">
                <a16:creationId xmlns:a16="http://schemas.microsoft.com/office/drawing/2014/main" id="{A268D031-9E21-0C93-99ED-4103E114DC7D}"/>
              </a:ext>
            </a:extLst>
          </p:cNvPr>
          <p:cNvSpPr txBox="1">
            <a:spLocks noChangeArrowheads="1"/>
          </p:cNvSpPr>
          <p:nvPr/>
        </p:nvSpPr>
        <p:spPr bwMode="auto">
          <a:xfrm>
            <a:off x="5962652" y="4878971"/>
            <a:ext cx="3040856" cy="76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sz="984" b="1" noProof="0" dirty="0">
                <a:solidFill>
                  <a:prstClr val="black"/>
                </a:solidFill>
                <a:cs typeface="Arial" panose="020B0604020202020204" pitchFamily="34" charset="0"/>
              </a:rPr>
              <a:t>Förbättra</a:t>
            </a:r>
          </a:p>
          <a:p>
            <a:pPr marL="241093" indent="-241093" defTabSz="620591">
              <a:lnSpc>
                <a:spcPct val="110000"/>
              </a:lnSpc>
              <a:buNone/>
            </a:pPr>
            <a:r>
              <a:rPr lang="sv-SE" sz="900" i="1" noProof="0" dirty="0">
                <a:cs typeface="Arial" panose="020B0604020202020204" pitchFamily="34" charset="0"/>
              </a:rPr>
              <a:t>Förbättra standarder och instruktioner efter uppföljning </a:t>
            </a:r>
          </a:p>
          <a:p>
            <a:pPr marL="241093" indent="-241093" defTabSz="620591">
              <a:lnSpc>
                <a:spcPct val="110000"/>
              </a:lnSpc>
              <a:buNone/>
            </a:pPr>
            <a:r>
              <a:rPr lang="sv-SE" sz="984" b="1" noProof="0" dirty="0">
                <a:solidFill>
                  <a:prstClr val="black"/>
                </a:solidFill>
                <a:cs typeface="Arial" panose="020B0604020202020204" pitchFamily="34" charset="0"/>
              </a:rPr>
              <a:t> </a:t>
            </a:r>
          </a:p>
          <a:p>
            <a:pPr marL="241093" indent="-241093" defTabSz="620591">
              <a:lnSpc>
                <a:spcPct val="110000"/>
              </a:lnSpc>
              <a:buNone/>
            </a:pPr>
            <a:endParaRPr lang="sv-SE" sz="825" noProof="0" dirty="0">
              <a:solidFill>
                <a:srgbClr val="3333CC"/>
              </a:solidFill>
            </a:endParaRPr>
          </a:p>
        </p:txBody>
      </p:sp>
      <p:sp>
        <p:nvSpPr>
          <p:cNvPr id="3094" name="Text Box 8">
            <a:extLst>
              <a:ext uri="{FF2B5EF4-FFF2-40B4-BE49-F238E27FC236}">
                <a16:creationId xmlns:a16="http://schemas.microsoft.com/office/drawing/2014/main" id="{0DA4537A-CDD7-8892-D6C5-D0D96EC9235A}"/>
              </a:ext>
            </a:extLst>
          </p:cNvPr>
          <p:cNvSpPr txBox="1">
            <a:spLocks noChangeArrowheads="1"/>
          </p:cNvSpPr>
          <p:nvPr/>
        </p:nvSpPr>
        <p:spPr bwMode="auto">
          <a:xfrm>
            <a:off x="5945617" y="3473353"/>
            <a:ext cx="3306365" cy="70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sz="984" b="1" noProof="0" dirty="0">
                <a:solidFill>
                  <a:prstClr val="black"/>
                </a:solidFill>
                <a:cs typeface="Arial" panose="020B0604020202020204" pitchFamily="34" charset="0"/>
              </a:rPr>
              <a:t>Mätetal- Hur vet vi att vi når effekt av vår förändring?</a:t>
            </a:r>
          </a:p>
          <a:p>
            <a:pPr>
              <a:lnSpc>
                <a:spcPct val="110000"/>
              </a:lnSpc>
              <a:buFontTx/>
              <a:buNone/>
            </a:pPr>
            <a:r>
              <a:rPr lang="sv-SE" sz="800" noProof="0" dirty="0">
                <a:cs typeface="Arial" panose="020B0604020202020204" pitchFamily="34" charset="0"/>
              </a:rPr>
              <a:t>Mätetal- Hur vet vi att vi når effekt av vår förändring?</a:t>
            </a:r>
          </a:p>
          <a:p>
            <a:pPr>
              <a:lnSpc>
                <a:spcPct val="110000"/>
              </a:lnSpc>
              <a:buFontTx/>
              <a:buNone/>
            </a:pPr>
            <a:r>
              <a:rPr lang="sv-SE" sz="800" noProof="0" dirty="0">
                <a:cs typeface="Arial" panose="020B0604020202020204" pitchFamily="34" charset="0"/>
              </a:rPr>
              <a:t>Check på trivselnivå, högre kvalitetsnivå på utlevererade jordgubbar</a:t>
            </a:r>
          </a:p>
          <a:p>
            <a:pPr marL="241093" indent="-241093" defTabSz="620591">
              <a:lnSpc>
                <a:spcPct val="110000"/>
              </a:lnSpc>
              <a:buNone/>
            </a:pPr>
            <a:endParaRPr lang="sv-SE" sz="825" noProof="0" dirty="0">
              <a:solidFill>
                <a:srgbClr val="3333CC"/>
              </a:solidFill>
            </a:endParaRPr>
          </a:p>
        </p:txBody>
      </p:sp>
      <p:sp>
        <p:nvSpPr>
          <p:cNvPr id="3096" name="Text Box 37">
            <a:extLst>
              <a:ext uri="{FF2B5EF4-FFF2-40B4-BE49-F238E27FC236}">
                <a16:creationId xmlns:a16="http://schemas.microsoft.com/office/drawing/2014/main" id="{94E218C8-D0A2-B6F2-876A-2E5035CCFB19}"/>
              </a:ext>
            </a:extLst>
          </p:cNvPr>
          <p:cNvSpPr txBox="1">
            <a:spLocks noChangeArrowheads="1"/>
          </p:cNvSpPr>
          <p:nvPr/>
        </p:nvSpPr>
        <p:spPr bwMode="auto">
          <a:xfrm>
            <a:off x="938756" y="-45678"/>
            <a:ext cx="4488415" cy="67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53">
              <a:spcBef>
                <a:spcPct val="0"/>
              </a:spcBef>
              <a:buNone/>
            </a:pPr>
            <a:r>
              <a:rPr lang="sv-SE" sz="3797" b="1" noProof="0" dirty="0">
                <a:solidFill>
                  <a:prstClr val="black"/>
                </a:solidFill>
                <a:latin typeface="Arial Bold"/>
              </a:rPr>
              <a:t>A3 - exempel</a:t>
            </a:r>
          </a:p>
        </p:txBody>
      </p:sp>
      <p:sp>
        <p:nvSpPr>
          <p:cNvPr id="40" name="Rectangle 17">
            <a:extLst>
              <a:ext uri="{FF2B5EF4-FFF2-40B4-BE49-F238E27FC236}">
                <a16:creationId xmlns:a16="http://schemas.microsoft.com/office/drawing/2014/main" id="{7FA0E003-1B3C-0C44-E956-95B48164E7DA}"/>
              </a:ext>
            </a:extLst>
          </p:cNvPr>
          <p:cNvSpPr>
            <a:spLocks noChangeArrowheads="1"/>
          </p:cNvSpPr>
          <p:nvPr/>
        </p:nvSpPr>
        <p:spPr bwMode="auto">
          <a:xfrm>
            <a:off x="5972178" y="3984106"/>
            <a:ext cx="3331369" cy="873057"/>
          </a:xfrm>
          <a:prstGeom prst="rect">
            <a:avLst/>
          </a:prstGeom>
          <a:noFill/>
          <a:ln w="28575" algn="ctr">
            <a:solidFill>
              <a:srgbClr val="92D050"/>
            </a:solidFill>
            <a:miter lim="800000"/>
            <a:headEnd/>
            <a:tailEnd/>
          </a:ln>
        </p:spPr>
        <p:txBody>
          <a:bodyPr wrap="none" lIns="68567" tIns="34284" rIns="68567" bIns="34284" anchor="ctr"/>
          <a:lstStyle/>
          <a:p>
            <a:pPr defTabSz="914353">
              <a:defRPr/>
            </a:pPr>
            <a:endParaRPr lang="sv-SE" sz="1500" b="1" noProof="0" dirty="0">
              <a:solidFill>
                <a:srgbClr val="3333CC"/>
              </a:solidFill>
              <a:effectLst>
                <a:outerShdw blurRad="38100" dist="38100" dir="2700000" algn="tl">
                  <a:srgbClr val="C0C0C0"/>
                </a:outerShdw>
              </a:effectLst>
              <a:latin typeface="Tahoma"/>
            </a:endParaRPr>
          </a:p>
        </p:txBody>
      </p:sp>
      <p:sp>
        <p:nvSpPr>
          <p:cNvPr id="41" name="Text Box 8">
            <a:extLst>
              <a:ext uri="{FF2B5EF4-FFF2-40B4-BE49-F238E27FC236}">
                <a16:creationId xmlns:a16="http://schemas.microsoft.com/office/drawing/2014/main" id="{1A8D5496-8B71-95B5-6999-B7EFC495C405}"/>
              </a:ext>
            </a:extLst>
          </p:cNvPr>
          <p:cNvSpPr txBox="1">
            <a:spLocks noChangeArrowheads="1"/>
          </p:cNvSpPr>
          <p:nvPr/>
        </p:nvSpPr>
        <p:spPr bwMode="auto">
          <a:xfrm>
            <a:off x="5904859" y="3986350"/>
            <a:ext cx="3040856" cy="61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112" tIns="33055" rIns="66112" bIns="33055">
            <a:spAutoFit/>
          </a:bodyPr>
          <a:lstStyle>
            <a:lvl1pPr marL="342900" indent="-342900" defTabSz="882650">
              <a:spcBef>
                <a:spcPct val="20000"/>
              </a:spcBef>
              <a:buChar char="•"/>
              <a:defRPr sz="3200">
                <a:solidFill>
                  <a:schemeClr val="tx1"/>
                </a:solidFill>
                <a:latin typeface="Arial" panose="020B0604020202020204" pitchFamily="34" charset="0"/>
              </a:defRPr>
            </a:lvl1pPr>
            <a:lvl2pPr marL="742950" indent="-285750" defTabSz="882650">
              <a:spcBef>
                <a:spcPct val="20000"/>
              </a:spcBef>
              <a:buChar char="–"/>
              <a:defRPr sz="28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2000">
                <a:solidFill>
                  <a:schemeClr val="tx1"/>
                </a:solidFill>
                <a:latin typeface="Arial" panose="020B0604020202020204" pitchFamily="34" charset="0"/>
              </a:defRPr>
            </a:lvl4pPr>
            <a:lvl5pPr marL="2057400" indent="-228600" defTabSz="882650">
              <a:spcBef>
                <a:spcPct val="20000"/>
              </a:spcBef>
              <a:buChar char="»"/>
              <a:defRPr sz="20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1093" indent="-241093" defTabSz="620591">
              <a:lnSpc>
                <a:spcPct val="110000"/>
              </a:lnSpc>
              <a:buNone/>
            </a:pPr>
            <a:r>
              <a:rPr lang="sv-SE" sz="984" b="1" noProof="0" dirty="0">
                <a:solidFill>
                  <a:prstClr val="black"/>
                </a:solidFill>
                <a:cs typeface="Arial" panose="020B0604020202020204" pitchFamily="34" charset="0"/>
              </a:rPr>
              <a:t>Följ upp</a:t>
            </a:r>
          </a:p>
          <a:p>
            <a:pPr marL="241093" indent="-241093" defTabSz="620591">
              <a:lnSpc>
                <a:spcPct val="110000"/>
              </a:lnSpc>
              <a:buNone/>
            </a:pPr>
            <a:r>
              <a:rPr lang="sv-SE" sz="900" noProof="0" dirty="0">
                <a:cs typeface="Arial" panose="020B0604020202020204" pitchFamily="34" charset="0"/>
              </a:rPr>
              <a:t>Följ upp direkt efter avslutad plockning, i juli</a:t>
            </a:r>
          </a:p>
          <a:p>
            <a:pPr marL="241093" indent="-241093" defTabSz="620591">
              <a:lnSpc>
                <a:spcPct val="110000"/>
              </a:lnSpc>
              <a:buNone/>
            </a:pPr>
            <a:endParaRPr lang="sv-SE" sz="984" b="1" noProof="0" dirty="0">
              <a:solidFill>
                <a:prstClr val="black"/>
              </a:solidFill>
              <a:cs typeface="Arial" panose="020B0604020202020204" pitchFamily="34" charset="0"/>
            </a:endParaRPr>
          </a:p>
        </p:txBody>
      </p:sp>
      <p:sp>
        <p:nvSpPr>
          <p:cNvPr id="2" name="Pratbubbla: oval 1">
            <a:extLst>
              <a:ext uri="{FF2B5EF4-FFF2-40B4-BE49-F238E27FC236}">
                <a16:creationId xmlns:a16="http://schemas.microsoft.com/office/drawing/2014/main" id="{5CE52B0C-936E-7A5E-40D4-BD159A2CE3C1}"/>
              </a:ext>
            </a:extLst>
          </p:cNvPr>
          <p:cNvSpPr/>
          <p:nvPr/>
        </p:nvSpPr>
        <p:spPr>
          <a:xfrm>
            <a:off x="8607030" y="50171"/>
            <a:ext cx="2177143" cy="1197429"/>
          </a:xfrm>
          <a:prstGeom prst="wedgeEllipseCallout">
            <a:avLst/>
          </a:prstGeom>
          <a:solidFill>
            <a:schemeClr val="accent6"/>
          </a:solidFill>
          <a:ln>
            <a:solidFill>
              <a:srgbClr val="98B5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b="1" noProof="0" dirty="0">
                <a:solidFill>
                  <a:schemeClr val="bg1"/>
                </a:solidFill>
                <a:latin typeface="Arial" panose="020B0604020202020204" pitchFamily="34" charset="0"/>
                <a:cs typeface="Arial" panose="020B0604020202020204" pitchFamily="34" charset="0"/>
              </a:rPr>
              <a:t>Allt samlat på en sida!</a:t>
            </a:r>
          </a:p>
        </p:txBody>
      </p:sp>
      <p:sp>
        <p:nvSpPr>
          <p:cNvPr id="4" name="textruta 3">
            <a:extLst>
              <a:ext uri="{FF2B5EF4-FFF2-40B4-BE49-F238E27FC236}">
                <a16:creationId xmlns:a16="http://schemas.microsoft.com/office/drawing/2014/main" id="{1F9F50D3-1C8B-7D1B-10B1-78FF665457C0}"/>
              </a:ext>
            </a:extLst>
          </p:cNvPr>
          <p:cNvSpPr txBox="1"/>
          <p:nvPr/>
        </p:nvSpPr>
        <p:spPr>
          <a:xfrm>
            <a:off x="1732558" y="2734770"/>
            <a:ext cx="3915770" cy="587020"/>
          </a:xfrm>
          <a:prstGeom prst="rect">
            <a:avLst/>
          </a:prstGeom>
          <a:noFill/>
        </p:spPr>
        <p:txBody>
          <a:bodyPr wrap="square">
            <a:spAutoFit/>
          </a:bodyPr>
          <a:lstStyle/>
          <a:p>
            <a:pPr>
              <a:lnSpc>
                <a:spcPct val="110000"/>
              </a:lnSpc>
              <a:buFontTx/>
              <a:buNone/>
            </a:pPr>
            <a:r>
              <a:rPr lang="sv-SE" sz="1000" noProof="0" dirty="0">
                <a:latin typeface="Arial" panose="020B0604020202020204" pitchFamily="34" charset="0"/>
                <a:cs typeface="Arial" panose="020B0604020202020204" pitchFamily="34" charset="0"/>
              </a:rPr>
              <a:t>Motiverade och engagerade medarbetare som utför sitt arbete på bästa, optimala sätt. Medarbetare som trivs och är väl insatta I företagets mål och produktion. </a:t>
            </a:r>
          </a:p>
        </p:txBody>
      </p:sp>
      <p:sp>
        <p:nvSpPr>
          <p:cNvPr id="6" name="textruta 5">
            <a:extLst>
              <a:ext uri="{FF2B5EF4-FFF2-40B4-BE49-F238E27FC236}">
                <a16:creationId xmlns:a16="http://schemas.microsoft.com/office/drawing/2014/main" id="{1FFFFBC2-CE0D-A396-80FF-8738E50FE76F}"/>
              </a:ext>
            </a:extLst>
          </p:cNvPr>
          <p:cNvSpPr txBox="1"/>
          <p:nvPr/>
        </p:nvSpPr>
        <p:spPr>
          <a:xfrm>
            <a:off x="1659870" y="3876882"/>
            <a:ext cx="4658868" cy="707886"/>
          </a:xfrm>
          <a:prstGeom prst="rect">
            <a:avLst/>
          </a:prstGeom>
          <a:noFill/>
        </p:spPr>
        <p:txBody>
          <a:bodyPr wrap="square">
            <a:spAutoFit/>
          </a:bodyPr>
          <a:lstStyle/>
          <a:p>
            <a:pPr marL="171450" indent="-171450">
              <a:buFont typeface="Arial" panose="020B0604020202020204" pitchFamily="34" charset="0"/>
              <a:buChar char="•"/>
            </a:pPr>
            <a:r>
              <a:rPr lang="sv-SE" sz="1000" noProof="0" dirty="0">
                <a:latin typeface="Arial" panose="020B0604020202020204" pitchFamily="34" charset="0"/>
                <a:cs typeface="Arial" panose="020B0604020202020204" pitchFamily="34" charset="0"/>
              </a:rPr>
              <a:t>Språkbarriär</a:t>
            </a:r>
          </a:p>
          <a:p>
            <a:pPr marL="171450" indent="-171450">
              <a:buFont typeface="Arial" panose="020B0604020202020204" pitchFamily="34" charset="0"/>
              <a:buChar char="•"/>
            </a:pPr>
            <a:r>
              <a:rPr lang="sv-SE" sz="1000" noProof="0" dirty="0">
                <a:latin typeface="Arial" panose="020B0604020202020204" pitchFamily="34" charset="0"/>
                <a:cs typeface="Arial" panose="020B0604020202020204" pitchFamily="34" charset="0"/>
              </a:rPr>
              <a:t>Otydliga arbetsinstruktioner</a:t>
            </a:r>
          </a:p>
          <a:p>
            <a:pPr marL="171450" indent="-171450">
              <a:buFont typeface="Arial" panose="020B0604020202020204" pitchFamily="34" charset="0"/>
              <a:buChar char="•"/>
            </a:pPr>
            <a:r>
              <a:rPr lang="sv-SE" sz="1000" noProof="0" dirty="0">
                <a:latin typeface="Arial" panose="020B0604020202020204" pitchFamily="34" charset="0"/>
                <a:cs typeface="Arial" panose="020B0604020202020204" pitchFamily="34" charset="0"/>
              </a:rPr>
              <a:t>Låg utbildningsnivå</a:t>
            </a:r>
          </a:p>
          <a:p>
            <a:pPr marL="171450" indent="-171450">
              <a:buFont typeface="Arial" panose="020B0604020202020204" pitchFamily="34" charset="0"/>
              <a:buChar char="•"/>
            </a:pPr>
            <a:r>
              <a:rPr lang="sv-SE" sz="1000" noProof="0" dirty="0">
                <a:latin typeface="Arial" panose="020B0604020202020204" pitchFamily="34" charset="0"/>
                <a:cs typeface="Arial" panose="020B0604020202020204" pitchFamily="34" charset="0"/>
              </a:rPr>
              <a:t>Kulturella skillnader</a:t>
            </a:r>
          </a:p>
        </p:txBody>
      </p:sp>
      <p:sp>
        <p:nvSpPr>
          <p:cNvPr id="8" name="textruta 7">
            <a:extLst>
              <a:ext uri="{FF2B5EF4-FFF2-40B4-BE49-F238E27FC236}">
                <a16:creationId xmlns:a16="http://schemas.microsoft.com/office/drawing/2014/main" id="{2B42FF94-F8A3-043F-532C-03E1E6FA02B9}"/>
              </a:ext>
            </a:extLst>
          </p:cNvPr>
          <p:cNvSpPr txBox="1"/>
          <p:nvPr/>
        </p:nvSpPr>
        <p:spPr>
          <a:xfrm>
            <a:off x="5962652" y="1796266"/>
            <a:ext cx="863507" cy="646331"/>
          </a:xfrm>
          <a:prstGeom prst="rect">
            <a:avLst/>
          </a:prstGeom>
          <a:noFill/>
        </p:spPr>
        <p:txBody>
          <a:bodyPr wrap="square">
            <a:spAutoFit/>
          </a:bodyPr>
          <a:lstStyle/>
          <a:p>
            <a:r>
              <a:rPr lang="sv-SE" sz="900" noProof="0" dirty="0">
                <a:latin typeface="Arial" panose="020B0604020202020204" pitchFamily="34" charset="0"/>
                <a:cs typeface="Arial" panose="020B0604020202020204" pitchFamily="34" charset="0"/>
              </a:rPr>
              <a:t>Språkbarriär/</a:t>
            </a:r>
          </a:p>
          <a:p>
            <a:r>
              <a:rPr lang="sv-SE" sz="900" noProof="0" dirty="0">
                <a:latin typeface="Arial" panose="020B0604020202020204" pitchFamily="34" charset="0"/>
                <a:cs typeface="Arial" panose="020B0604020202020204" pitchFamily="34" charset="0"/>
              </a:rPr>
              <a:t>Otydliga</a:t>
            </a:r>
          </a:p>
          <a:p>
            <a:r>
              <a:rPr lang="sv-SE" sz="900" noProof="0" dirty="0">
                <a:latin typeface="Arial" panose="020B0604020202020204" pitchFamily="34" charset="0"/>
                <a:cs typeface="Arial" panose="020B0604020202020204" pitchFamily="34" charset="0"/>
              </a:rPr>
              <a:t>Arbetsinstruktioner</a:t>
            </a:r>
          </a:p>
        </p:txBody>
      </p:sp>
      <p:sp>
        <p:nvSpPr>
          <p:cNvPr id="10" name="textruta 9">
            <a:extLst>
              <a:ext uri="{FF2B5EF4-FFF2-40B4-BE49-F238E27FC236}">
                <a16:creationId xmlns:a16="http://schemas.microsoft.com/office/drawing/2014/main" id="{3CF02D5C-88D0-E6FC-424D-CEA649CCA36D}"/>
              </a:ext>
            </a:extLst>
          </p:cNvPr>
          <p:cNvSpPr txBox="1"/>
          <p:nvPr/>
        </p:nvSpPr>
        <p:spPr>
          <a:xfrm>
            <a:off x="6874991" y="1748660"/>
            <a:ext cx="725350" cy="1146917"/>
          </a:xfrm>
          <a:prstGeom prst="rect">
            <a:avLst/>
          </a:prstGeom>
          <a:noFill/>
        </p:spPr>
        <p:txBody>
          <a:bodyPr wrap="square">
            <a:spAutoFit/>
          </a:bodyPr>
          <a:lstStyle/>
          <a:p>
            <a:pPr>
              <a:lnSpc>
                <a:spcPct val="110000"/>
              </a:lnSpc>
              <a:spcBef>
                <a:spcPct val="40000"/>
              </a:spcBef>
              <a:buFontTx/>
              <a:buNone/>
            </a:pPr>
            <a:r>
              <a:rPr lang="sv-SE" sz="900" noProof="0" dirty="0">
                <a:latin typeface="Arial" panose="020B0604020202020204" pitchFamily="34" charset="0"/>
                <a:cs typeface="Arial" panose="020B0604020202020204" pitchFamily="34" charset="0"/>
              </a:rPr>
              <a:t>Gör tydlig standard, använd bilder och text på personalens språk</a:t>
            </a:r>
          </a:p>
        </p:txBody>
      </p:sp>
      <p:sp>
        <p:nvSpPr>
          <p:cNvPr id="12" name="textruta 11">
            <a:extLst>
              <a:ext uri="{FF2B5EF4-FFF2-40B4-BE49-F238E27FC236}">
                <a16:creationId xmlns:a16="http://schemas.microsoft.com/office/drawing/2014/main" id="{8A1FE08C-C362-2CBB-AC7D-4B4F3157CE2E}"/>
              </a:ext>
            </a:extLst>
          </p:cNvPr>
          <p:cNvSpPr txBox="1"/>
          <p:nvPr/>
        </p:nvSpPr>
        <p:spPr>
          <a:xfrm>
            <a:off x="7615825" y="1708255"/>
            <a:ext cx="541925" cy="689869"/>
          </a:xfrm>
          <a:prstGeom prst="rect">
            <a:avLst/>
          </a:prstGeom>
          <a:noFill/>
        </p:spPr>
        <p:txBody>
          <a:bodyPr wrap="square">
            <a:spAutoFit/>
          </a:bodyPr>
          <a:lstStyle/>
          <a:p>
            <a:pPr>
              <a:lnSpc>
                <a:spcPct val="110000"/>
              </a:lnSpc>
              <a:spcBef>
                <a:spcPct val="40000"/>
              </a:spcBef>
              <a:buFontTx/>
              <a:buNone/>
            </a:pPr>
            <a:r>
              <a:rPr lang="sv-SE" sz="900" noProof="0" dirty="0">
                <a:latin typeface="Arial" panose="020B0604020202020204" pitchFamily="34" charset="0"/>
                <a:cs typeface="Arial" panose="020B0604020202020204" pitchFamily="34" charset="0"/>
              </a:rPr>
              <a:t>Staffan (arbetsledare) </a:t>
            </a:r>
          </a:p>
        </p:txBody>
      </p:sp>
      <p:sp>
        <p:nvSpPr>
          <p:cNvPr id="13" name="Text Box 46">
            <a:extLst>
              <a:ext uri="{FF2B5EF4-FFF2-40B4-BE49-F238E27FC236}">
                <a16:creationId xmlns:a16="http://schemas.microsoft.com/office/drawing/2014/main" id="{2FDDCA7D-D02D-C7A7-0639-860F1D3B19DF}"/>
              </a:ext>
            </a:extLst>
          </p:cNvPr>
          <p:cNvSpPr txBox="1">
            <a:spLocks noChangeArrowheads="1"/>
          </p:cNvSpPr>
          <p:nvPr/>
        </p:nvSpPr>
        <p:spPr bwMode="auto">
          <a:xfrm>
            <a:off x="8136733" y="1704935"/>
            <a:ext cx="4702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sz="900" noProof="0" dirty="0">
                <a:cs typeface="Arial" panose="020B0604020202020204" pitchFamily="34" charset="0"/>
              </a:rPr>
              <a:t>När</a:t>
            </a:r>
          </a:p>
          <a:p>
            <a:pPr eaLnBrk="1" hangingPunct="1">
              <a:spcBef>
                <a:spcPct val="0"/>
              </a:spcBef>
              <a:buFontTx/>
              <a:buNone/>
            </a:pPr>
            <a:endParaRPr lang="sv-SE" sz="900" noProof="0" dirty="0">
              <a:cs typeface="Arial" panose="020B0604020202020204" pitchFamily="34" charset="0"/>
            </a:endParaRPr>
          </a:p>
          <a:p>
            <a:pPr eaLnBrk="1" hangingPunct="1">
              <a:spcBef>
                <a:spcPct val="0"/>
              </a:spcBef>
              <a:buFontTx/>
              <a:buNone/>
            </a:pPr>
            <a:r>
              <a:rPr lang="sv-SE" sz="900" noProof="0" dirty="0">
                <a:cs typeface="Arial" panose="020B0604020202020204" pitchFamily="34" charset="0"/>
              </a:rPr>
              <a:t>30 apr</a:t>
            </a:r>
          </a:p>
        </p:txBody>
      </p:sp>
    </p:spTree>
    <p:extLst>
      <p:ext uri="{BB962C8B-B14F-4D97-AF65-F5344CB8AC3E}">
        <p14:creationId xmlns:p14="http://schemas.microsoft.com/office/powerpoint/2010/main" val="3696693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1ED113F-49A4-3DFE-AF54-D2E8E12A7253}"/>
              </a:ext>
            </a:extLst>
          </p:cNvPr>
          <p:cNvSpPr txBox="1"/>
          <p:nvPr/>
        </p:nvSpPr>
        <p:spPr>
          <a:xfrm>
            <a:off x="977368" y="1232713"/>
            <a:ext cx="7165146" cy="3785652"/>
          </a:xfrm>
          <a:prstGeom prst="rect">
            <a:avLst/>
          </a:prstGeom>
          <a:noFill/>
        </p:spPr>
        <p:txBody>
          <a:bodyPr wrap="square" lIns="68580" tIns="34290" rIns="68580" bIns="34290" rtlCol="0" anchor="t">
            <a:spAutoFit/>
          </a:bodyPr>
          <a:lstStyle/>
          <a:p>
            <a:pPr defTabSz="685800"/>
            <a:r>
              <a:rPr lang="sv-SE" sz="4000" b="1" noProof="0" dirty="0">
                <a:solidFill>
                  <a:prstClr val="black"/>
                </a:solidFill>
                <a:latin typeface="Arial" panose="020B0604020202020204" pitchFamily="34" charset="0"/>
                <a:cs typeface="Arial" panose="020B0604020202020204" pitchFamily="34" charset="0"/>
              </a:rPr>
              <a:t>Övning – Problemlösning</a:t>
            </a:r>
          </a:p>
          <a:p>
            <a:pPr defTabSz="685800"/>
            <a:endParaRPr lang="sv-SE" sz="2400" noProof="0" dirty="0">
              <a:solidFill>
                <a:prstClr val="black"/>
              </a:solidFill>
              <a:latin typeface="Aptos" panose="02110004020202020204"/>
            </a:endParaRPr>
          </a:p>
          <a:p>
            <a:r>
              <a:rPr lang="sv-SE" sz="2800" noProof="0" dirty="0">
                <a:latin typeface="Arial"/>
                <a:cs typeface="Arial"/>
              </a:rPr>
              <a:t>Träna på att lösa ett eller flera problem i gruppen med verktygen PDCA/PUFF </a:t>
            </a:r>
            <a:br>
              <a:rPr lang="sv-SE" sz="2800" noProof="0" dirty="0">
                <a:latin typeface="Arial"/>
                <a:cs typeface="Arial"/>
              </a:rPr>
            </a:br>
            <a:r>
              <a:rPr lang="sv-SE" sz="2800" noProof="0" dirty="0">
                <a:latin typeface="Arial"/>
                <a:cs typeface="Arial"/>
              </a:rPr>
              <a:t>alt A3:a </a:t>
            </a:r>
            <a:r>
              <a:rPr lang="sv-SE" sz="2800" noProof="0" dirty="0" err="1">
                <a:latin typeface="Arial"/>
                <a:cs typeface="Arial"/>
              </a:rPr>
              <a:t>mha</a:t>
            </a:r>
            <a:r>
              <a:rPr lang="sv-SE" sz="2800" noProof="0" dirty="0">
                <a:latin typeface="Arial"/>
                <a:cs typeface="Arial"/>
              </a:rPr>
              <a:t> av grundorsaksanalys</a:t>
            </a:r>
            <a:br>
              <a:rPr lang="sv-SE" sz="2800" noProof="0" dirty="0">
                <a:latin typeface="Arial"/>
                <a:cs typeface="Arial"/>
              </a:rPr>
            </a:br>
            <a:r>
              <a:rPr lang="sv-SE" sz="2800" noProof="0" dirty="0">
                <a:latin typeface="Arial"/>
                <a:cs typeface="Arial"/>
              </a:rPr>
              <a:t>5 Varför? alt Fiskbensdiagram beroende </a:t>
            </a:r>
            <a:br>
              <a:rPr lang="sv-SE" sz="2800" noProof="0" dirty="0">
                <a:latin typeface="Arial"/>
                <a:cs typeface="Arial"/>
              </a:rPr>
            </a:br>
            <a:r>
              <a:rPr lang="sv-SE" sz="2800" noProof="0" dirty="0">
                <a:latin typeface="Arial"/>
                <a:cs typeface="Arial"/>
              </a:rPr>
              <a:t>på hur komplext problemet är </a:t>
            </a:r>
          </a:p>
          <a:p>
            <a:pPr defTabSz="685800"/>
            <a:endParaRPr lang="sv-SE" sz="2400" noProof="0" dirty="0">
              <a:solidFill>
                <a:prstClr val="black"/>
              </a:solidFill>
              <a:latin typeface="Aptos" panose="02110004020202020204"/>
            </a:endParaRPr>
          </a:p>
          <a:p>
            <a:pPr defTabSz="685800"/>
            <a:endParaRPr lang="sv-SE" sz="1350" noProof="0" dirty="0">
              <a:solidFill>
                <a:prstClr val="black"/>
              </a:solidFill>
              <a:latin typeface="Aptos" panose="02110004020202020204"/>
            </a:endParaRPr>
          </a:p>
        </p:txBody>
      </p:sp>
      <p:pic>
        <p:nvPicPr>
          <p:cNvPr id="3" name="Bildobjekt 2">
            <a:extLst>
              <a:ext uri="{FF2B5EF4-FFF2-40B4-BE49-F238E27FC236}">
                <a16:creationId xmlns:a16="http://schemas.microsoft.com/office/drawing/2014/main" id="{989FBE0B-0956-0763-703E-630A2C3BDDAE}"/>
              </a:ext>
            </a:extLst>
          </p:cNvPr>
          <p:cNvPicPr>
            <a:picLocks noChangeAspect="1"/>
          </p:cNvPicPr>
          <p:nvPr/>
        </p:nvPicPr>
        <p:blipFill>
          <a:blip r:embed="rId3"/>
          <a:stretch>
            <a:fillRect/>
          </a:stretch>
        </p:blipFill>
        <p:spPr>
          <a:xfrm>
            <a:off x="7866742" y="1334313"/>
            <a:ext cx="4065143" cy="3557001"/>
          </a:xfrm>
          <a:prstGeom prst="rect">
            <a:avLst/>
          </a:prstGeom>
        </p:spPr>
      </p:pic>
    </p:spTree>
    <p:extLst>
      <p:ext uri="{BB962C8B-B14F-4D97-AF65-F5344CB8AC3E}">
        <p14:creationId xmlns:p14="http://schemas.microsoft.com/office/powerpoint/2010/main" val="401113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9411-93FB-FD81-F37F-BE93A8C73697}"/>
              </a:ext>
            </a:extLst>
          </p:cNvPr>
          <p:cNvSpPr>
            <a:spLocks noGrp="1"/>
          </p:cNvSpPr>
          <p:nvPr>
            <p:ph type="title" idx="4294967295"/>
          </p:nvPr>
        </p:nvSpPr>
        <p:spPr>
          <a:xfrm>
            <a:off x="2415235" y="1368028"/>
            <a:ext cx="5986463" cy="683419"/>
          </a:xfrm>
        </p:spPr>
        <p:txBody>
          <a:bodyPr>
            <a:normAutofit/>
          </a:bodyPr>
          <a:lstStyle/>
          <a:p>
            <a:r>
              <a:rPr lang="sv-SE" sz="4000" b="1" noProof="0" dirty="0">
                <a:latin typeface="Arial" panose="020B0604020202020204" pitchFamily="34" charset="0"/>
                <a:cs typeface="Arial" panose="020B0604020202020204" pitchFamily="34" charset="0"/>
              </a:rPr>
              <a:t>Tips! </a:t>
            </a:r>
          </a:p>
        </p:txBody>
      </p:sp>
      <p:sp>
        <p:nvSpPr>
          <p:cNvPr id="3" name="Content Placeholder 2">
            <a:extLst>
              <a:ext uri="{FF2B5EF4-FFF2-40B4-BE49-F238E27FC236}">
                <a16:creationId xmlns:a16="http://schemas.microsoft.com/office/drawing/2014/main" id="{71B8CC8B-C1EB-0E9F-5B1D-91F089173254}"/>
              </a:ext>
            </a:extLst>
          </p:cNvPr>
          <p:cNvSpPr>
            <a:spLocks noGrp="1"/>
          </p:cNvSpPr>
          <p:nvPr>
            <p:ph idx="4294967295"/>
          </p:nvPr>
        </p:nvSpPr>
        <p:spPr>
          <a:xfrm>
            <a:off x="2362837" y="1658541"/>
            <a:ext cx="8508363" cy="3148013"/>
          </a:xfrm>
        </p:spPr>
        <p:txBody>
          <a:bodyPr/>
          <a:lstStyle/>
          <a:p>
            <a:pPr marL="0" indent="0">
              <a:buNone/>
            </a:pPr>
            <a:endParaRPr lang="sv-SE" noProof="0" dirty="0">
              <a:latin typeface="Arial" panose="020B0604020202020204" pitchFamily="34" charset="0"/>
              <a:cs typeface="Arial" panose="020B0604020202020204" pitchFamily="34" charset="0"/>
            </a:endParaRPr>
          </a:p>
          <a:p>
            <a:pPr marL="0" indent="0">
              <a:buNone/>
            </a:pPr>
            <a:r>
              <a:rPr lang="sv-SE" noProof="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Film – </a:t>
            </a:r>
            <a:r>
              <a:rPr lang="sv-SE" noProof="0"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Lean</a:t>
            </a:r>
            <a:r>
              <a:rPr lang="sv-SE" noProof="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för en säkrare arbetsmiljö i lantbruket</a:t>
            </a:r>
            <a:r>
              <a:rPr lang="sv-SE" noProof="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736C7AE-3371-87DF-811B-B4F4D706445A}"/>
              </a:ext>
            </a:extLst>
          </p:cNvPr>
          <p:cNvPicPr>
            <a:picLocks noChangeAspect="1"/>
          </p:cNvPicPr>
          <p:nvPr/>
        </p:nvPicPr>
        <p:blipFill>
          <a:blip r:embed="rId4"/>
          <a:stretch>
            <a:fillRect/>
          </a:stretch>
        </p:blipFill>
        <p:spPr>
          <a:xfrm>
            <a:off x="2415235" y="2967156"/>
            <a:ext cx="6171563" cy="3505339"/>
          </a:xfrm>
          <a:prstGeom prst="rect">
            <a:avLst/>
          </a:prstGeom>
        </p:spPr>
      </p:pic>
      <p:pic>
        <p:nvPicPr>
          <p:cNvPr id="7" name="Bildobjekt 5">
            <a:extLst>
              <a:ext uri="{FF2B5EF4-FFF2-40B4-BE49-F238E27FC236}">
                <a16:creationId xmlns:a16="http://schemas.microsoft.com/office/drawing/2014/main" id="{77DE0074-E5CC-2DE7-6ACE-B5DA2FD4D1FD}"/>
              </a:ext>
            </a:extLst>
          </p:cNvPr>
          <p:cNvPicPr>
            <a:picLocks noChangeAspect="1"/>
          </p:cNvPicPr>
          <p:nvPr/>
        </p:nvPicPr>
        <p:blipFill>
          <a:blip r:embed="rId5"/>
          <a:srcRect l="40148" t="62141" r="31991"/>
          <a:stretch>
            <a:fillRect/>
          </a:stretch>
        </p:blipFill>
        <p:spPr>
          <a:xfrm>
            <a:off x="241299" y="908946"/>
            <a:ext cx="1592944" cy="2058210"/>
          </a:xfrm>
          <a:prstGeom prst="rect">
            <a:avLst/>
          </a:prstGeom>
        </p:spPr>
      </p:pic>
    </p:spTree>
    <p:extLst>
      <p:ext uri="{BB962C8B-B14F-4D97-AF65-F5344CB8AC3E}">
        <p14:creationId xmlns:p14="http://schemas.microsoft.com/office/powerpoint/2010/main" val="96174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920B4CF-CA44-D832-15C9-C68A6AECC660}"/>
              </a:ext>
            </a:extLst>
          </p:cNvPr>
          <p:cNvSpPr>
            <a:spLocks noGrp="1"/>
          </p:cNvSpPr>
          <p:nvPr>
            <p:ph type="title" idx="4294967295"/>
          </p:nvPr>
        </p:nvSpPr>
        <p:spPr>
          <a:xfrm>
            <a:off x="2871014" y="1258471"/>
            <a:ext cx="3103960" cy="683419"/>
          </a:xfrm>
        </p:spPr>
        <p:txBody>
          <a:bodyPr>
            <a:normAutofit fontScale="90000"/>
          </a:bodyPr>
          <a:lstStyle/>
          <a:p>
            <a:r>
              <a:rPr lang="sv-SE" b="1" noProof="0" dirty="0">
                <a:latin typeface="Arial" panose="020B0604020202020204" pitchFamily="34" charset="0"/>
                <a:cs typeface="Arial" panose="020B0604020202020204" pitchFamily="34" charset="0"/>
              </a:rPr>
              <a:t>Tips!</a:t>
            </a:r>
          </a:p>
        </p:txBody>
      </p:sp>
      <p:sp>
        <p:nvSpPr>
          <p:cNvPr id="4" name="Platshållare för innehåll 3">
            <a:extLst>
              <a:ext uri="{FF2B5EF4-FFF2-40B4-BE49-F238E27FC236}">
                <a16:creationId xmlns:a16="http://schemas.microsoft.com/office/drawing/2014/main" id="{D932C5CA-3353-5A83-6C27-E4E6D9C61944}"/>
              </a:ext>
            </a:extLst>
          </p:cNvPr>
          <p:cNvSpPr>
            <a:spLocks noGrp="1"/>
          </p:cNvSpPr>
          <p:nvPr>
            <p:ph idx="4294967295"/>
          </p:nvPr>
        </p:nvSpPr>
        <p:spPr>
          <a:xfrm>
            <a:off x="2947307" y="2199073"/>
            <a:ext cx="9078438" cy="3737269"/>
          </a:xfrm>
        </p:spPr>
        <p:txBody>
          <a:bodyPr vert="horz" lIns="68580" tIns="34290" rIns="68580" bIns="34290" rtlCol="0" anchor="t">
            <a:normAutofit fontScale="92500"/>
          </a:bodyPr>
          <a:lstStyle/>
          <a:p>
            <a:pPr marL="0" indent="0">
              <a:buNone/>
            </a:pPr>
            <a:r>
              <a:rPr lang="sv-SE" b="1" noProof="0" dirty="0">
                <a:latin typeface="Arial" panose="020B0604020202020204" pitchFamily="34" charset="0"/>
                <a:cs typeface="Arial" panose="020B0604020202020204" pitchFamily="34" charset="0"/>
              </a:rPr>
              <a:t>Flera kunskapsmoduler från verktygslådan som kan vara till stöd i arbetet med att utveckla verksamheten.  </a:t>
            </a:r>
            <a:br>
              <a:rPr lang="sv-SE" noProof="0" dirty="0">
                <a:cs typeface="Arial"/>
              </a:rPr>
            </a:br>
            <a:endParaRPr lang="sv-SE" noProof="0" dirty="0">
              <a:cs typeface="Arial"/>
            </a:endParaRPr>
          </a:p>
          <a:p>
            <a:r>
              <a:rPr lang="sv-SE" dirty="0">
                <a:latin typeface="Arial" panose="020B0604020202020204" pitchFamily="34" charset="0"/>
                <a:cs typeface="Arial" panose="020B0604020202020204" pitchFamily="34" charset="0"/>
              </a:rPr>
              <a:t>Möten och stortavla</a:t>
            </a:r>
          </a:p>
          <a:p>
            <a:r>
              <a:rPr lang="sv-SE" noProof="0" dirty="0">
                <a:latin typeface="Arial" panose="020B0604020202020204" pitchFamily="34" charset="0"/>
                <a:cs typeface="Arial" panose="020B0604020202020204" pitchFamily="34" charset="0"/>
              </a:rPr>
              <a:t>Slöserijakt – verktyg för att sätta fart på förbättringsarbetet </a:t>
            </a:r>
          </a:p>
          <a:p>
            <a:r>
              <a:rPr lang="sv-SE" noProof="0" dirty="0">
                <a:latin typeface="Arial" panose="020B0604020202020204" pitchFamily="34" charset="0"/>
                <a:cs typeface="Arial" panose="020B0604020202020204" pitchFamily="34" charset="0"/>
              </a:rPr>
              <a:t>Insats</a:t>
            </a:r>
            <a:r>
              <a:rPr lang="sv-SE" dirty="0">
                <a:latin typeface="Arial" panose="020B0604020202020204" pitchFamily="34" charset="0"/>
                <a:cs typeface="Arial" panose="020B0604020202020204" pitchFamily="34" charset="0"/>
              </a:rPr>
              <a:t> - </a:t>
            </a:r>
            <a:r>
              <a:rPr lang="sv-SE" noProof="0" dirty="0">
                <a:latin typeface="Arial" panose="020B0604020202020204" pitchFamily="34" charset="0"/>
                <a:cs typeface="Arial" panose="020B0604020202020204" pitchFamily="34" charset="0"/>
              </a:rPr>
              <a:t>nytta diagram och handlingsplan</a:t>
            </a:r>
          </a:p>
          <a:p>
            <a:r>
              <a:rPr lang="sv-SE" noProof="0" dirty="0" err="1">
                <a:latin typeface="Arial" panose="020B0604020202020204" pitchFamily="34" charset="0"/>
                <a:cs typeface="Arial" panose="020B0604020202020204" pitchFamily="34" charset="0"/>
              </a:rPr>
              <a:t>Lean</a:t>
            </a:r>
            <a:r>
              <a:rPr lang="sv-SE" noProof="0" dirty="0">
                <a:latin typeface="Arial" panose="020B0604020202020204" pitchFamily="34" charset="0"/>
                <a:cs typeface="Arial" panose="020B0604020202020204" pitchFamily="34" charset="0"/>
              </a:rPr>
              <a:t> och </a:t>
            </a:r>
            <a:r>
              <a:rPr lang="sv-SE" noProof="0" dirty="0" err="1">
                <a:latin typeface="Arial" panose="020B0604020202020204" pitchFamily="34" charset="0"/>
                <a:cs typeface="Arial" panose="020B0604020202020204" pitchFamily="34" charset="0"/>
              </a:rPr>
              <a:t>leanprinciper</a:t>
            </a:r>
            <a:endParaRPr lang="sv-SE" noProof="0"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Produktionssystem</a:t>
            </a:r>
          </a:p>
          <a:p>
            <a:endParaRPr lang="sv-SE" noProof="0" dirty="0">
              <a:latin typeface="Arial" panose="020B0604020202020204" pitchFamily="34" charset="0"/>
              <a:cs typeface="Arial" panose="020B0604020202020204" pitchFamily="34" charset="0"/>
            </a:endParaRPr>
          </a:p>
          <a:p>
            <a:pPr marL="0" indent="0">
              <a:buNone/>
            </a:pPr>
            <a:endParaRPr lang="sv-SE" noProof="0" dirty="0">
              <a:cs typeface="Arial"/>
            </a:endParaRPr>
          </a:p>
          <a:p>
            <a:pPr marL="0" indent="0">
              <a:buNone/>
            </a:pPr>
            <a:endParaRPr lang="sv-SE" noProof="0" dirty="0">
              <a:cs typeface="Arial"/>
            </a:endParaRPr>
          </a:p>
          <a:p>
            <a:endParaRPr lang="sv-SE" noProof="0" dirty="0">
              <a:cs typeface="Arial"/>
            </a:endParaRPr>
          </a:p>
          <a:p>
            <a:pPr marL="0" indent="0">
              <a:buNone/>
            </a:pPr>
            <a:endParaRPr lang="sv-SE" noProof="0" dirty="0">
              <a:cs typeface="Arial"/>
            </a:endParaRPr>
          </a:p>
          <a:p>
            <a:endParaRPr lang="sv-SE" noProof="0" dirty="0">
              <a:cs typeface="Arial"/>
            </a:endParaRPr>
          </a:p>
        </p:txBody>
      </p:sp>
      <p:pic>
        <p:nvPicPr>
          <p:cNvPr id="6" name="Bildobjekt 5">
            <a:extLst>
              <a:ext uri="{FF2B5EF4-FFF2-40B4-BE49-F238E27FC236}">
                <a16:creationId xmlns:a16="http://schemas.microsoft.com/office/drawing/2014/main" id="{8E15A74A-1A48-1960-6DF7-03D37B637912}"/>
              </a:ext>
            </a:extLst>
          </p:cNvPr>
          <p:cNvPicPr>
            <a:picLocks noChangeAspect="1"/>
          </p:cNvPicPr>
          <p:nvPr/>
        </p:nvPicPr>
        <p:blipFill>
          <a:blip r:embed="rId3"/>
          <a:srcRect l="40148" t="62141" r="31991"/>
          <a:stretch>
            <a:fillRect/>
          </a:stretch>
        </p:blipFill>
        <p:spPr>
          <a:xfrm>
            <a:off x="899886" y="1210656"/>
            <a:ext cx="1545772" cy="1997260"/>
          </a:xfrm>
          <a:prstGeom prst="rect">
            <a:avLst/>
          </a:prstGeom>
        </p:spPr>
      </p:pic>
    </p:spTree>
    <p:extLst>
      <p:ext uri="{BB962C8B-B14F-4D97-AF65-F5344CB8AC3E}">
        <p14:creationId xmlns:p14="http://schemas.microsoft.com/office/powerpoint/2010/main" val="227868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idx="4294967295"/>
          </p:nvPr>
        </p:nvSpPr>
        <p:spPr>
          <a:xfrm>
            <a:off x="536122" y="2219155"/>
            <a:ext cx="4754335" cy="683419"/>
          </a:xfrm>
        </p:spPr>
        <p:txBody>
          <a:bodyPr>
            <a:noAutofit/>
          </a:bodyPr>
          <a:lstStyle/>
          <a:p>
            <a:r>
              <a:rPr lang="sv-SE" sz="4000" b="1" noProof="0" dirty="0">
                <a:latin typeface="Arial" panose="020B0604020202020204" pitchFamily="34" charset="0"/>
                <a:cs typeface="Arial" panose="020B0604020202020204" pitchFamily="34" charset="0"/>
              </a:rPr>
              <a:t>Lära sig på vägen </a:t>
            </a:r>
            <a:br>
              <a:rPr lang="sv-SE" sz="2400" noProof="0" dirty="0">
                <a:latin typeface="Arial" panose="020B0604020202020204" pitchFamily="34" charset="0"/>
                <a:cs typeface="Arial" panose="020B0604020202020204" pitchFamily="34" charset="0"/>
              </a:rPr>
            </a:br>
            <a:br>
              <a:rPr lang="sv-SE" sz="2400" noProof="0" dirty="0">
                <a:latin typeface="Arial" panose="020B0604020202020204" pitchFamily="34" charset="0"/>
                <a:cs typeface="Arial" panose="020B0604020202020204" pitchFamily="34" charset="0"/>
              </a:rPr>
            </a:br>
            <a:r>
              <a:rPr lang="sv-SE" sz="2800" noProof="0" dirty="0">
                <a:latin typeface="Arial" panose="020B0604020202020204" pitchFamily="34" charset="0"/>
                <a:cs typeface="Arial" panose="020B0604020202020204" pitchFamily="34" charset="0"/>
              </a:rPr>
              <a:t>Ibland kan det vara </a:t>
            </a:r>
            <a:br>
              <a:rPr lang="sv-SE" sz="2800" noProof="0" dirty="0">
                <a:latin typeface="Arial" panose="020B0604020202020204" pitchFamily="34" charset="0"/>
                <a:cs typeface="Arial" panose="020B0604020202020204" pitchFamily="34" charset="0"/>
              </a:rPr>
            </a:br>
            <a:r>
              <a:rPr lang="sv-SE" sz="2800" noProof="0" dirty="0">
                <a:latin typeface="Arial" panose="020B0604020202020204" pitchFamily="34" charset="0"/>
                <a:cs typeface="Arial" panose="020B0604020202020204" pitchFamily="34" charset="0"/>
              </a:rPr>
              <a:t>smart att ta ett steg i taget. </a:t>
            </a:r>
            <a:br>
              <a:rPr lang="sv-SE" sz="2800" noProof="0" dirty="0">
                <a:latin typeface="Arial" panose="020B0604020202020204" pitchFamily="34" charset="0"/>
                <a:cs typeface="Arial" panose="020B0604020202020204" pitchFamily="34" charset="0"/>
              </a:rPr>
            </a:br>
            <a:br>
              <a:rPr lang="sv-SE" sz="2800" noProof="0" dirty="0">
                <a:latin typeface="Arial" panose="020B0604020202020204" pitchFamily="34" charset="0"/>
                <a:cs typeface="Arial" panose="020B0604020202020204" pitchFamily="34" charset="0"/>
              </a:rPr>
            </a:br>
            <a:r>
              <a:rPr lang="sv-SE" sz="2800" noProof="0" dirty="0">
                <a:latin typeface="Arial" panose="020B0604020202020204" pitchFamily="34" charset="0"/>
                <a:cs typeface="Arial" panose="020B0604020202020204" pitchFamily="34" charset="0"/>
              </a:rPr>
              <a:t>Vi vet ju inte rätt väg till </a:t>
            </a:r>
            <a:br>
              <a:rPr lang="sv-SE" sz="2800" noProof="0" dirty="0">
                <a:latin typeface="Arial" panose="020B0604020202020204" pitchFamily="34" charset="0"/>
                <a:cs typeface="Arial" panose="020B0604020202020204" pitchFamily="34" charset="0"/>
              </a:rPr>
            </a:br>
            <a:r>
              <a:rPr lang="sv-SE" sz="2800" noProof="0" dirty="0">
                <a:latin typeface="Arial" panose="020B0604020202020204" pitchFamily="34" charset="0"/>
                <a:cs typeface="Arial" panose="020B0604020202020204" pitchFamily="34" charset="0"/>
              </a:rPr>
              <a:t>vårt mål!</a:t>
            </a:r>
            <a:br>
              <a:rPr lang="sv-SE" sz="2400" noProof="0" dirty="0">
                <a:latin typeface="Arial" panose="020B0604020202020204" pitchFamily="34" charset="0"/>
                <a:cs typeface="Arial" panose="020B0604020202020204" pitchFamily="34" charset="0"/>
              </a:rPr>
            </a:br>
            <a:br>
              <a:rPr lang="sv-SE" sz="2400" noProof="0" dirty="0">
                <a:latin typeface="Arial" panose="020B0604020202020204" pitchFamily="34" charset="0"/>
                <a:cs typeface="Arial" panose="020B0604020202020204" pitchFamily="34" charset="0"/>
              </a:rPr>
            </a:br>
            <a:endParaRPr lang="sv-SE" sz="2400" noProof="0" dirty="0">
              <a:latin typeface="Arial" panose="020B0604020202020204" pitchFamily="34" charset="0"/>
              <a:cs typeface="Arial" panose="020B0604020202020204" pitchFamily="34" charset="0"/>
            </a:endParaRPr>
          </a:p>
        </p:txBody>
      </p:sp>
      <p:pic>
        <p:nvPicPr>
          <p:cNvPr id="5" name="Bildobjekt 4" descr="En bild som visar text, cirkel, tecknad serie, illustration&#10;&#10;AI-genererat innehåll kan vara felaktigt.">
            <a:extLst>
              <a:ext uri="{FF2B5EF4-FFF2-40B4-BE49-F238E27FC236}">
                <a16:creationId xmlns:a16="http://schemas.microsoft.com/office/drawing/2014/main" id="{25D6A52C-6541-44C4-E77B-52ACF9167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19" y="1017423"/>
            <a:ext cx="6450124" cy="5426706"/>
          </a:xfrm>
          <a:prstGeom prst="rect">
            <a:avLst/>
          </a:prstGeom>
        </p:spPr>
      </p:pic>
    </p:spTree>
    <p:extLst>
      <p:ext uri="{BB962C8B-B14F-4D97-AF65-F5344CB8AC3E}">
        <p14:creationId xmlns:p14="http://schemas.microsoft.com/office/powerpoint/2010/main" val="309977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39FB3-3F18-D53E-4EBD-31695A261E83}"/>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AEC2F403-14C7-8114-327E-CDB81D0012D5}"/>
              </a:ext>
            </a:extLst>
          </p:cNvPr>
          <p:cNvSpPr>
            <a:spLocks noGrp="1"/>
          </p:cNvSpPr>
          <p:nvPr>
            <p:ph type="title" idx="4294967295"/>
          </p:nvPr>
        </p:nvSpPr>
        <p:spPr>
          <a:xfrm>
            <a:off x="538983" y="648715"/>
            <a:ext cx="7886700" cy="994172"/>
          </a:xfrm>
        </p:spPr>
        <p:txBody>
          <a:bodyPr>
            <a:normAutofit/>
          </a:bodyPr>
          <a:lstStyle/>
          <a:p>
            <a:r>
              <a:rPr lang="sv-SE" sz="4000" b="1" noProof="0" dirty="0" err="1">
                <a:latin typeface="Arial" panose="020B0604020202020204" pitchFamily="34" charset="0"/>
                <a:cs typeface="Arial" panose="020B0604020202020204" pitchFamily="34" charset="0"/>
              </a:rPr>
              <a:t>Lärcykeln</a:t>
            </a:r>
            <a:endParaRPr lang="sv-SE" sz="4000" b="1" noProof="0"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E67EB009-ED08-CD88-BFC8-26C96F42D6E9}"/>
              </a:ext>
            </a:extLst>
          </p:cNvPr>
          <p:cNvSpPr/>
          <p:nvPr/>
        </p:nvSpPr>
        <p:spPr>
          <a:xfrm>
            <a:off x="7530282" y="908096"/>
            <a:ext cx="1458000" cy="810000"/>
          </a:xfrm>
          <a:prstGeom prst="wedgeEllipseCallout">
            <a:avLst>
              <a:gd name="adj1" fmla="val -70931"/>
              <a:gd name="adj2" fmla="val 47235"/>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685800"/>
            <a:r>
              <a:rPr lang="sv-SE" sz="1350" noProof="0" dirty="0">
                <a:solidFill>
                  <a:prstClr val="white"/>
                </a:solidFill>
                <a:latin typeface="Arial" panose="020B0604020202020204" pitchFamily="34" charset="0"/>
                <a:cs typeface="Arial" panose="020B0604020202020204" pitchFamily="34" charset="0"/>
              </a:rPr>
              <a:t>Man kan se hur det går</a:t>
            </a:r>
          </a:p>
        </p:txBody>
      </p:sp>
      <p:sp>
        <p:nvSpPr>
          <p:cNvPr id="16" name="Oval 15">
            <a:extLst>
              <a:ext uri="{FF2B5EF4-FFF2-40B4-BE49-F238E27FC236}">
                <a16:creationId xmlns:a16="http://schemas.microsoft.com/office/drawing/2014/main" id="{565E86BC-F75E-AF11-0BEF-E9BB597416C2}"/>
              </a:ext>
            </a:extLst>
          </p:cNvPr>
          <p:cNvSpPr/>
          <p:nvPr/>
        </p:nvSpPr>
        <p:spPr>
          <a:xfrm>
            <a:off x="8988282" y="2561850"/>
            <a:ext cx="1458000" cy="810000"/>
          </a:xfrm>
          <a:prstGeom prst="wedgeEllipseCallout">
            <a:avLst>
              <a:gd name="adj1" fmla="val -60526"/>
              <a:gd name="adj2" fmla="val 62168"/>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685800"/>
            <a:r>
              <a:rPr lang="sv-SE" sz="1350" noProof="0" dirty="0">
                <a:solidFill>
                  <a:prstClr val="white"/>
                </a:solidFill>
                <a:latin typeface="Arial" panose="020B0604020202020204" pitchFamily="34" charset="0"/>
                <a:cs typeface="Arial" panose="020B0604020202020204" pitchFamily="34" charset="0"/>
              </a:rPr>
              <a:t>Det finns tid att tänka</a:t>
            </a:r>
          </a:p>
        </p:txBody>
      </p:sp>
      <p:sp>
        <p:nvSpPr>
          <p:cNvPr id="18" name="Oval 17">
            <a:extLst>
              <a:ext uri="{FF2B5EF4-FFF2-40B4-BE49-F238E27FC236}">
                <a16:creationId xmlns:a16="http://schemas.microsoft.com/office/drawing/2014/main" id="{330AE3E8-95C1-A5BD-44AF-75ECD1C2688F}"/>
              </a:ext>
            </a:extLst>
          </p:cNvPr>
          <p:cNvSpPr/>
          <p:nvPr/>
        </p:nvSpPr>
        <p:spPr>
          <a:xfrm>
            <a:off x="7488247" y="4914428"/>
            <a:ext cx="1458000" cy="810000"/>
          </a:xfrm>
          <a:prstGeom prst="wedgeEllipseCallout">
            <a:avLst>
              <a:gd name="adj1" fmla="val -88192"/>
              <a:gd name="adj2" fmla="val -17538"/>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685800"/>
            <a:r>
              <a:rPr lang="sv-SE" sz="1350" noProof="0" dirty="0">
                <a:solidFill>
                  <a:prstClr val="white"/>
                </a:solidFill>
                <a:latin typeface="Arial" panose="020B0604020202020204" pitchFamily="34" charset="0"/>
                <a:cs typeface="Arial" panose="020B0604020202020204" pitchFamily="34" charset="0"/>
              </a:rPr>
              <a:t>Det finns en öppen diskussion</a:t>
            </a:r>
          </a:p>
        </p:txBody>
      </p:sp>
      <p:sp>
        <p:nvSpPr>
          <p:cNvPr id="19" name="Oval 18">
            <a:extLst>
              <a:ext uri="{FF2B5EF4-FFF2-40B4-BE49-F238E27FC236}">
                <a16:creationId xmlns:a16="http://schemas.microsoft.com/office/drawing/2014/main" id="{18C8A5F8-2AD8-BFDB-E9AF-214B6B953B7E}"/>
              </a:ext>
            </a:extLst>
          </p:cNvPr>
          <p:cNvSpPr/>
          <p:nvPr/>
        </p:nvSpPr>
        <p:spPr>
          <a:xfrm>
            <a:off x="1902964" y="3935346"/>
            <a:ext cx="1458000" cy="810000"/>
          </a:xfrm>
          <a:prstGeom prst="wedgeEllipseCallout">
            <a:avLst>
              <a:gd name="adj1" fmla="val 44338"/>
              <a:gd name="adj2" fmla="val -80453"/>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685800"/>
            <a:r>
              <a:rPr lang="sv-SE" sz="1350" noProof="0" dirty="0">
                <a:solidFill>
                  <a:prstClr val="white"/>
                </a:solidFill>
                <a:latin typeface="Arial" panose="020B0604020202020204" pitchFamily="34" charset="0"/>
                <a:cs typeface="Arial" panose="020B0604020202020204" pitchFamily="34" charset="0"/>
              </a:rPr>
              <a:t>Man kan och vågar testa nya idéer</a:t>
            </a:r>
          </a:p>
        </p:txBody>
      </p:sp>
      <p:pic>
        <p:nvPicPr>
          <p:cNvPr id="5" name="Bildobjekt 4" descr="En bild som visar text, ballong, hjärta, Alla hjärtans dag&#10;&#10;AI-genererat innehåll kan vara felaktigt.">
            <a:extLst>
              <a:ext uri="{FF2B5EF4-FFF2-40B4-BE49-F238E27FC236}">
                <a16:creationId xmlns:a16="http://schemas.microsoft.com/office/drawing/2014/main" id="{5AF4548F-93BE-A9F7-9AD0-5C971FAB0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964" y="908096"/>
            <a:ext cx="5303444" cy="5041808"/>
          </a:xfrm>
          <a:prstGeom prst="rect">
            <a:avLst/>
          </a:prstGeom>
        </p:spPr>
      </p:pic>
    </p:spTree>
    <p:extLst>
      <p:ext uri="{BB962C8B-B14F-4D97-AF65-F5344CB8AC3E}">
        <p14:creationId xmlns:p14="http://schemas.microsoft.com/office/powerpoint/2010/main" val="2355677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38781" y="587430"/>
            <a:ext cx="7488832" cy="707886"/>
          </a:xfrm>
          <a:prstGeom prst="rect">
            <a:avLst/>
          </a:prstGeom>
          <a:noFill/>
        </p:spPr>
        <p:txBody>
          <a:bodyPr wrap="square" lIns="91440" tIns="45720" rIns="91440" bIns="45720" rtlCol="0" anchor="t">
            <a:spAutoFit/>
          </a:bodyPr>
          <a:lstStyle/>
          <a:p>
            <a:r>
              <a:rPr lang="sv-SE" sz="4000" b="1" noProof="0" dirty="0">
                <a:latin typeface="Arial"/>
                <a:cs typeface="Arial"/>
              </a:rPr>
              <a:t>Ständiga förbättringar</a:t>
            </a:r>
          </a:p>
        </p:txBody>
      </p:sp>
      <p:sp>
        <p:nvSpPr>
          <p:cNvPr id="5" name="textruta 4"/>
          <p:cNvSpPr txBox="1"/>
          <p:nvPr/>
        </p:nvSpPr>
        <p:spPr>
          <a:xfrm>
            <a:off x="261608" y="2056605"/>
            <a:ext cx="11686234" cy="4647426"/>
          </a:xfrm>
          <a:prstGeom prst="rect">
            <a:avLst/>
          </a:prstGeom>
          <a:noFill/>
        </p:spPr>
        <p:txBody>
          <a:bodyPr wrap="square" lIns="91440" tIns="45720" rIns="91440" bIns="45720" rtlCol="0" anchor="t">
            <a:spAutoFit/>
          </a:bodyPr>
          <a:lstStyle/>
          <a:p>
            <a:r>
              <a:rPr lang="sv-SE" sz="2800" b="1" noProof="0" dirty="0">
                <a:latin typeface="Arial"/>
                <a:cs typeface="Arial"/>
              </a:rPr>
              <a:t>Arbeta med ständiga förbättringar för att öka värdet i produktionen:</a:t>
            </a:r>
          </a:p>
          <a:p>
            <a:endParaRPr lang="sv-SE" sz="2800" noProof="0" dirty="0">
              <a:latin typeface="Arial"/>
              <a:cs typeface="Arial"/>
            </a:endParaRPr>
          </a:p>
          <a:p>
            <a:pPr marL="457200" indent="-457200">
              <a:buFont typeface="+mj-lt"/>
              <a:buAutoNum type="arabicPeriod"/>
            </a:pPr>
            <a:r>
              <a:rPr lang="sv-SE" sz="2400" b="1" noProof="0" dirty="0">
                <a:latin typeface="Arial"/>
                <a:cs typeface="Arial"/>
              </a:rPr>
              <a:t>Problemlösning</a:t>
            </a:r>
            <a:r>
              <a:rPr lang="sv-SE" sz="2400" noProof="0" dirty="0">
                <a:latin typeface="Arial"/>
                <a:cs typeface="Arial"/>
              </a:rPr>
              <a:t> - Stoppa arbetet så fort ett fel upptäcks</a:t>
            </a:r>
            <a:r>
              <a:rPr lang="sv-SE" sz="2400" noProof="0" dirty="0">
                <a:solidFill>
                  <a:schemeClr val="tx2">
                    <a:lumMod val="75000"/>
                  </a:schemeClr>
                </a:solidFill>
                <a:latin typeface="Arial"/>
                <a:cs typeface="Arial"/>
              </a:rPr>
              <a:t>. </a:t>
            </a:r>
            <a:br>
              <a:rPr lang="sv-SE" sz="2400" noProof="0" dirty="0">
                <a:latin typeface="Arial"/>
              </a:rPr>
            </a:br>
            <a:endParaRPr lang="sv-SE" sz="2400" noProof="0" dirty="0">
              <a:solidFill>
                <a:schemeClr val="bg1"/>
              </a:solidFill>
              <a:latin typeface="Arial"/>
              <a:cs typeface="Arial"/>
            </a:endParaRPr>
          </a:p>
          <a:p>
            <a:pPr marL="457200" indent="-457200">
              <a:buFont typeface="+mj-lt"/>
              <a:buAutoNum type="arabicPeriod"/>
            </a:pPr>
            <a:r>
              <a:rPr lang="sv-SE" sz="2400" b="1" noProof="0" dirty="0">
                <a:latin typeface="Arial"/>
                <a:cs typeface="Arial"/>
              </a:rPr>
              <a:t>Gå till botten med problem </a:t>
            </a:r>
            <a:r>
              <a:rPr lang="sv-SE" sz="2400" noProof="0" dirty="0">
                <a:latin typeface="Arial"/>
                <a:cs typeface="Arial"/>
              </a:rPr>
              <a:t>- </a:t>
            </a:r>
            <a:r>
              <a:rPr lang="sv-SE" sz="2400" noProof="0" dirty="0" err="1">
                <a:latin typeface="Arial"/>
                <a:cs typeface="Arial"/>
              </a:rPr>
              <a:t>mha</a:t>
            </a:r>
            <a:r>
              <a:rPr lang="sv-SE" sz="2400" noProof="0" dirty="0">
                <a:latin typeface="Arial"/>
                <a:cs typeface="Arial"/>
              </a:rPr>
              <a:t> av problemlösning.</a:t>
            </a:r>
            <a:br>
              <a:rPr lang="sv-SE" sz="2400" noProof="0" dirty="0">
                <a:latin typeface="Arial"/>
              </a:rPr>
            </a:br>
            <a:r>
              <a:rPr lang="sv-SE" sz="2400" noProof="0" dirty="0">
                <a:latin typeface="Arial"/>
                <a:cs typeface="Arial"/>
              </a:rPr>
              <a:t>Utred grundorsaken – </a:t>
            </a:r>
            <a:r>
              <a:rPr lang="sv-SE" sz="2400" dirty="0">
                <a:latin typeface="Arial"/>
                <a:cs typeface="Arial"/>
              </a:rPr>
              <a:t>ta hjälp av </a:t>
            </a:r>
            <a:r>
              <a:rPr lang="sv-SE" sz="2400" noProof="0" dirty="0">
                <a:latin typeface="Arial"/>
                <a:cs typeface="Arial"/>
              </a:rPr>
              <a:t>verktyg </a:t>
            </a:r>
            <a:br>
              <a:rPr lang="sv-SE" sz="2400" noProof="0" dirty="0">
                <a:latin typeface="Arial"/>
                <a:cs typeface="Arial"/>
              </a:rPr>
            </a:br>
            <a:r>
              <a:rPr lang="sv-SE" sz="2400" noProof="0" dirty="0">
                <a:latin typeface="Arial"/>
                <a:cs typeface="Arial"/>
              </a:rPr>
              <a:t>5 Varför? eller Fiskbensdiagram.</a:t>
            </a:r>
            <a:br>
              <a:rPr lang="sv-SE" sz="2400" noProof="0" dirty="0">
                <a:latin typeface="Arial"/>
              </a:rPr>
            </a:br>
            <a:endParaRPr lang="sv-SE" sz="2400" noProof="0" dirty="0">
              <a:latin typeface="Arial"/>
              <a:cs typeface="Arial"/>
            </a:endParaRPr>
          </a:p>
          <a:p>
            <a:pPr marL="457200" indent="-457200">
              <a:buFont typeface="+mj-lt"/>
              <a:buAutoNum type="arabicPeriod"/>
            </a:pPr>
            <a:r>
              <a:rPr lang="sv-SE" sz="2400" b="1" noProof="0" dirty="0">
                <a:latin typeface="Arial"/>
                <a:cs typeface="Arial"/>
              </a:rPr>
              <a:t>Genomför förbättringsarbetet.</a:t>
            </a:r>
            <a:br>
              <a:rPr lang="sv-SE" sz="2400" noProof="0" dirty="0">
                <a:latin typeface="Arial"/>
              </a:rPr>
            </a:br>
            <a:r>
              <a:rPr lang="sv-SE" sz="2400" noProof="0" dirty="0">
                <a:latin typeface="Arial"/>
                <a:cs typeface="Arial"/>
              </a:rPr>
              <a:t>Ta hjälp av verktygen PUFF/PDCA eller A3:a </a:t>
            </a:r>
          </a:p>
          <a:p>
            <a:pPr>
              <a:buFont typeface="Arial" pitchFamily="34" charset="0"/>
              <a:buChar char="•"/>
            </a:pPr>
            <a:endParaRPr lang="sv-SE" sz="2400" b="1" noProof="0" dirty="0">
              <a:latin typeface="Arial"/>
              <a:cs typeface="Arial"/>
            </a:endParaRPr>
          </a:p>
          <a:p>
            <a:pPr>
              <a:buFont typeface="Arial" pitchFamily="34" charset="0"/>
              <a:buChar char="•"/>
            </a:pPr>
            <a:endParaRPr lang="sv-SE" sz="2400" noProof="0" dirty="0">
              <a:latin typeface="Georgia" panose="02040502050405020303" pitchFamily="18" charset="0"/>
            </a:endParaRPr>
          </a:p>
        </p:txBody>
      </p:sp>
      <p:sp>
        <p:nvSpPr>
          <p:cNvPr id="7" name="textruta 6">
            <a:extLst>
              <a:ext uri="{FF2B5EF4-FFF2-40B4-BE49-F238E27FC236}">
                <a16:creationId xmlns:a16="http://schemas.microsoft.com/office/drawing/2014/main" id="{61CC7E61-A66D-EB05-920C-6D1CE9567DED}"/>
              </a:ext>
            </a:extLst>
          </p:cNvPr>
          <p:cNvSpPr txBox="1"/>
          <p:nvPr/>
        </p:nvSpPr>
        <p:spPr>
          <a:xfrm>
            <a:off x="6779046" y="5420299"/>
            <a:ext cx="914400" cy="914400"/>
          </a:xfrm>
          <a:prstGeom prst="rect">
            <a:avLst/>
          </a:prstGeom>
        </p:spPr>
        <p:txBody>
          <a:bodyPr vert="horz" wrap="none" lIns="91440" tIns="45720" rIns="91440" bIns="45720" rtlCol="0" anchor="t">
            <a:normAutofit/>
          </a:bodyPr>
          <a:lstStyle/>
          <a:p>
            <a:endParaRPr lang="sv-SE" sz="2800" noProof="0" dirty="0">
              <a:solidFill>
                <a:schemeClr val="tx1">
                  <a:lumMod val="85000"/>
                  <a:lumOff val="15000"/>
                </a:schemeClr>
              </a:solidFill>
            </a:endParaRPr>
          </a:p>
        </p:txBody>
      </p:sp>
      <p:pic>
        <p:nvPicPr>
          <p:cNvPr id="2" name="Bildobjekt 1" descr="En bild som visar Grafik, grafisk design, kreativitet, konst&#10;&#10;AI-genererat innehåll kan vara felaktigt.">
            <a:extLst>
              <a:ext uri="{FF2B5EF4-FFF2-40B4-BE49-F238E27FC236}">
                <a16:creationId xmlns:a16="http://schemas.microsoft.com/office/drawing/2014/main" id="{1854CFA2-CB2D-3F79-9305-F0A324DE6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445" y="261257"/>
            <a:ext cx="2579920" cy="1382965"/>
          </a:xfrm>
          <a:prstGeom prst="rect">
            <a:avLst/>
          </a:prstGeom>
        </p:spPr>
      </p:pic>
      <p:pic>
        <p:nvPicPr>
          <p:cNvPr id="3" name="Bildobjekt 2">
            <a:extLst>
              <a:ext uri="{FF2B5EF4-FFF2-40B4-BE49-F238E27FC236}">
                <a16:creationId xmlns:a16="http://schemas.microsoft.com/office/drawing/2014/main" id="{9F1680A2-52F6-A4D7-D51D-21F609037998}"/>
              </a:ext>
            </a:extLst>
          </p:cNvPr>
          <p:cNvPicPr>
            <a:picLocks noChangeAspect="1"/>
          </p:cNvPicPr>
          <p:nvPr/>
        </p:nvPicPr>
        <p:blipFill>
          <a:blip r:embed="rId4"/>
          <a:stretch>
            <a:fillRect/>
          </a:stretch>
        </p:blipFill>
        <p:spPr>
          <a:xfrm>
            <a:off x="8798101" y="3500269"/>
            <a:ext cx="3149741" cy="2951332"/>
          </a:xfrm>
          <a:prstGeom prst="rect">
            <a:avLst/>
          </a:prstGeom>
        </p:spPr>
      </p:pic>
    </p:spTree>
    <p:extLst>
      <p:ext uri="{BB962C8B-B14F-4D97-AF65-F5344CB8AC3E}">
        <p14:creationId xmlns:p14="http://schemas.microsoft.com/office/powerpoint/2010/main" val="409943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43458D-5AA7-7329-1926-DF5B95C8DB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1629A-4462-435F-A7BD-B91EA56A5123}" type="slidenum">
              <a:rPr kumimoji="0" lang="sv-SE" sz="1200" b="0" i="0" u="none" strike="noStrike" kern="1200" cap="none" spc="0" normalizeH="0" baseline="0" noProof="0" smtClean="0">
                <a:ln>
                  <a:noFill/>
                </a:ln>
                <a:solidFill>
                  <a:prstClr val="black">
                    <a:lumMod val="75000"/>
                    <a:lumOff val="2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p:txBody>
      </p:sp>
      <p:sp>
        <p:nvSpPr>
          <p:cNvPr id="8" name="Rektangel 12">
            <a:extLst>
              <a:ext uri="{FF2B5EF4-FFF2-40B4-BE49-F238E27FC236}">
                <a16:creationId xmlns:a16="http://schemas.microsoft.com/office/drawing/2014/main" id="{249330EE-24B9-C7DA-DD35-E85DAC3DC923}"/>
              </a:ext>
            </a:extLst>
          </p:cNvPr>
          <p:cNvSpPr/>
          <p:nvPr/>
        </p:nvSpPr>
        <p:spPr>
          <a:xfrm>
            <a:off x="6349129" y="4004987"/>
            <a:ext cx="6858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ruta 7">
            <a:extLst>
              <a:ext uri="{FF2B5EF4-FFF2-40B4-BE49-F238E27FC236}">
                <a16:creationId xmlns:a16="http://schemas.microsoft.com/office/drawing/2014/main" id="{C7A5B796-9FD9-FF45-D90B-19C66112AFE5}"/>
              </a:ext>
            </a:extLst>
          </p:cNvPr>
          <p:cNvSpPr txBox="1"/>
          <p:nvPr/>
        </p:nvSpPr>
        <p:spPr>
          <a:xfrm>
            <a:off x="838200" y="952228"/>
            <a:ext cx="6610120" cy="653640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lumMod val="85000"/>
                    <a:lumOff val="15000"/>
                  </a:prstClr>
                </a:solidFill>
                <a:effectLst/>
                <a:uLnTx/>
                <a:uFillTx/>
                <a:latin typeface="Arial"/>
                <a:ea typeface="+mn-ea"/>
                <a:cs typeface="Arial"/>
              </a:rPr>
              <a:t>1. Problemlösning</a:t>
            </a:r>
            <a:br>
              <a:rPr kumimoji="0" lang="sv-SE"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endParaRPr kumimoji="0" lang="sv-SE" sz="2400" b="1" i="0" u="none" strike="noStrike" kern="1200" cap="none" spc="0" normalizeH="0" baseline="0" noProof="0" dirty="0">
              <a:ln>
                <a:noFill/>
              </a:ln>
              <a:solidFill>
                <a:prstClr val="black">
                  <a:lumMod val="85000"/>
                  <a:lumOff val="15000"/>
                </a:prst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75" b="0" i="0" u="none" strike="noStrike" kern="1200" cap="none" spc="0" normalizeH="0" baseline="0" noProof="0" dirty="0">
              <a:ln>
                <a:noFill/>
              </a:ln>
              <a:solidFill>
                <a:prstClr val="black">
                  <a:lumMod val="85000"/>
                  <a:lumOff val="15000"/>
                </a:prst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rPr>
              <a:t>Strukturerat arbeta tillsammans i arbetslaget med att lösa problem </a:t>
            </a:r>
            <a:br>
              <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rPr>
            </a:br>
            <a:r>
              <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rPr>
              <a:t>som uppstår i verksamheten</a:t>
            </a:r>
            <a:br>
              <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rPr>
            </a:br>
            <a:endPar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endParaRPr>
          </a:p>
          <a:p>
            <a:pPr marL="385445" marR="0" lvl="0" indent="-385445" algn="l" defTabSz="914400" rtl="0" eaLnBrk="1" fontAlgn="auto" latinLnBrk="0" hangingPunct="1">
              <a:lnSpc>
                <a:spcPct val="100000"/>
              </a:lnSpc>
              <a:spcBef>
                <a:spcPts val="0"/>
              </a:spcBef>
              <a:spcAft>
                <a:spcPts val="0"/>
              </a:spcAft>
              <a:buClrTx/>
              <a:buSzTx/>
              <a:buFontTx/>
              <a:buAutoNum type="arabicPeriod"/>
              <a:tabLst/>
              <a:defRPr/>
            </a:pPr>
            <a:endPar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endParaRPr>
          </a:p>
          <a:p>
            <a:pPr marL="385445" marR="0" lvl="0" indent="-385445" algn="l" defTabSz="914400" rtl="0" eaLnBrk="1" fontAlgn="auto" latinLnBrk="0" hangingPunct="1">
              <a:lnSpc>
                <a:spcPct val="100000"/>
              </a:lnSpc>
              <a:spcBef>
                <a:spcPts val="0"/>
              </a:spcBef>
              <a:spcAft>
                <a:spcPts val="0"/>
              </a:spcAft>
              <a:buClrTx/>
              <a:buSzTx/>
              <a:buFontTx/>
              <a:buAutoNum type="arabicPeriod"/>
              <a:tabLst/>
              <a:defRPr/>
            </a:pPr>
            <a:endPar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lumMod val="85000"/>
                    <a:lumOff val="15000"/>
                  </a:prstClr>
                </a:solidFill>
                <a:effectLst/>
                <a:uLnTx/>
                <a:uFillTx/>
                <a:latin typeface="Arial"/>
                <a:ea typeface="+mn-ea"/>
                <a:cs typeface="Arial"/>
              </a:rPr>
              <a:t>Stoppa arbetet så </a:t>
            </a:r>
            <a:br>
              <a:rPr kumimoji="0" lang="sv-SE" sz="2800" b="1" i="0" u="none" strike="noStrike" kern="1200" cap="none" spc="0" normalizeH="0" baseline="0" noProof="0" dirty="0">
                <a:ln>
                  <a:noFill/>
                </a:ln>
                <a:solidFill>
                  <a:prstClr val="black">
                    <a:lumMod val="85000"/>
                    <a:lumOff val="15000"/>
                  </a:prstClr>
                </a:solidFill>
                <a:effectLst/>
                <a:uLnTx/>
                <a:uFillTx/>
                <a:latin typeface="Arial"/>
                <a:ea typeface="+mn-ea"/>
                <a:cs typeface="Arial"/>
              </a:rPr>
            </a:br>
            <a:r>
              <a:rPr kumimoji="0" lang="sv-SE" sz="2800" b="1" i="0" u="none" strike="noStrike" kern="1200" cap="none" spc="0" normalizeH="0" baseline="0" noProof="0" dirty="0">
                <a:ln>
                  <a:noFill/>
                </a:ln>
                <a:solidFill>
                  <a:prstClr val="black">
                    <a:lumMod val="85000"/>
                    <a:lumOff val="15000"/>
                  </a:prstClr>
                </a:solidFill>
                <a:effectLst/>
                <a:uLnTx/>
                <a:uFillTx/>
                <a:latin typeface="Arial"/>
                <a:ea typeface="+mn-ea"/>
                <a:cs typeface="Arial"/>
              </a:rPr>
              <a:t>fort ett fel upptäcks!</a:t>
            </a:r>
            <a:br>
              <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rPr>
            </a:br>
            <a:endParaRPr kumimoji="0" lang="sv-SE" sz="2800" b="0" i="0" u="none" strike="noStrike" kern="1200" cap="none" spc="0" normalizeH="0" baseline="0" noProof="0" dirty="0">
              <a:ln>
                <a:noFill/>
              </a:ln>
              <a:solidFill>
                <a:prstClr val="black">
                  <a:lumMod val="85000"/>
                  <a:lumOff val="15000"/>
                </a:prstClr>
              </a:solidFill>
              <a:effectLst/>
              <a:uLnTx/>
              <a:uFillTx/>
              <a:latin typeface="Arial"/>
              <a:ea typeface="+mn-ea"/>
              <a:cs typeface="Arial"/>
            </a:endParaRPr>
          </a:p>
          <a:p>
            <a:pPr marL="385445" marR="0" lvl="0" indent="-385445" algn="l" defTabSz="914400" rtl="0" eaLnBrk="1" fontAlgn="auto" latinLnBrk="0" hangingPunct="1">
              <a:lnSpc>
                <a:spcPct val="100000"/>
              </a:lnSpc>
              <a:spcBef>
                <a:spcPts val="0"/>
              </a:spcBef>
              <a:spcAft>
                <a:spcPts val="0"/>
              </a:spcAft>
              <a:buClrTx/>
              <a:buSzTx/>
              <a:buFontTx/>
              <a:buAutoNum type="arabicPeriod"/>
              <a:tabLst/>
              <a:defRPr/>
            </a:pPr>
            <a:endParaRPr kumimoji="0" lang="sv-SE" sz="2400" b="0" i="0" u="none" strike="noStrike" kern="1200" cap="none" spc="0" normalizeH="0" baseline="0" noProof="0" dirty="0">
              <a:ln>
                <a:noFill/>
              </a:ln>
              <a:solidFill>
                <a:prstClr val="black">
                  <a:lumMod val="85000"/>
                  <a:lumOff val="15000"/>
                </a:prstClr>
              </a:solidFill>
              <a:effectLst/>
              <a:uLnTx/>
              <a:uFillTx/>
              <a:latin typeface="Aptos" panose="02110004020202020204"/>
              <a:ea typeface="Calibri"/>
              <a:cs typeface="Calibri"/>
            </a:endParaRPr>
          </a:p>
          <a:p>
            <a:pPr marL="385445" marR="0" lvl="0" indent="-385445" algn="l" defTabSz="914400" rtl="0" eaLnBrk="1" fontAlgn="auto" latinLnBrk="0" hangingPunct="1">
              <a:lnSpc>
                <a:spcPct val="100000"/>
              </a:lnSpc>
              <a:spcBef>
                <a:spcPts val="0"/>
              </a:spcBef>
              <a:spcAft>
                <a:spcPts val="0"/>
              </a:spcAft>
              <a:buClrTx/>
              <a:buSzTx/>
              <a:buFontTx/>
              <a:buAutoNum type="arabicPeriod"/>
              <a:tabLst/>
              <a:defRPr/>
            </a:pPr>
            <a:endParaRPr kumimoji="0" lang="sv-SE" sz="2400" b="0" i="0" u="none" strike="noStrike" kern="1200" cap="none" spc="0" normalizeH="0" baseline="0" noProof="0" dirty="0">
              <a:ln>
                <a:noFill/>
              </a:ln>
              <a:solidFill>
                <a:prstClr val="black">
                  <a:lumMod val="85000"/>
                  <a:lumOff val="15000"/>
                </a:prstClr>
              </a:solidFill>
              <a:effectLst/>
              <a:uLnTx/>
              <a:uFillTx/>
              <a:latin typeface="Aptos" panose="02110004020202020204"/>
              <a:ea typeface="Calibri"/>
              <a:cs typeface="Calibri"/>
            </a:endParaRPr>
          </a:p>
          <a:p>
            <a:pPr marL="385445" marR="0" lvl="0" indent="-385445" algn="l" defTabSz="914400" rtl="0" eaLnBrk="1" fontAlgn="auto" latinLnBrk="0" hangingPunct="1">
              <a:lnSpc>
                <a:spcPct val="100000"/>
              </a:lnSpc>
              <a:spcBef>
                <a:spcPts val="0"/>
              </a:spcBef>
              <a:spcAft>
                <a:spcPts val="0"/>
              </a:spcAft>
              <a:buClrTx/>
              <a:buSzTx/>
              <a:buFontTx/>
              <a:buAutoNum type="arabicPeriod"/>
              <a:tabLst/>
              <a:defRPr/>
            </a:pPr>
            <a:endParaRPr kumimoji="0" lang="sv-SE" sz="2400" b="0" i="0" u="none" strike="noStrike" kern="1200" cap="none" spc="0" normalizeH="0" baseline="0" noProof="0" dirty="0">
              <a:ln>
                <a:noFill/>
              </a:ln>
              <a:solidFill>
                <a:prstClr val="black">
                  <a:lumMod val="85000"/>
                  <a:lumOff val="15000"/>
                </a:prstClr>
              </a:solidFill>
              <a:effectLst/>
              <a:uLnTx/>
              <a:uFillTx/>
              <a:latin typeface="Aptos" panose="02110004020202020204"/>
              <a:ea typeface="Calibri"/>
              <a:cs typeface="Calibri"/>
            </a:endParaRPr>
          </a:p>
          <a:p>
            <a:pPr marL="385445" marR="0" lvl="0" indent="-385445" algn="l" defTabSz="914400" rtl="0" eaLnBrk="1" fontAlgn="auto" latinLnBrk="0" hangingPunct="1">
              <a:lnSpc>
                <a:spcPct val="100000"/>
              </a:lnSpc>
              <a:spcBef>
                <a:spcPts val="0"/>
              </a:spcBef>
              <a:spcAft>
                <a:spcPts val="0"/>
              </a:spcAft>
              <a:buClrTx/>
              <a:buSzTx/>
              <a:buFontTx/>
              <a:buAutoNum type="arabicPeriod"/>
              <a:tabLst/>
              <a:defRPr/>
            </a:pPr>
            <a:endParaRPr kumimoji="0" lang="sv-SE" sz="2400" b="0" i="0" u="none" strike="noStrike" kern="1200" cap="none" spc="0" normalizeH="0" baseline="0" noProof="0" dirty="0">
              <a:ln>
                <a:noFill/>
              </a:ln>
              <a:solidFill>
                <a:prstClr val="black">
                  <a:lumMod val="85000"/>
                  <a:lumOff val="15000"/>
                </a:prstClr>
              </a:solidFill>
              <a:effectLst/>
              <a:uLnTx/>
              <a:uFillTx/>
              <a:latin typeface="Aptos" panose="02110004020202020204"/>
              <a:ea typeface="Calibri"/>
              <a:cs typeface="Calibri"/>
            </a:endParaRPr>
          </a:p>
        </p:txBody>
      </p:sp>
      <p:pic>
        <p:nvPicPr>
          <p:cNvPr id="7" name="Bildobjekt 6">
            <a:extLst>
              <a:ext uri="{FF2B5EF4-FFF2-40B4-BE49-F238E27FC236}">
                <a16:creationId xmlns:a16="http://schemas.microsoft.com/office/drawing/2014/main" id="{D7724042-2240-CFBF-596B-E855EFE4E979}"/>
              </a:ext>
            </a:extLst>
          </p:cNvPr>
          <p:cNvPicPr>
            <a:picLocks noChangeAspect="1"/>
          </p:cNvPicPr>
          <p:nvPr/>
        </p:nvPicPr>
        <p:blipFill>
          <a:blip r:embed="rId3"/>
          <a:stretch>
            <a:fillRect/>
          </a:stretch>
        </p:blipFill>
        <p:spPr>
          <a:xfrm>
            <a:off x="7662579" y="952228"/>
            <a:ext cx="3092506" cy="2706498"/>
          </a:xfrm>
          <a:prstGeom prst="rect">
            <a:avLst/>
          </a:prstGeom>
        </p:spPr>
      </p:pic>
      <p:pic>
        <p:nvPicPr>
          <p:cNvPr id="11" name="Bildobjekt 10">
            <a:extLst>
              <a:ext uri="{FF2B5EF4-FFF2-40B4-BE49-F238E27FC236}">
                <a16:creationId xmlns:a16="http://schemas.microsoft.com/office/drawing/2014/main" id="{59B2EADE-C839-5F2F-3E5E-B3A1A19EED5A}"/>
              </a:ext>
            </a:extLst>
          </p:cNvPr>
          <p:cNvPicPr>
            <a:picLocks noChangeAspect="1"/>
          </p:cNvPicPr>
          <p:nvPr/>
        </p:nvPicPr>
        <p:blipFill>
          <a:blip r:embed="rId4"/>
          <a:srcRect t="7510"/>
          <a:stretch>
            <a:fillRect/>
          </a:stretch>
        </p:blipFill>
        <p:spPr>
          <a:xfrm>
            <a:off x="8510780" y="4058460"/>
            <a:ext cx="1396105" cy="2108879"/>
          </a:xfrm>
          <a:prstGeom prst="rect">
            <a:avLst/>
          </a:prstGeom>
        </p:spPr>
      </p:pic>
    </p:spTree>
    <p:extLst>
      <p:ext uri="{BB962C8B-B14F-4D97-AF65-F5344CB8AC3E}">
        <p14:creationId xmlns:p14="http://schemas.microsoft.com/office/powerpoint/2010/main" val="57368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 name="CustomShape 1"/>
          <p:cNvSpPr/>
          <p:nvPr/>
        </p:nvSpPr>
        <p:spPr>
          <a:xfrm>
            <a:off x="5422953" y="4087177"/>
            <a:ext cx="1526400" cy="58332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sv-SE" sz="1600" b="1" spc="-1" noProof="0" dirty="0">
                <a:solidFill>
                  <a:srgbClr val="000000"/>
                </a:solidFill>
                <a:latin typeface="Arial" panose="020B0604020202020204" pitchFamily="34" charset="0"/>
                <a:ea typeface="DejaVu Sans"/>
                <a:cs typeface="Arial" panose="020B0604020202020204" pitchFamily="34" charset="0"/>
              </a:rPr>
              <a:t>Bristande utbildning</a:t>
            </a:r>
            <a:endParaRPr lang="sv-SE" sz="1600" spc="-1" noProof="0" dirty="0">
              <a:latin typeface="Arial" panose="020B0604020202020204" pitchFamily="34" charset="0"/>
              <a:cs typeface="Arial" panose="020B0604020202020204" pitchFamily="34" charset="0"/>
            </a:endParaRPr>
          </a:p>
        </p:txBody>
      </p:sp>
      <p:sp>
        <p:nvSpPr>
          <p:cNvPr id="1599" name="CustomShape 2"/>
          <p:cNvSpPr/>
          <p:nvPr/>
        </p:nvSpPr>
        <p:spPr>
          <a:xfrm>
            <a:off x="4957279" y="4772061"/>
            <a:ext cx="1791360" cy="58332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v-SE" sz="1600" b="1" spc="-1" noProof="0" dirty="0">
                <a:solidFill>
                  <a:srgbClr val="000000"/>
                </a:solidFill>
                <a:latin typeface="Arial" panose="020B0604020202020204" pitchFamily="34" charset="0"/>
                <a:ea typeface="DejaVu Sans"/>
                <a:cs typeface="Arial" panose="020B0604020202020204" pitchFamily="34" charset="0"/>
              </a:rPr>
              <a:t>Otydliga roller och ansvar</a:t>
            </a:r>
            <a:endParaRPr lang="sv-SE" sz="1600" spc="-1" noProof="0" dirty="0">
              <a:latin typeface="Arial" panose="020B0604020202020204" pitchFamily="34" charset="0"/>
              <a:cs typeface="Arial" panose="020B0604020202020204" pitchFamily="34" charset="0"/>
            </a:endParaRPr>
          </a:p>
        </p:txBody>
      </p:sp>
      <p:sp>
        <p:nvSpPr>
          <p:cNvPr id="1600" name="CustomShape 3"/>
          <p:cNvSpPr/>
          <p:nvPr/>
        </p:nvSpPr>
        <p:spPr>
          <a:xfrm>
            <a:off x="9557038" y="4968288"/>
            <a:ext cx="2463966" cy="337100"/>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v-SE" sz="1600" b="1" spc="-1" noProof="0" dirty="0">
                <a:solidFill>
                  <a:srgbClr val="000000"/>
                </a:solidFill>
                <a:latin typeface="Arial" panose="020B0604020202020204" pitchFamily="34" charset="0"/>
                <a:ea typeface="DejaVu Sans"/>
                <a:cs typeface="Arial" panose="020B0604020202020204" pitchFamily="34" charset="0"/>
              </a:rPr>
              <a:t>Bristande planering  </a:t>
            </a:r>
            <a:endParaRPr lang="sv-SE" sz="1600" spc="-1" noProof="0" dirty="0">
              <a:latin typeface="Arial" panose="020B0604020202020204" pitchFamily="34" charset="0"/>
              <a:cs typeface="Arial" panose="020B0604020202020204" pitchFamily="34" charset="0"/>
            </a:endParaRPr>
          </a:p>
        </p:txBody>
      </p:sp>
      <p:sp>
        <p:nvSpPr>
          <p:cNvPr id="1601" name="CustomShape 4"/>
          <p:cNvSpPr/>
          <p:nvPr/>
        </p:nvSpPr>
        <p:spPr>
          <a:xfrm>
            <a:off x="7612297" y="5878029"/>
            <a:ext cx="1326240" cy="58332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v-SE" sz="1600" b="1" spc="-1" noProof="0" dirty="0">
                <a:solidFill>
                  <a:srgbClr val="000000"/>
                </a:solidFill>
                <a:latin typeface="Arial" panose="020B0604020202020204" pitchFamily="34" charset="0"/>
                <a:ea typeface="DejaVu Sans"/>
                <a:cs typeface="Arial" panose="020B0604020202020204" pitchFamily="34" charset="0"/>
              </a:rPr>
              <a:t>Mäter inte resultat</a:t>
            </a:r>
            <a:endParaRPr lang="sv-SE" sz="1600" spc="-1" noProof="0" dirty="0">
              <a:latin typeface="Arial" panose="020B0604020202020204" pitchFamily="34" charset="0"/>
              <a:cs typeface="Arial" panose="020B0604020202020204" pitchFamily="34" charset="0"/>
            </a:endParaRPr>
          </a:p>
        </p:txBody>
      </p:sp>
      <p:sp>
        <p:nvSpPr>
          <p:cNvPr id="1602" name="CustomShape 5"/>
          <p:cNvSpPr/>
          <p:nvPr/>
        </p:nvSpPr>
        <p:spPr>
          <a:xfrm>
            <a:off x="4771572" y="5584050"/>
            <a:ext cx="2177781" cy="583321"/>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sv-SE" sz="1600" b="1" spc="-1" noProof="0" dirty="0">
                <a:solidFill>
                  <a:srgbClr val="000000"/>
                </a:solidFill>
                <a:latin typeface="Arial" panose="020B0604020202020204" pitchFamily="34" charset="0"/>
                <a:ea typeface="DejaVu Sans"/>
                <a:cs typeface="Arial" panose="020B0604020202020204" pitchFamily="34" charset="0"/>
              </a:rPr>
              <a:t>Ej standardiserat arbete</a:t>
            </a:r>
            <a:endParaRPr lang="sv-SE" sz="1600" spc="-1" noProof="0" dirty="0">
              <a:latin typeface="Arial" panose="020B0604020202020204" pitchFamily="34" charset="0"/>
              <a:cs typeface="Arial" panose="020B0604020202020204" pitchFamily="34" charset="0"/>
            </a:endParaRPr>
          </a:p>
        </p:txBody>
      </p:sp>
      <p:sp>
        <p:nvSpPr>
          <p:cNvPr id="1603" name="CustomShape 6"/>
          <p:cNvSpPr/>
          <p:nvPr/>
        </p:nvSpPr>
        <p:spPr>
          <a:xfrm>
            <a:off x="816068" y="2104625"/>
            <a:ext cx="4931589" cy="11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pPr>
              <a:lnSpc>
                <a:spcPct val="100000"/>
              </a:lnSpc>
            </a:pPr>
            <a:r>
              <a:rPr lang="sv-SE" sz="2800" spc="-1" noProof="0" dirty="0">
                <a:solidFill>
                  <a:srgbClr val="000000"/>
                </a:solidFill>
                <a:latin typeface="Arial"/>
                <a:ea typeface="DejaVu Sans"/>
                <a:cs typeface="Arial"/>
              </a:rPr>
              <a:t>Hitta grundorsaken </a:t>
            </a:r>
          </a:p>
          <a:p>
            <a:pPr>
              <a:lnSpc>
                <a:spcPct val="100000"/>
              </a:lnSpc>
            </a:pPr>
            <a:r>
              <a:rPr lang="sv-SE" sz="2800" spc="-1" noProof="0" dirty="0">
                <a:solidFill>
                  <a:srgbClr val="000000"/>
                </a:solidFill>
                <a:latin typeface="Arial"/>
                <a:ea typeface="DejaVu Sans"/>
                <a:cs typeface="Arial"/>
              </a:rPr>
              <a:t>till "</a:t>
            </a:r>
            <a:r>
              <a:rPr lang="sv-SE" sz="2800" spc="-1" noProof="0" dirty="0" err="1">
                <a:solidFill>
                  <a:srgbClr val="000000"/>
                </a:solidFill>
                <a:latin typeface="Arial"/>
                <a:ea typeface="DejaVu Sans"/>
                <a:cs typeface="Arial"/>
              </a:rPr>
              <a:t>slöserier</a:t>
            </a:r>
            <a:r>
              <a:rPr lang="sv-SE" sz="2800" spc="-1" noProof="0" dirty="0">
                <a:solidFill>
                  <a:srgbClr val="000000"/>
                </a:solidFill>
                <a:latin typeface="Arial"/>
                <a:ea typeface="DejaVu Sans"/>
                <a:cs typeface="Arial"/>
              </a:rPr>
              <a:t>"</a:t>
            </a:r>
            <a:endParaRPr lang="sv-SE" sz="2800" spc="-1" noProof="0" dirty="0">
              <a:latin typeface="Arial"/>
              <a:cs typeface="Arial"/>
            </a:endParaRPr>
          </a:p>
        </p:txBody>
      </p:sp>
      <p:sp>
        <p:nvSpPr>
          <p:cNvPr id="1604" name="CustomShape 7"/>
          <p:cNvSpPr/>
          <p:nvPr/>
        </p:nvSpPr>
        <p:spPr>
          <a:xfrm>
            <a:off x="9011495" y="4211105"/>
            <a:ext cx="2636371" cy="583321"/>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v-SE" sz="1600" b="1" spc="-1" noProof="0" dirty="0">
                <a:solidFill>
                  <a:srgbClr val="000000"/>
                </a:solidFill>
                <a:latin typeface="Arial" panose="020B0604020202020204" pitchFamily="34" charset="0"/>
                <a:ea typeface="DejaVu Sans"/>
                <a:cs typeface="Arial" panose="020B0604020202020204" pitchFamily="34" charset="0"/>
              </a:rPr>
              <a:t>Bristande kommunikation</a:t>
            </a:r>
            <a:endParaRPr lang="sv-SE" sz="1600" spc="-1" noProof="0" dirty="0">
              <a:latin typeface="Arial" panose="020B0604020202020204" pitchFamily="34" charset="0"/>
              <a:cs typeface="Arial" panose="020B0604020202020204" pitchFamily="34" charset="0"/>
            </a:endParaRPr>
          </a:p>
        </p:txBody>
      </p:sp>
      <p:sp>
        <p:nvSpPr>
          <p:cNvPr id="1605" name="CustomShape 8"/>
          <p:cNvSpPr/>
          <p:nvPr/>
        </p:nvSpPr>
        <p:spPr>
          <a:xfrm>
            <a:off x="9198323" y="5593210"/>
            <a:ext cx="2497220" cy="337100"/>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a:lnSpc>
                <a:spcPct val="100000"/>
              </a:lnSpc>
            </a:pPr>
            <a:r>
              <a:rPr lang="sv-SE" sz="1600" b="1" spc="-1" noProof="0" dirty="0">
                <a:solidFill>
                  <a:srgbClr val="000000"/>
                </a:solidFill>
                <a:latin typeface="Arial" panose="020B0604020202020204" pitchFamily="34" charset="0"/>
                <a:ea typeface="DejaVu Sans"/>
                <a:cs typeface="Arial" panose="020B0604020202020204" pitchFamily="34" charset="0"/>
              </a:rPr>
              <a:t>Systembegränsningar</a:t>
            </a:r>
            <a:endParaRPr lang="sv-SE" sz="1600" spc="-1" noProof="0" dirty="0">
              <a:latin typeface="Arial" panose="020B0604020202020204" pitchFamily="34" charset="0"/>
              <a:cs typeface="Arial" panose="020B0604020202020204" pitchFamily="34" charset="0"/>
            </a:endParaRPr>
          </a:p>
        </p:txBody>
      </p:sp>
      <p:sp>
        <p:nvSpPr>
          <p:cNvPr id="2" name="CustomShape 1">
            <a:extLst>
              <a:ext uri="{FF2B5EF4-FFF2-40B4-BE49-F238E27FC236}">
                <a16:creationId xmlns:a16="http://schemas.microsoft.com/office/drawing/2014/main" id="{C0FB6DEA-FD37-40AF-AC58-674AB2BC112C}"/>
              </a:ext>
            </a:extLst>
          </p:cNvPr>
          <p:cNvSpPr/>
          <p:nvPr/>
        </p:nvSpPr>
        <p:spPr>
          <a:xfrm>
            <a:off x="397699" y="543439"/>
            <a:ext cx="8227080" cy="102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500"/>
          </a:bodyPr>
          <a:lstStyle/>
          <a:p>
            <a:pPr algn="ctr">
              <a:lnSpc>
                <a:spcPct val="100000"/>
              </a:lnSpc>
            </a:pPr>
            <a:r>
              <a:rPr lang="sv-SE" sz="4000" b="1" spc="-1" noProof="0" dirty="0">
                <a:latin typeface="Arial" panose="020B0604020202020204" pitchFamily="34" charset="0"/>
                <a:ea typeface="DejaVu Sans"/>
                <a:cs typeface="Arial" panose="020B0604020202020204" pitchFamily="34" charset="0"/>
              </a:rPr>
              <a:t>2. Gå till botten med problemet</a:t>
            </a:r>
            <a:endParaRPr lang="sv-SE" sz="4000" b="1" spc="-1" noProof="0" dirty="0">
              <a:latin typeface="Arial" panose="020B0604020202020204" pitchFamily="34" charset="0"/>
              <a:cs typeface="Arial" panose="020B0604020202020204" pitchFamily="34" charset="0"/>
            </a:endParaRPr>
          </a:p>
        </p:txBody>
      </p:sp>
      <p:sp>
        <p:nvSpPr>
          <p:cNvPr id="3" name="CustomShape 6">
            <a:extLst>
              <a:ext uri="{FF2B5EF4-FFF2-40B4-BE49-F238E27FC236}">
                <a16:creationId xmlns:a16="http://schemas.microsoft.com/office/drawing/2014/main" id="{F18B4BF1-2536-B736-7882-03B15ED4202A}"/>
              </a:ext>
            </a:extLst>
          </p:cNvPr>
          <p:cNvSpPr/>
          <p:nvPr/>
        </p:nvSpPr>
        <p:spPr>
          <a:xfrm>
            <a:off x="880584" y="3475326"/>
            <a:ext cx="6731713" cy="10369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r>
              <a:rPr lang="sv-SE" sz="2800" spc="-1" noProof="0" dirty="0">
                <a:solidFill>
                  <a:srgbClr val="000000"/>
                </a:solidFill>
                <a:latin typeface="Arial"/>
                <a:ea typeface="DejaVu Sans"/>
                <a:cs typeface="Arial"/>
              </a:rPr>
              <a:t>Utred </a:t>
            </a:r>
          </a:p>
          <a:p>
            <a:pPr>
              <a:lnSpc>
                <a:spcPct val="100000"/>
              </a:lnSpc>
            </a:pPr>
            <a:r>
              <a:rPr lang="sv-SE" sz="2800" spc="-1" noProof="0" dirty="0">
                <a:solidFill>
                  <a:srgbClr val="000000"/>
                </a:solidFill>
                <a:latin typeface="Arial"/>
                <a:ea typeface="DejaVu Sans"/>
                <a:cs typeface="Arial"/>
              </a:rPr>
              <a:t>- Vad är problemet?</a:t>
            </a:r>
            <a:endParaRPr lang="sv-SE" sz="2800" spc="-1" noProof="0" dirty="0">
              <a:latin typeface="Arial"/>
              <a:cs typeface="Arial"/>
            </a:endParaRPr>
          </a:p>
        </p:txBody>
      </p:sp>
      <p:pic>
        <p:nvPicPr>
          <p:cNvPr id="6" name="Bildobjekt 5" descr="En bild som visar tecknad serie&#10;&#10;AI-genererat innehåll kan vara felaktigt.">
            <a:extLst>
              <a:ext uri="{FF2B5EF4-FFF2-40B4-BE49-F238E27FC236}">
                <a16:creationId xmlns:a16="http://schemas.microsoft.com/office/drawing/2014/main" id="{3A71E81D-152F-6853-2737-82B7ED23DC99}"/>
              </a:ext>
            </a:extLst>
          </p:cNvPr>
          <p:cNvPicPr>
            <a:picLocks noChangeAspect="1"/>
          </p:cNvPicPr>
          <p:nvPr/>
        </p:nvPicPr>
        <p:blipFill>
          <a:blip r:embed="rId3"/>
          <a:stretch>
            <a:fillRect/>
          </a:stretch>
        </p:blipFill>
        <p:spPr>
          <a:xfrm>
            <a:off x="6152949" y="1456183"/>
            <a:ext cx="3879729" cy="4189307"/>
          </a:xfrm>
          <a:prstGeom prst="rect">
            <a:avLst/>
          </a:prstGeom>
        </p:spPr>
      </p:pic>
    </p:spTree>
    <p:extLst>
      <p:ext uri="{BB962C8B-B14F-4D97-AF65-F5344CB8AC3E}">
        <p14:creationId xmlns:p14="http://schemas.microsoft.com/office/powerpoint/2010/main" val="13224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 name="CustomShape 6"/>
          <p:cNvSpPr/>
          <p:nvPr/>
        </p:nvSpPr>
        <p:spPr>
          <a:xfrm>
            <a:off x="968995" y="1901600"/>
            <a:ext cx="6117440" cy="33825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endParaRPr lang="sv-SE" sz="2400" spc="-1" noProof="0" dirty="0">
              <a:solidFill>
                <a:srgbClr val="000000"/>
              </a:solidFill>
              <a:latin typeface="Arial"/>
              <a:cs typeface="Arial"/>
            </a:endParaRPr>
          </a:p>
          <a:p>
            <a:r>
              <a:rPr lang="sv-SE" sz="2900" b="1" spc="-1" noProof="0" dirty="0">
                <a:solidFill>
                  <a:srgbClr val="000000"/>
                </a:solidFill>
                <a:latin typeface="Arial"/>
                <a:cs typeface="Arial"/>
              </a:rPr>
              <a:t>Grundorsaksanalys - verktyg </a:t>
            </a:r>
          </a:p>
          <a:p>
            <a:endParaRPr lang="sv-SE" sz="2400" spc="-1" noProof="0" dirty="0">
              <a:solidFill>
                <a:srgbClr val="000000"/>
              </a:solidFill>
              <a:latin typeface="Arial"/>
              <a:cs typeface="Arial"/>
            </a:endParaRPr>
          </a:p>
          <a:p>
            <a:pPr marL="342900" indent="-342900">
              <a:buFont typeface="Arial" panose="020B0604020202020204" pitchFamily="34" charset="0"/>
              <a:buChar char="•"/>
            </a:pPr>
            <a:r>
              <a:rPr lang="sv-SE" sz="2900" spc="-1" noProof="0" dirty="0">
                <a:solidFill>
                  <a:srgbClr val="000000"/>
                </a:solidFill>
                <a:latin typeface="Arial"/>
                <a:cs typeface="Arial"/>
              </a:rPr>
              <a:t>5 Varför? (Ishikawa)</a:t>
            </a:r>
            <a:br>
              <a:rPr lang="sv-SE" sz="2900" spc="-1" noProof="0" dirty="0">
                <a:latin typeface="Arial"/>
              </a:rPr>
            </a:br>
            <a:endParaRPr lang="sv-SE" sz="2900" spc="-1" noProof="0" dirty="0">
              <a:solidFill>
                <a:srgbClr val="000000"/>
              </a:solidFill>
              <a:latin typeface="Arial"/>
              <a:cs typeface="Arial"/>
            </a:endParaRPr>
          </a:p>
          <a:p>
            <a:pPr marL="457200" indent="-457200">
              <a:buFont typeface="Arial" panose="020B0604020202020204" pitchFamily="34" charset="0"/>
              <a:buChar char="•"/>
            </a:pPr>
            <a:r>
              <a:rPr lang="sv-SE" sz="2900" spc="-1" noProof="0" dirty="0">
                <a:solidFill>
                  <a:srgbClr val="000000"/>
                </a:solidFill>
                <a:latin typeface="Arial"/>
                <a:cs typeface="Arial"/>
              </a:rPr>
              <a:t>Fiskbensdiagram </a:t>
            </a:r>
            <a:br>
              <a:rPr lang="sv-SE" sz="2900" spc="-1" noProof="0" dirty="0">
                <a:latin typeface="Arial"/>
              </a:rPr>
            </a:br>
            <a:r>
              <a:rPr lang="sv-SE" sz="2900" spc="-1" noProof="0" dirty="0">
                <a:solidFill>
                  <a:srgbClr val="000000"/>
                </a:solidFill>
                <a:latin typeface="Arial"/>
                <a:cs typeface="Arial"/>
              </a:rPr>
              <a:t>(</a:t>
            </a:r>
            <a:r>
              <a:rPr lang="sv-SE" sz="2900" spc="-1" noProof="0" dirty="0" err="1">
                <a:solidFill>
                  <a:srgbClr val="000000"/>
                </a:solidFill>
                <a:latin typeface="Arial"/>
                <a:cs typeface="Arial"/>
              </a:rPr>
              <a:t>Gemba</a:t>
            </a:r>
            <a:r>
              <a:rPr lang="sv-SE" sz="2900" spc="-1" noProof="0" dirty="0">
                <a:solidFill>
                  <a:srgbClr val="000000"/>
                </a:solidFill>
                <a:latin typeface="Arial"/>
                <a:cs typeface="Arial"/>
              </a:rPr>
              <a:t> </a:t>
            </a:r>
            <a:r>
              <a:rPr lang="sv-SE" sz="2900" spc="-1" noProof="0" dirty="0" err="1">
                <a:solidFill>
                  <a:srgbClr val="000000"/>
                </a:solidFill>
                <a:latin typeface="Arial"/>
                <a:cs typeface="Arial"/>
              </a:rPr>
              <a:t>Gembustu</a:t>
            </a:r>
            <a:r>
              <a:rPr lang="sv-SE" sz="2900" spc="-1" noProof="0" dirty="0">
                <a:solidFill>
                  <a:srgbClr val="000000"/>
                </a:solidFill>
                <a:latin typeface="Arial"/>
                <a:cs typeface="Arial"/>
              </a:rPr>
              <a:t>)</a:t>
            </a:r>
            <a:endParaRPr lang="sv-SE" sz="2900" spc="-1" noProof="0" dirty="0">
              <a:latin typeface="Arial"/>
              <a:cs typeface="Arial"/>
            </a:endParaRPr>
          </a:p>
        </p:txBody>
      </p:sp>
      <p:sp>
        <p:nvSpPr>
          <p:cNvPr id="2" name="CustomShape 1">
            <a:extLst>
              <a:ext uri="{FF2B5EF4-FFF2-40B4-BE49-F238E27FC236}">
                <a16:creationId xmlns:a16="http://schemas.microsoft.com/office/drawing/2014/main" id="{C0FB6DEA-FD37-40AF-AC58-674AB2BC112C}"/>
              </a:ext>
            </a:extLst>
          </p:cNvPr>
          <p:cNvSpPr/>
          <p:nvPr/>
        </p:nvSpPr>
        <p:spPr>
          <a:xfrm>
            <a:off x="968995" y="806187"/>
            <a:ext cx="8744524" cy="102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sv-SE" sz="3600" b="1" spc="-1" noProof="0" dirty="0">
                <a:latin typeface="Arial"/>
                <a:ea typeface="DejaVu Sans"/>
                <a:cs typeface="Arial"/>
              </a:rPr>
              <a:t>2. Gå till botten med problem </a:t>
            </a:r>
          </a:p>
          <a:p>
            <a:pPr>
              <a:lnSpc>
                <a:spcPct val="100000"/>
              </a:lnSpc>
            </a:pPr>
            <a:endParaRPr lang="sv-SE" sz="3600" b="1" spc="-1" noProof="0" dirty="0">
              <a:latin typeface="Arial"/>
              <a:ea typeface="DejaVu Sans"/>
              <a:cs typeface="Arial"/>
            </a:endParaRPr>
          </a:p>
        </p:txBody>
      </p:sp>
      <p:pic>
        <p:nvPicPr>
          <p:cNvPr id="5" name="Bildobjekt 4" descr="En bild som visar tecknad serie&#10;&#10;AI-genererat innehåll kan vara felaktigt.">
            <a:extLst>
              <a:ext uri="{FF2B5EF4-FFF2-40B4-BE49-F238E27FC236}">
                <a16:creationId xmlns:a16="http://schemas.microsoft.com/office/drawing/2014/main" id="{FFDAF3B7-43B3-E80C-7249-61B87920CD73}"/>
              </a:ext>
            </a:extLst>
          </p:cNvPr>
          <p:cNvPicPr>
            <a:picLocks noChangeAspect="1"/>
          </p:cNvPicPr>
          <p:nvPr/>
        </p:nvPicPr>
        <p:blipFill>
          <a:blip r:embed="rId3"/>
          <a:stretch>
            <a:fillRect/>
          </a:stretch>
        </p:blipFill>
        <p:spPr>
          <a:xfrm>
            <a:off x="6778171" y="1901600"/>
            <a:ext cx="4056411" cy="4150213"/>
          </a:xfrm>
          <a:prstGeom prst="rect">
            <a:avLst/>
          </a:prstGeom>
        </p:spPr>
      </p:pic>
      <p:sp>
        <p:nvSpPr>
          <p:cNvPr id="4" name="Rektangel: rundade hörn 3">
            <a:extLst>
              <a:ext uri="{FF2B5EF4-FFF2-40B4-BE49-F238E27FC236}">
                <a16:creationId xmlns:a16="http://schemas.microsoft.com/office/drawing/2014/main" id="{DC900742-9A7B-895E-40AE-CB60CC91057D}"/>
              </a:ext>
            </a:extLst>
          </p:cNvPr>
          <p:cNvSpPr/>
          <p:nvPr/>
        </p:nvSpPr>
        <p:spPr>
          <a:xfrm>
            <a:off x="6353463" y="5073061"/>
            <a:ext cx="1465943" cy="10305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noProof="0" dirty="0">
                <a:solidFill>
                  <a:srgbClr val="000000"/>
                </a:solidFill>
              </a:rPr>
              <a:t>?</a:t>
            </a:r>
          </a:p>
        </p:txBody>
      </p:sp>
      <p:sp>
        <p:nvSpPr>
          <p:cNvPr id="6" name="Rektangel: rundade hörn 5">
            <a:extLst>
              <a:ext uri="{FF2B5EF4-FFF2-40B4-BE49-F238E27FC236}">
                <a16:creationId xmlns:a16="http://schemas.microsoft.com/office/drawing/2014/main" id="{2E754144-2D62-9AF7-D98A-56406182C33F}"/>
              </a:ext>
            </a:extLst>
          </p:cNvPr>
          <p:cNvSpPr/>
          <p:nvPr/>
        </p:nvSpPr>
        <p:spPr>
          <a:xfrm>
            <a:off x="9889423" y="4768905"/>
            <a:ext cx="1465943" cy="10305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noProof="0" dirty="0">
                <a:solidFill>
                  <a:srgbClr val="000000"/>
                </a:solidFill>
              </a:rPr>
              <a:t>?</a:t>
            </a:r>
          </a:p>
        </p:txBody>
      </p:sp>
      <p:sp>
        <p:nvSpPr>
          <p:cNvPr id="7" name="Rektangel: rundade hörn 6">
            <a:extLst>
              <a:ext uri="{FF2B5EF4-FFF2-40B4-BE49-F238E27FC236}">
                <a16:creationId xmlns:a16="http://schemas.microsoft.com/office/drawing/2014/main" id="{7C6E2356-D224-562A-66A3-3EAE24C0BF66}"/>
              </a:ext>
            </a:extLst>
          </p:cNvPr>
          <p:cNvSpPr/>
          <p:nvPr/>
        </p:nvSpPr>
        <p:spPr>
          <a:xfrm>
            <a:off x="9368639" y="5799419"/>
            <a:ext cx="1465943" cy="10305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noProof="0" dirty="0">
                <a:solidFill>
                  <a:srgbClr val="000000"/>
                </a:solidFill>
              </a:rPr>
              <a:t>?</a:t>
            </a:r>
          </a:p>
        </p:txBody>
      </p:sp>
      <p:sp>
        <p:nvSpPr>
          <p:cNvPr id="8" name="Rektangel: rundade hörn 7">
            <a:extLst>
              <a:ext uri="{FF2B5EF4-FFF2-40B4-BE49-F238E27FC236}">
                <a16:creationId xmlns:a16="http://schemas.microsoft.com/office/drawing/2014/main" id="{A444C34D-49C2-EB08-C8BF-C5893EE14CF7}"/>
              </a:ext>
            </a:extLst>
          </p:cNvPr>
          <p:cNvSpPr/>
          <p:nvPr/>
        </p:nvSpPr>
        <p:spPr>
          <a:xfrm>
            <a:off x="10362003" y="5410359"/>
            <a:ext cx="1465943" cy="10305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noProof="0" dirty="0">
                <a:solidFill>
                  <a:srgbClr val="000000"/>
                </a:solidFill>
              </a:rPr>
              <a:t>?</a:t>
            </a:r>
          </a:p>
        </p:txBody>
      </p:sp>
      <p:pic>
        <p:nvPicPr>
          <p:cNvPr id="10" name="Bildobjekt 9">
            <a:extLst>
              <a:ext uri="{FF2B5EF4-FFF2-40B4-BE49-F238E27FC236}">
                <a16:creationId xmlns:a16="http://schemas.microsoft.com/office/drawing/2014/main" id="{35BD9C78-806B-01AD-F6FF-A9B0C38424D6}"/>
              </a:ext>
            </a:extLst>
          </p:cNvPr>
          <p:cNvPicPr>
            <a:picLocks noChangeAspect="1"/>
          </p:cNvPicPr>
          <p:nvPr/>
        </p:nvPicPr>
        <p:blipFill>
          <a:blip r:embed="rId4"/>
          <a:stretch>
            <a:fillRect/>
          </a:stretch>
        </p:blipFill>
        <p:spPr>
          <a:xfrm>
            <a:off x="7000660" y="5827687"/>
            <a:ext cx="1463167" cy="1030313"/>
          </a:xfrm>
          <a:prstGeom prst="rect">
            <a:avLst/>
          </a:prstGeom>
        </p:spPr>
      </p:pic>
    </p:spTree>
    <p:extLst>
      <p:ext uri="{BB962C8B-B14F-4D97-AF65-F5344CB8AC3E}">
        <p14:creationId xmlns:p14="http://schemas.microsoft.com/office/powerpoint/2010/main" val="381566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300398" y="1791500"/>
            <a:ext cx="5122912" cy="3900598"/>
          </a:xfrm>
        </p:spPr>
        <p:txBody>
          <a:bodyPr>
            <a:normAutofit/>
          </a:bodyPr>
          <a:lstStyle/>
          <a:p>
            <a:r>
              <a:rPr lang="sv-SE" sz="2000" noProof="0" dirty="0">
                <a:latin typeface="Arial" panose="020B0604020202020204" pitchFamily="34" charset="0"/>
                <a:cs typeface="Arial" panose="020B0604020202020204" pitchFamily="34" charset="0"/>
              </a:rPr>
              <a:t>En </a:t>
            </a:r>
            <a:r>
              <a:rPr lang="sv-SE" sz="2000" noProof="0" dirty="0" err="1">
                <a:latin typeface="Arial" panose="020B0604020202020204" pitchFamily="34" charset="0"/>
                <a:cs typeface="Arial" panose="020B0604020202020204" pitchFamily="34" charset="0"/>
              </a:rPr>
              <a:t>oljepöl</a:t>
            </a:r>
            <a:r>
              <a:rPr lang="sv-SE" sz="2000" noProof="0" dirty="0">
                <a:latin typeface="Arial" panose="020B0604020202020204" pitchFamily="34" charset="0"/>
                <a:cs typeface="Arial" panose="020B0604020202020204" pitchFamily="34" charset="0"/>
              </a:rPr>
              <a:t> på golvet</a:t>
            </a:r>
          </a:p>
          <a:p>
            <a:endParaRPr lang="sv-SE" sz="2000" noProof="0" dirty="0">
              <a:latin typeface="Arial" panose="020B0604020202020204" pitchFamily="34" charset="0"/>
              <a:cs typeface="Arial" panose="020B0604020202020204" pitchFamily="34" charset="0"/>
            </a:endParaRPr>
          </a:p>
          <a:p>
            <a:r>
              <a:rPr lang="sv-SE" sz="2000" noProof="0" dirty="0">
                <a:latin typeface="Arial" panose="020B0604020202020204" pitchFamily="34" charset="0"/>
                <a:cs typeface="Arial" panose="020B0604020202020204" pitchFamily="34" charset="0"/>
              </a:rPr>
              <a:t>Traktorn läcker olja</a:t>
            </a:r>
          </a:p>
          <a:p>
            <a:pPr marL="0" indent="0">
              <a:buNone/>
            </a:pPr>
            <a:endParaRPr lang="sv-SE" sz="2000" noProof="0" dirty="0">
              <a:latin typeface="Arial" panose="020B0604020202020204" pitchFamily="34" charset="0"/>
              <a:cs typeface="Arial" panose="020B0604020202020204" pitchFamily="34" charset="0"/>
            </a:endParaRPr>
          </a:p>
          <a:p>
            <a:r>
              <a:rPr lang="sv-SE" sz="2000" noProof="0" dirty="0">
                <a:latin typeface="Arial" panose="020B0604020202020204" pitchFamily="34" charset="0"/>
                <a:cs typeface="Arial" panose="020B0604020202020204" pitchFamily="34" charset="0"/>
              </a:rPr>
              <a:t>En packning är sönder</a:t>
            </a:r>
          </a:p>
          <a:p>
            <a:endParaRPr lang="sv-SE" sz="2000" noProof="0" dirty="0">
              <a:latin typeface="Arial" panose="020B0604020202020204" pitchFamily="34" charset="0"/>
              <a:cs typeface="Arial" panose="020B0604020202020204" pitchFamily="34" charset="0"/>
            </a:endParaRPr>
          </a:p>
          <a:p>
            <a:r>
              <a:rPr lang="sv-SE" sz="2000" noProof="0" dirty="0">
                <a:latin typeface="Arial" panose="020B0604020202020204" pitchFamily="34" charset="0"/>
                <a:cs typeface="Arial" panose="020B0604020202020204" pitchFamily="34" charset="0"/>
              </a:rPr>
              <a:t>Packningen inte bytt i tid</a:t>
            </a:r>
          </a:p>
          <a:p>
            <a:endParaRPr lang="sv-SE" sz="2000" noProof="0" dirty="0">
              <a:latin typeface="Arial" panose="020B0604020202020204" pitchFamily="34" charset="0"/>
              <a:cs typeface="Arial" panose="020B0604020202020204" pitchFamily="34" charset="0"/>
            </a:endParaRPr>
          </a:p>
          <a:p>
            <a:r>
              <a:rPr lang="sv-SE" sz="2000" noProof="0" dirty="0">
                <a:latin typeface="Arial" panose="020B0604020202020204" pitchFamily="34" charset="0"/>
                <a:cs typeface="Arial" panose="020B0604020202020204" pitchFamily="34" charset="0"/>
              </a:rPr>
              <a:t>Missat service</a:t>
            </a:r>
          </a:p>
          <a:p>
            <a:endParaRPr lang="sv-SE" noProof="0" dirty="0"/>
          </a:p>
          <a:p>
            <a:endParaRPr lang="sv-SE" noProof="0" dirty="0"/>
          </a:p>
        </p:txBody>
      </p:sp>
      <p:sp>
        <p:nvSpPr>
          <p:cNvPr id="2" name="Rubrik 1"/>
          <p:cNvSpPr>
            <a:spLocks noGrp="1"/>
          </p:cNvSpPr>
          <p:nvPr>
            <p:ph type="title"/>
          </p:nvPr>
        </p:nvSpPr>
        <p:spPr>
          <a:xfrm>
            <a:off x="2640600" y="303898"/>
            <a:ext cx="8229600" cy="984885"/>
          </a:xfrm>
        </p:spPr>
        <p:txBody>
          <a:bodyPr vert="horz" lIns="0" tIns="0" rIns="0" bIns="0" rtlCol="0" anchor="t">
            <a:normAutofit/>
          </a:bodyPr>
          <a:lstStyle/>
          <a:p>
            <a:r>
              <a:rPr lang="sv-SE" b="1" noProof="0" dirty="0"/>
              <a:t> </a:t>
            </a:r>
            <a:r>
              <a:rPr lang="sv-SE" b="1" i="0" noProof="0" dirty="0"/>
              <a:t>Verktyg - 5 Varför ?</a:t>
            </a:r>
            <a:br>
              <a:rPr lang="sv-SE" b="1" i="0" noProof="0" dirty="0"/>
            </a:br>
            <a:r>
              <a:rPr lang="sv-SE" sz="2400" b="1" noProof="0" dirty="0"/>
              <a:t>- Hjälp för att hitta grundorsaken!</a:t>
            </a:r>
          </a:p>
        </p:txBody>
      </p:sp>
      <p:grpSp>
        <p:nvGrpSpPr>
          <p:cNvPr id="6" name="Grupp 5">
            <a:extLst>
              <a:ext uri="{FF2B5EF4-FFF2-40B4-BE49-F238E27FC236}">
                <a16:creationId xmlns:a16="http://schemas.microsoft.com/office/drawing/2014/main" id="{C5DBCCAD-5A35-8C53-1BD6-6DB1A60B3C37}"/>
              </a:ext>
            </a:extLst>
          </p:cNvPr>
          <p:cNvGrpSpPr/>
          <p:nvPr/>
        </p:nvGrpSpPr>
        <p:grpSpPr>
          <a:xfrm>
            <a:off x="3814320" y="1973161"/>
            <a:ext cx="281876" cy="3184642"/>
            <a:chOff x="2290320" y="1973161"/>
            <a:chExt cx="281876" cy="3184642"/>
          </a:xfrm>
          <a:solidFill>
            <a:srgbClr val="92D050"/>
          </a:solidFill>
        </p:grpSpPr>
        <p:sp>
          <p:nvSpPr>
            <p:cNvPr id="8" name="Högerböjd 7"/>
            <p:cNvSpPr/>
            <p:nvPr/>
          </p:nvSpPr>
          <p:spPr>
            <a:xfrm>
              <a:off x="2290320" y="1973161"/>
              <a:ext cx="216024" cy="360040"/>
            </a:xfrm>
            <a:prstGeom prst="curvedRight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solidFill>
                  <a:schemeClr val="tx1"/>
                </a:solidFill>
                <a:latin typeface="Georgia" panose="02040502050405020303" pitchFamily="18" charset="0"/>
              </a:endParaRPr>
            </a:p>
          </p:txBody>
        </p:sp>
        <p:sp>
          <p:nvSpPr>
            <p:cNvPr id="10" name="Högerböjd 9"/>
            <p:cNvSpPr/>
            <p:nvPr/>
          </p:nvSpPr>
          <p:spPr>
            <a:xfrm>
              <a:off x="2294910" y="3381759"/>
              <a:ext cx="216024" cy="360040"/>
            </a:xfrm>
            <a:prstGeom prst="curvedRight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solidFill>
                  <a:schemeClr val="tx1"/>
                </a:solidFill>
                <a:latin typeface="Georgia" panose="02040502050405020303" pitchFamily="18" charset="0"/>
              </a:endParaRPr>
            </a:p>
          </p:txBody>
        </p:sp>
        <p:sp>
          <p:nvSpPr>
            <p:cNvPr id="11" name="Högerböjd 10"/>
            <p:cNvSpPr/>
            <p:nvPr/>
          </p:nvSpPr>
          <p:spPr>
            <a:xfrm>
              <a:off x="2330875" y="4114129"/>
              <a:ext cx="216024" cy="360040"/>
            </a:xfrm>
            <a:prstGeom prst="curvedRight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solidFill>
                  <a:schemeClr val="tx1"/>
                </a:solidFill>
                <a:latin typeface="Georgia" panose="02040502050405020303" pitchFamily="18" charset="0"/>
              </a:endParaRPr>
            </a:p>
          </p:txBody>
        </p:sp>
        <p:sp>
          <p:nvSpPr>
            <p:cNvPr id="13" name="Högerböjd 12"/>
            <p:cNvSpPr/>
            <p:nvPr/>
          </p:nvSpPr>
          <p:spPr>
            <a:xfrm>
              <a:off x="2356172" y="4797763"/>
              <a:ext cx="216024" cy="360040"/>
            </a:xfrm>
            <a:prstGeom prst="curvedRight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solidFill>
                  <a:schemeClr val="tx1"/>
                </a:solidFill>
                <a:latin typeface="Georgia" panose="02040502050405020303" pitchFamily="18" charset="0"/>
              </a:endParaRPr>
            </a:p>
          </p:txBody>
        </p:sp>
      </p:grpSp>
      <p:grpSp>
        <p:nvGrpSpPr>
          <p:cNvPr id="4" name="Grupp 3">
            <a:extLst>
              <a:ext uri="{FF2B5EF4-FFF2-40B4-BE49-F238E27FC236}">
                <a16:creationId xmlns:a16="http://schemas.microsoft.com/office/drawing/2014/main" id="{0732DEAA-81CD-739E-1E1F-CDD2AD182530}"/>
              </a:ext>
            </a:extLst>
          </p:cNvPr>
          <p:cNvGrpSpPr/>
          <p:nvPr/>
        </p:nvGrpSpPr>
        <p:grpSpPr>
          <a:xfrm>
            <a:off x="2344698" y="1855742"/>
            <a:ext cx="1423660" cy="3224712"/>
            <a:chOff x="1148536" y="1963869"/>
            <a:chExt cx="1423660" cy="3224712"/>
          </a:xfrm>
        </p:grpSpPr>
        <p:sp>
          <p:nvSpPr>
            <p:cNvPr id="14" name="textruta 13"/>
            <p:cNvSpPr txBox="1"/>
            <p:nvPr/>
          </p:nvSpPr>
          <p:spPr>
            <a:xfrm>
              <a:off x="1148536" y="1963869"/>
              <a:ext cx="1141784" cy="400110"/>
            </a:xfrm>
            <a:prstGeom prst="rect">
              <a:avLst/>
            </a:prstGeom>
            <a:noFill/>
          </p:spPr>
          <p:txBody>
            <a:bodyPr wrap="square" lIns="91440" tIns="45720" rIns="91440" bIns="45720" rtlCol="0" anchor="t">
              <a:spAutoFit/>
            </a:bodyPr>
            <a:lstStyle/>
            <a:p>
              <a:r>
                <a:rPr lang="sv-SE" sz="2000" b="1" noProof="0" dirty="0">
                  <a:latin typeface="Arial"/>
                  <a:cs typeface="Arial"/>
                </a:rPr>
                <a:t>Varför?</a:t>
              </a:r>
            </a:p>
          </p:txBody>
        </p:sp>
        <p:sp>
          <p:nvSpPr>
            <p:cNvPr id="15" name="textruta 14"/>
            <p:cNvSpPr txBox="1"/>
            <p:nvPr/>
          </p:nvSpPr>
          <p:spPr>
            <a:xfrm>
              <a:off x="1153708" y="2663558"/>
              <a:ext cx="1136612" cy="400110"/>
            </a:xfrm>
            <a:prstGeom prst="rect">
              <a:avLst/>
            </a:prstGeom>
            <a:noFill/>
          </p:spPr>
          <p:txBody>
            <a:bodyPr wrap="square" lIns="91440" tIns="45720" rIns="91440" bIns="45720" rtlCol="0" anchor="t">
              <a:spAutoFit/>
            </a:bodyPr>
            <a:lstStyle/>
            <a:p>
              <a:r>
                <a:rPr lang="sv-SE" sz="2000" b="1" noProof="0" dirty="0">
                  <a:latin typeface="Arial"/>
                  <a:cs typeface="Arial"/>
                </a:rPr>
                <a:t>Varför?</a:t>
              </a:r>
            </a:p>
          </p:txBody>
        </p:sp>
        <p:sp>
          <p:nvSpPr>
            <p:cNvPr id="16" name="textruta 15"/>
            <p:cNvSpPr txBox="1"/>
            <p:nvPr/>
          </p:nvSpPr>
          <p:spPr>
            <a:xfrm>
              <a:off x="1153708" y="3354163"/>
              <a:ext cx="1136612" cy="400110"/>
            </a:xfrm>
            <a:prstGeom prst="rect">
              <a:avLst/>
            </a:prstGeom>
            <a:noFill/>
          </p:spPr>
          <p:txBody>
            <a:bodyPr wrap="square" lIns="91440" tIns="45720" rIns="91440" bIns="45720" rtlCol="0" anchor="t">
              <a:spAutoFit/>
            </a:bodyPr>
            <a:lstStyle/>
            <a:p>
              <a:r>
                <a:rPr lang="sv-SE" sz="2000" b="1" noProof="0" dirty="0">
                  <a:latin typeface="Arial"/>
                  <a:cs typeface="Arial"/>
                </a:rPr>
                <a:t>Varför?</a:t>
              </a:r>
            </a:p>
          </p:txBody>
        </p:sp>
        <p:sp>
          <p:nvSpPr>
            <p:cNvPr id="17" name="textruta 16"/>
            <p:cNvSpPr txBox="1"/>
            <p:nvPr/>
          </p:nvSpPr>
          <p:spPr>
            <a:xfrm>
              <a:off x="1181613" y="4088782"/>
              <a:ext cx="1131440" cy="400110"/>
            </a:xfrm>
            <a:prstGeom prst="rect">
              <a:avLst/>
            </a:prstGeom>
            <a:noFill/>
          </p:spPr>
          <p:txBody>
            <a:bodyPr wrap="square" lIns="91440" tIns="45720" rIns="91440" bIns="45720" rtlCol="0" anchor="t">
              <a:spAutoFit/>
            </a:bodyPr>
            <a:lstStyle/>
            <a:p>
              <a:r>
                <a:rPr lang="sv-SE" sz="2000" b="1" noProof="0" dirty="0">
                  <a:latin typeface="Arial"/>
                  <a:cs typeface="Arial"/>
                </a:rPr>
                <a:t>Varför?</a:t>
              </a:r>
            </a:p>
          </p:txBody>
        </p:sp>
        <p:sp>
          <p:nvSpPr>
            <p:cNvPr id="18" name="textruta 17"/>
            <p:cNvSpPr txBox="1"/>
            <p:nvPr/>
          </p:nvSpPr>
          <p:spPr>
            <a:xfrm>
              <a:off x="1214388" y="4788471"/>
              <a:ext cx="1357808" cy="400110"/>
            </a:xfrm>
            <a:prstGeom prst="rect">
              <a:avLst/>
            </a:prstGeom>
            <a:noFill/>
          </p:spPr>
          <p:txBody>
            <a:bodyPr wrap="square" lIns="91440" tIns="45720" rIns="91440" bIns="45720" rtlCol="0" anchor="t">
              <a:spAutoFit/>
            </a:bodyPr>
            <a:lstStyle/>
            <a:p>
              <a:r>
                <a:rPr lang="sv-SE" sz="2000" b="1" noProof="0" dirty="0">
                  <a:latin typeface="Arial"/>
                  <a:cs typeface="Arial"/>
                </a:rPr>
                <a:t>Varför?</a:t>
              </a:r>
            </a:p>
          </p:txBody>
        </p:sp>
      </p:grpSp>
      <p:sp>
        <p:nvSpPr>
          <p:cNvPr id="3" name="textruta 2"/>
          <p:cNvSpPr txBox="1"/>
          <p:nvPr/>
        </p:nvSpPr>
        <p:spPr>
          <a:xfrm>
            <a:off x="2273823" y="5875497"/>
            <a:ext cx="7149487" cy="431743"/>
          </a:xfrm>
          <a:prstGeom prst="rect">
            <a:avLst/>
          </a:prstGeom>
        </p:spPr>
        <p:txBody>
          <a:bodyPr vert="horz" wrap="square" lIns="91440" tIns="45720" rIns="91440" bIns="45720" rtlCol="0" anchor="t">
            <a:noAutofit/>
          </a:bodyPr>
          <a:lstStyle/>
          <a:p>
            <a:r>
              <a:rPr lang="sv-SE" sz="2000" b="1" noProof="0" dirty="0">
                <a:solidFill>
                  <a:schemeClr val="tx1">
                    <a:lumMod val="95000"/>
                    <a:lumOff val="5000"/>
                  </a:schemeClr>
                </a:solidFill>
                <a:latin typeface="Arial" panose="020B0604020202020204" pitchFamily="34" charset="0"/>
                <a:cs typeface="Arial" panose="020B0604020202020204" pitchFamily="34" charset="0"/>
              </a:rPr>
              <a:t>Grundorsaken = Inga rutiner för att följa upp service!</a:t>
            </a:r>
          </a:p>
        </p:txBody>
      </p:sp>
      <p:pic>
        <p:nvPicPr>
          <p:cNvPr id="7" name="Bildobjekt 6">
            <a:extLst>
              <a:ext uri="{FF2B5EF4-FFF2-40B4-BE49-F238E27FC236}">
                <a16:creationId xmlns:a16="http://schemas.microsoft.com/office/drawing/2014/main" id="{D41FA055-90B3-95EE-C4B2-D3BCEE4B1AF3}"/>
              </a:ext>
            </a:extLst>
          </p:cNvPr>
          <p:cNvPicPr>
            <a:picLocks noChangeAspect="1"/>
          </p:cNvPicPr>
          <p:nvPr/>
        </p:nvPicPr>
        <p:blipFill>
          <a:blip r:embed="rId3"/>
          <a:stretch>
            <a:fillRect/>
          </a:stretch>
        </p:blipFill>
        <p:spPr>
          <a:xfrm>
            <a:off x="700804" y="325673"/>
            <a:ext cx="1414395" cy="1822862"/>
          </a:xfrm>
          <a:prstGeom prst="rect">
            <a:avLst/>
          </a:prstGeom>
        </p:spPr>
      </p:pic>
      <p:sp>
        <p:nvSpPr>
          <p:cNvPr id="12" name="Högerböjd 7">
            <a:extLst>
              <a:ext uri="{FF2B5EF4-FFF2-40B4-BE49-F238E27FC236}">
                <a16:creationId xmlns:a16="http://schemas.microsoft.com/office/drawing/2014/main" id="{CDE8CEDE-9F97-64EA-C3F7-2CF86364F845}"/>
              </a:ext>
            </a:extLst>
          </p:cNvPr>
          <p:cNvSpPr/>
          <p:nvPr/>
        </p:nvSpPr>
        <p:spPr>
          <a:xfrm>
            <a:off x="3835733" y="2616652"/>
            <a:ext cx="216024" cy="360040"/>
          </a:xfrm>
          <a:prstGeom prst="curvedRightArrow">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solidFill>
                <a:schemeClr val="tx1"/>
              </a:solidFill>
              <a:latin typeface="Georgia" panose="02040502050405020303" pitchFamily="18" charset="0"/>
            </a:endParaRPr>
          </a:p>
        </p:txBody>
      </p:sp>
    </p:spTree>
    <p:extLst>
      <p:ext uri="{BB962C8B-B14F-4D97-AF65-F5344CB8AC3E}">
        <p14:creationId xmlns:p14="http://schemas.microsoft.com/office/powerpoint/2010/main" val="74037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theme/theme1.xml><?xml version="1.0" encoding="utf-8"?>
<a:theme xmlns:a="http://schemas.openxmlformats.org/drawingml/2006/main" name="2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HS HIR, Raps - Övriga 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R-Skåne_presentation_mall-141222.potx" id="{7A6A1622-15D8-4CA7-9EDF-A083D71A558C}" vid="{ECCF0520-6E40-4094-B458-220293BDA4C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1440</TotalTime>
  <Words>2866</Words>
  <Application>Microsoft Office PowerPoint</Application>
  <PresentationFormat>Bredbild</PresentationFormat>
  <Paragraphs>373</Paragraphs>
  <Slides>24</Slides>
  <Notes>21</Notes>
  <HiddenSlides>0</HiddenSlides>
  <MMClips>0</MMClips>
  <ScaleCrop>false</ScaleCrop>
  <HeadingPairs>
    <vt:vector size="6" baseType="variant">
      <vt:variant>
        <vt:lpstr>Använt teckensnitt</vt:lpstr>
      </vt:variant>
      <vt:variant>
        <vt:i4>12</vt:i4>
      </vt:variant>
      <vt:variant>
        <vt:lpstr>Tema</vt:lpstr>
      </vt:variant>
      <vt:variant>
        <vt:i4>3</vt:i4>
      </vt:variant>
      <vt:variant>
        <vt:lpstr>Bildrubriker</vt:lpstr>
      </vt:variant>
      <vt:variant>
        <vt:i4>24</vt:i4>
      </vt:variant>
    </vt:vector>
  </HeadingPairs>
  <TitlesOfParts>
    <vt:vector size="39" baseType="lpstr">
      <vt:lpstr>Aptos</vt:lpstr>
      <vt:lpstr>Aptos Display</vt:lpstr>
      <vt:lpstr>Arial</vt:lpstr>
      <vt:lpstr>Arial Bold</vt:lpstr>
      <vt:lpstr>Calibri</vt:lpstr>
      <vt:lpstr>Calibri Light</vt:lpstr>
      <vt:lpstr>Georgia</vt:lpstr>
      <vt:lpstr>Montserrat</vt:lpstr>
      <vt:lpstr>Montserrat ExtraBold</vt:lpstr>
      <vt:lpstr>Segoe UI</vt:lpstr>
      <vt:lpstr>Tahoma</vt:lpstr>
      <vt:lpstr>Times New Roman</vt:lpstr>
      <vt:lpstr>2_Office-tema</vt:lpstr>
      <vt:lpstr>1_HS HIR, Raps - Övriga layouter</vt:lpstr>
      <vt:lpstr>Office-tema</vt:lpstr>
      <vt:lpstr>PUFF/PDCA och grundorsaksanalys - verktyg för strukturerad problemlösning  </vt:lpstr>
      <vt:lpstr>PowerPoint-presentation</vt:lpstr>
      <vt:lpstr>Lära sig på vägen   Ibland kan det vara  smart att ta ett steg i taget.   Vi vet ju inte rätt väg till  vårt mål!  </vt:lpstr>
      <vt:lpstr>Lärcykeln</vt:lpstr>
      <vt:lpstr>PowerPoint-presentation</vt:lpstr>
      <vt:lpstr>PowerPoint-presentation</vt:lpstr>
      <vt:lpstr>PowerPoint-presentation</vt:lpstr>
      <vt:lpstr>PowerPoint-presentation</vt:lpstr>
      <vt:lpstr> Verktyg - 5 Varför ? - Hjälp för att hitta grundorsaken!</vt:lpstr>
      <vt:lpstr>PowerPoint-presentation</vt:lpstr>
      <vt:lpstr>PowerPoint-presentation</vt:lpstr>
      <vt:lpstr>PowerPoint-presentation</vt:lpstr>
      <vt:lpstr>PowerPoint-presentation</vt:lpstr>
      <vt:lpstr>PowerPoint-presentation</vt:lpstr>
      <vt:lpstr>PowerPoint-presentation</vt:lpstr>
      <vt:lpstr>PowerPoint-presentation</vt:lpstr>
      <vt:lpstr>                                                                      Lean verktyg Ständiga förbättringar           PUFF/PDCA</vt:lpstr>
      <vt:lpstr>PUFF/PDCA – Strukturerad problemlösning</vt:lpstr>
      <vt:lpstr>PowerPoint-presentation</vt:lpstr>
      <vt:lpstr>PowerPoint-presentation</vt:lpstr>
      <vt:lpstr>PowerPoint-presentation</vt:lpstr>
      <vt:lpstr>PowerPoint-presentation</vt:lpstr>
      <vt:lpstr>Tips! </vt:lpstr>
      <vt:lpstr>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Åsa-Lina Nordlund</dc:creator>
  <cp:lastModifiedBy>Åsa-Lina Nordlund</cp:lastModifiedBy>
  <cp:revision>4</cp:revision>
  <dcterms:created xsi:type="dcterms:W3CDTF">2025-06-18T20:37:25Z</dcterms:created>
  <dcterms:modified xsi:type="dcterms:W3CDTF">2026-02-11T07:08:54Z</dcterms:modified>
</cp:coreProperties>
</file>