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12484" r:id="rId2"/>
    <p:sldId id="12471" r:id="rId3"/>
    <p:sldId id="12487" r:id="rId4"/>
    <p:sldId id="12284" r:id="rId5"/>
    <p:sldId id="12488" r:id="rId6"/>
    <p:sldId id="852" r:id="rId7"/>
    <p:sldId id="839" r:id="rId8"/>
    <p:sldId id="12499" r:id="rId9"/>
    <p:sldId id="12505" r:id="rId10"/>
    <p:sldId id="12497" r:id="rId11"/>
    <p:sldId id="12474" r:id="rId12"/>
    <p:sldId id="853" r:id="rId13"/>
    <p:sldId id="855" r:id="rId14"/>
    <p:sldId id="12317" r:id="rId15"/>
    <p:sldId id="12314" r:id="rId16"/>
    <p:sldId id="12482" r:id="rId17"/>
    <p:sldId id="854" r:id="rId18"/>
    <p:sldId id="12503" r:id="rId19"/>
    <p:sldId id="12480" r:id="rId20"/>
    <p:sldId id="261" r:id="rId21"/>
    <p:sldId id="302" r:id="rId22"/>
    <p:sldId id="12511" r:id="rId23"/>
    <p:sldId id="12508"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7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89CBB-45DD-4147-B080-078E9AB3F320}" v="2" dt="2026-01-29T13:24:41.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164" autoAdjust="0"/>
  </p:normalViewPr>
  <p:slideViewPr>
    <p:cSldViewPr snapToGrid="0">
      <p:cViewPr varScale="1">
        <p:scale>
          <a:sx n="61" d="100"/>
          <a:sy n="61" d="100"/>
        </p:scale>
        <p:origin x="884" y="-7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Åsa-Lina Nordlund" userId="7e96768a-9080-4672-be98-afb4b17f83c4" providerId="ADAL" clId="{B5367427-D5FF-4385-94E3-B060535E821B}"/>
    <pc:docChg chg="custSel modSld">
      <pc:chgData name="Åsa-Lina Nordlund" userId="7e96768a-9080-4672-be98-afb4b17f83c4" providerId="ADAL" clId="{B5367427-D5FF-4385-94E3-B060535E821B}" dt="2026-01-29T13:25:00.661" v="62" actId="2711"/>
      <pc:docMkLst>
        <pc:docMk/>
      </pc:docMkLst>
      <pc:sldChg chg="modNotesTx">
        <pc:chgData name="Åsa-Lina Nordlund" userId="7e96768a-9080-4672-be98-afb4b17f83c4" providerId="ADAL" clId="{B5367427-D5FF-4385-94E3-B060535E821B}" dt="2026-01-29T13:11:16.267" v="50" actId="20577"/>
        <pc:sldMkLst>
          <pc:docMk/>
          <pc:sldMk cId="4008158746" sldId="302"/>
        </pc:sldMkLst>
      </pc:sldChg>
      <pc:sldChg chg="modNotesTx">
        <pc:chgData name="Åsa-Lina Nordlund" userId="7e96768a-9080-4672-be98-afb4b17f83c4" providerId="ADAL" clId="{B5367427-D5FF-4385-94E3-B060535E821B}" dt="2026-01-29T13:06:58.883" v="0" actId="20577"/>
        <pc:sldMkLst>
          <pc:docMk/>
          <pc:sldMk cId="1152627747" sldId="12484"/>
        </pc:sldMkLst>
      </pc:sldChg>
      <pc:sldChg chg="modSp mod">
        <pc:chgData name="Åsa-Lina Nordlund" userId="7e96768a-9080-4672-be98-afb4b17f83c4" providerId="ADAL" clId="{B5367427-D5FF-4385-94E3-B060535E821B}" dt="2026-01-29T13:25:00.661" v="62" actId="2711"/>
        <pc:sldMkLst>
          <pc:docMk/>
          <pc:sldMk cId="2812572757" sldId="12511"/>
        </pc:sldMkLst>
        <pc:spChg chg="mod">
          <ac:chgData name="Åsa-Lina Nordlund" userId="7e96768a-9080-4672-be98-afb4b17f83c4" providerId="ADAL" clId="{B5367427-D5FF-4385-94E3-B060535E821B}" dt="2026-01-29T13:25:00.661" v="62" actId="2711"/>
          <ac:spMkLst>
            <pc:docMk/>
            <pc:sldMk cId="2812572757" sldId="12511"/>
            <ac:spMk id="3" creationId="{31E63913-50E5-0F81-F000-99386C48F279}"/>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err="1"/>
              <a:t>Mål</a:t>
            </a:r>
            <a:r>
              <a:rPr lang="en-US" sz="1200"/>
              <a:t>= Max 2 </a:t>
            </a:r>
            <a:r>
              <a:rPr lang="en-US" sz="1200" err="1"/>
              <a:t>kor</a:t>
            </a:r>
            <a:r>
              <a:rPr lang="en-US" sz="1200"/>
              <a:t> med </a:t>
            </a:r>
            <a:r>
              <a:rPr lang="en-US" sz="1200" err="1"/>
              <a:t>juverhölsostörning</a:t>
            </a:r>
            <a:endParaRPr lang="en-US" sz="1200"/>
          </a:p>
        </c:rich>
      </c:tx>
      <c:overlay val="0"/>
    </c:title>
    <c:autoTitleDeleted val="0"/>
    <c:plotArea>
      <c:layout/>
      <c:barChart>
        <c:barDir val="col"/>
        <c:grouping val="stacked"/>
        <c:varyColors val="0"/>
        <c:dLbls>
          <c:showLegendKey val="0"/>
          <c:showVal val="0"/>
          <c:showCatName val="0"/>
          <c:showSerName val="0"/>
          <c:showPercent val="0"/>
          <c:showBubbleSize val="0"/>
        </c:dLbls>
        <c:gapWidth val="55"/>
        <c:overlap val="100"/>
        <c:axId val="284711120"/>
        <c:axId val="284710336"/>
      </c:barChart>
      <c:catAx>
        <c:axId val="284711120"/>
        <c:scaling>
          <c:orientation val="minMax"/>
        </c:scaling>
        <c:delete val="0"/>
        <c:axPos val="b"/>
        <c:title>
          <c:tx>
            <c:rich>
              <a:bodyPr/>
              <a:lstStyle/>
              <a:p>
                <a:pPr>
                  <a:defRPr/>
                </a:pPr>
                <a:r>
                  <a:rPr lang="sv-SE" sz="1400"/>
                  <a:t>Vecka</a:t>
                </a:r>
              </a:p>
            </c:rich>
          </c:tx>
          <c:overlay val="0"/>
        </c:title>
        <c:numFmt formatCode="General" sourceLinked="1"/>
        <c:majorTickMark val="none"/>
        <c:minorTickMark val="none"/>
        <c:tickLblPos val="nextTo"/>
        <c:txPr>
          <a:bodyPr/>
          <a:lstStyle/>
          <a:p>
            <a:pPr>
              <a:defRPr sz="1400"/>
            </a:pPr>
            <a:endParaRPr lang="sv-SE"/>
          </a:p>
        </c:txPr>
        <c:crossAx val="284710336"/>
        <c:crosses val="autoZero"/>
        <c:auto val="1"/>
        <c:lblAlgn val="ctr"/>
        <c:lblOffset val="100"/>
        <c:noMultiLvlLbl val="0"/>
      </c:catAx>
      <c:valAx>
        <c:axId val="284710336"/>
        <c:scaling>
          <c:orientation val="minMax"/>
        </c:scaling>
        <c:delete val="0"/>
        <c:axPos val="l"/>
        <c:majorGridlines/>
        <c:numFmt formatCode="General" sourceLinked="1"/>
        <c:majorTickMark val="none"/>
        <c:minorTickMark val="none"/>
        <c:tickLblPos val="nextTo"/>
        <c:txPr>
          <a:bodyPr/>
          <a:lstStyle/>
          <a:p>
            <a:pPr>
              <a:defRPr sz="1400"/>
            </a:pPr>
            <a:endParaRPr lang="sv-SE"/>
          </a:p>
        </c:txPr>
        <c:crossAx val="284711120"/>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5T08:23:46.923"/>
    </inkml:context>
    <inkml:brush xml:id="br0">
      <inkml:brushProperty name="width" value="0.1" units="cm"/>
      <inkml:brushProperty name="height" value="0.1" units="cm"/>
      <inkml:brushProperty name="color" value="#E71224"/>
    </inkml:brush>
  </inkml:definitions>
  <inkml:trace contextRef="#ctx0" brushRef="#br0">12171 6862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264AC-8992-4B90-BD8F-2336DF0ABE8D}" type="datetimeFigureOut">
              <a:rPr lang="sv-SE" smtClean="0"/>
              <a:t>2026-01-29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68A12-57B0-45BD-8228-2147E4D1887E}" type="slidenum">
              <a:rPr lang="sv-SE" smtClean="0"/>
              <a:t>‹#›</a:t>
            </a:fld>
            <a:endParaRPr lang="sv-SE"/>
          </a:p>
        </p:txBody>
      </p:sp>
    </p:spTree>
    <p:extLst>
      <p:ext uri="{BB962C8B-B14F-4D97-AF65-F5344CB8AC3E}">
        <p14:creationId xmlns:p14="http://schemas.microsoft.com/office/powerpoint/2010/main" val="1020997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F83BE-9841-A7FD-7BF5-38BC9983656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B15C8FE-6962-12F5-99E1-D0AA3B77C88B}"/>
              </a:ext>
            </a:extLst>
          </p:cNvPr>
          <p:cNvSpPr>
            <a:spLocks noGrp="1" noRot="1" noChangeAspect="1"/>
          </p:cNvSpPr>
          <p:nvPr>
            <p:ph type="sldImg"/>
          </p:nvPr>
        </p:nvSpPr>
        <p:spPr>
          <a:xfrm>
            <a:off x="103188" y="750888"/>
            <a:ext cx="6681787" cy="3759200"/>
          </a:xfrm>
        </p:spPr>
      </p:sp>
      <p:sp>
        <p:nvSpPr>
          <p:cNvPr id="3" name="Platshållare för anteckningar 2">
            <a:extLst>
              <a:ext uri="{FF2B5EF4-FFF2-40B4-BE49-F238E27FC236}">
                <a16:creationId xmlns:a16="http://schemas.microsoft.com/office/drawing/2014/main" id="{275D50F5-50EB-ED1B-783B-4A495E32D5B7}"/>
              </a:ext>
            </a:extLst>
          </p:cNvPr>
          <p:cNvSpPr>
            <a:spLocks noGrp="1"/>
          </p:cNvSpPr>
          <p:nvPr>
            <p:ph type="body" idx="1"/>
          </p:nvPr>
        </p:nvSpPr>
        <p:spPr/>
        <p:txBody>
          <a:bodyPr/>
          <a:lstStyle/>
          <a:p>
            <a:r>
              <a:rPr lang="sv-SE" sz="1200" b="1" kern="1200" dirty="0">
                <a:solidFill>
                  <a:schemeClr val="tx1"/>
                </a:solidFill>
                <a:effectLst/>
                <a:latin typeface="+mn-lt"/>
                <a:ea typeface="+mn-ea"/>
                <a:cs typeface="+mn-cs"/>
              </a:rPr>
              <a:t>Varför – Möten inklusive stortavla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Värdeskapande möten och användande av stortavla är avgörande för ett väl fungerande team, verksamhet och utvecklingsarbete. </a:t>
            </a:r>
          </a:p>
          <a:p>
            <a:r>
              <a:rPr lang="sv-SE" sz="1200" kern="1200" dirty="0">
                <a:solidFill>
                  <a:schemeClr val="tx1"/>
                </a:solidFill>
                <a:effectLst/>
                <a:latin typeface="+mn-lt"/>
                <a:ea typeface="+mn-ea"/>
                <a:cs typeface="+mn-cs"/>
              </a:rPr>
              <a:t>Värdeskapande möten är en förutsättning och en framgångsfaktor för att en arbetsgrupp ska kunna ta ansvar och vara delaktiga i verksamhetens olika delar. </a:t>
            </a:r>
          </a:p>
          <a:p>
            <a:r>
              <a:rPr lang="sv-SE" sz="1200" kern="1200" dirty="0">
                <a:solidFill>
                  <a:schemeClr val="tx1"/>
                </a:solidFill>
                <a:effectLst/>
                <a:latin typeface="+mn-lt"/>
                <a:ea typeface="+mn-ea"/>
                <a:cs typeface="+mn-cs"/>
              </a:rPr>
              <a:t>Med en tydlig mötesstruktur och att använda gemensam stortavla får man mer engagerade och ansvarstagande medarbetare, det blir lättare för ledare att leda och delegera, samt arbetsmiljön blir bättre.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b="1" kern="1200" dirty="0" err="1">
                <a:solidFill>
                  <a:schemeClr val="tx1"/>
                </a:solidFill>
                <a:effectLst/>
                <a:latin typeface="+mn-lt"/>
                <a:ea typeface="+mn-ea"/>
                <a:cs typeface="+mn-cs"/>
              </a:rPr>
              <a:t>Leanprinciper</a:t>
            </a:r>
            <a:r>
              <a:rPr lang="sv-SE" sz="1200" b="1" kern="1200" dirty="0">
                <a:solidFill>
                  <a:schemeClr val="tx1"/>
                </a:solidFill>
                <a:effectLst/>
                <a:latin typeface="+mn-lt"/>
                <a:ea typeface="+mn-ea"/>
                <a:cs typeface="+mn-cs"/>
              </a:rPr>
              <a:t> – möten:</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Använd </a:t>
            </a:r>
            <a:r>
              <a:rPr lang="sv-SE" sz="1200" b="1" kern="1200" dirty="0">
                <a:solidFill>
                  <a:schemeClr val="tx1"/>
                </a:solidFill>
                <a:effectLst/>
                <a:latin typeface="+mn-lt"/>
                <a:ea typeface="+mn-ea"/>
                <a:cs typeface="+mn-cs"/>
              </a:rPr>
              <a:t>visuell styrning</a:t>
            </a:r>
            <a:r>
              <a:rPr lang="sv-SE" sz="1200" kern="1200" dirty="0">
                <a:solidFill>
                  <a:schemeClr val="tx1"/>
                </a:solidFill>
                <a:effectLst/>
                <a:latin typeface="+mn-lt"/>
                <a:ea typeface="+mn-ea"/>
                <a:cs typeface="+mn-cs"/>
              </a:rPr>
              <a:t> så att inga problem döljs</a:t>
            </a:r>
          </a:p>
          <a:p>
            <a:pPr lvl="0"/>
            <a:r>
              <a:rPr lang="sv-SE" sz="1200" kern="1200" dirty="0">
                <a:solidFill>
                  <a:schemeClr val="tx1"/>
                </a:solidFill>
                <a:effectLst/>
                <a:latin typeface="+mn-lt"/>
                <a:ea typeface="+mn-ea"/>
                <a:cs typeface="+mn-cs"/>
              </a:rPr>
              <a:t>Fatta </a:t>
            </a:r>
            <a:r>
              <a:rPr lang="sv-SE" sz="1200" b="1" kern="1200" dirty="0">
                <a:solidFill>
                  <a:schemeClr val="tx1"/>
                </a:solidFill>
                <a:effectLst/>
                <a:latin typeface="+mn-lt"/>
                <a:ea typeface="+mn-ea"/>
                <a:cs typeface="+mn-cs"/>
              </a:rPr>
              <a:t>beslut långsamt och i samförstånd</a:t>
            </a:r>
            <a:r>
              <a:rPr lang="sv-SE" sz="1200" kern="1200" dirty="0">
                <a:solidFill>
                  <a:schemeClr val="tx1"/>
                </a:solidFill>
                <a:effectLst/>
                <a:latin typeface="+mn-lt"/>
                <a:ea typeface="+mn-ea"/>
                <a:cs typeface="+mn-cs"/>
              </a:rPr>
              <a:t>, överväg alla alternativ och genomför snabbt</a:t>
            </a:r>
          </a:p>
          <a:p>
            <a:pPr lvl="0"/>
            <a:r>
              <a:rPr lang="sv-SE" sz="1200" kern="1200" dirty="0">
                <a:solidFill>
                  <a:schemeClr val="tx1"/>
                </a:solidFill>
                <a:effectLst/>
                <a:latin typeface="+mn-lt"/>
                <a:ea typeface="+mn-ea"/>
                <a:cs typeface="+mn-cs"/>
              </a:rPr>
              <a:t>Bli en </a:t>
            </a:r>
            <a:r>
              <a:rPr lang="sv-SE" sz="1200" b="1" kern="1200" dirty="0">
                <a:solidFill>
                  <a:schemeClr val="tx1"/>
                </a:solidFill>
                <a:effectLst/>
                <a:latin typeface="+mn-lt"/>
                <a:ea typeface="+mn-ea"/>
                <a:cs typeface="+mn-cs"/>
              </a:rPr>
              <a:t>lärande organisation</a:t>
            </a:r>
            <a:r>
              <a:rPr lang="sv-SE" sz="1200" kern="1200" dirty="0">
                <a:solidFill>
                  <a:schemeClr val="tx1"/>
                </a:solidFill>
                <a:effectLst/>
                <a:latin typeface="+mn-lt"/>
                <a:ea typeface="+mn-ea"/>
                <a:cs typeface="+mn-cs"/>
              </a:rPr>
              <a:t> genom att oförtröttligt reflektera och ständigt förbättra</a:t>
            </a:r>
          </a:p>
          <a:p>
            <a:pPr lvl="0"/>
            <a:r>
              <a:rPr lang="sv-SE" sz="1200" b="1" kern="1200" dirty="0">
                <a:solidFill>
                  <a:schemeClr val="tx1"/>
                </a:solidFill>
                <a:effectLst/>
                <a:latin typeface="+mn-lt"/>
                <a:ea typeface="+mn-ea"/>
                <a:cs typeface="+mn-cs"/>
              </a:rPr>
              <a:t>Jämna ut arbetsbelastningen</a:t>
            </a:r>
            <a:r>
              <a:rPr lang="sv-SE" sz="1200" kern="1200" dirty="0">
                <a:solidFill>
                  <a:schemeClr val="tx1"/>
                </a:solidFill>
                <a:effectLst/>
                <a:latin typeface="+mn-lt"/>
                <a:ea typeface="+mn-ea"/>
                <a:cs typeface="+mn-cs"/>
              </a:rPr>
              <a:t> genom att kontinuerligt hitta avvikelser och förbättringar</a:t>
            </a:r>
          </a:p>
          <a:p>
            <a:endParaRPr lang="sv-SE" dirty="0">
              <a:ea typeface="Calibri"/>
              <a:cs typeface="Calibri"/>
            </a:endParaRPr>
          </a:p>
        </p:txBody>
      </p:sp>
      <p:sp>
        <p:nvSpPr>
          <p:cNvPr id="4" name="Platshållare för bildnummer 3">
            <a:extLst>
              <a:ext uri="{FF2B5EF4-FFF2-40B4-BE49-F238E27FC236}">
                <a16:creationId xmlns:a16="http://schemas.microsoft.com/office/drawing/2014/main" id="{A1914C91-A486-FDC9-3B90-830F9CAA79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7BF8A-7715-400F-BBF4-F9341909D0F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43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ea typeface="Tahoma"/>
                <a:cs typeface="Tahoma"/>
              </a:rPr>
              <a:t>Avvikelsehantering Säkerhet/Arbetsmiljö</a:t>
            </a:r>
          </a:p>
          <a:p>
            <a:pPr marL="171450" indent="-171450">
              <a:buFont typeface="Arial" panose="020B0604020202020204" pitchFamily="34" charset="0"/>
              <a:buChar char="•"/>
            </a:pPr>
            <a:r>
              <a:rPr lang="sv-SE" dirty="0">
                <a:ea typeface="Tahoma"/>
                <a:cs typeface="Tahoma"/>
              </a:rPr>
              <a:t>Gröna korset </a:t>
            </a:r>
          </a:p>
          <a:p>
            <a:pPr marL="457200" indent="-457200">
              <a:buFont typeface="Calibri"/>
              <a:buChar char="-"/>
            </a:pPr>
            <a:r>
              <a:rPr lang="sv-SE" dirty="0">
                <a:ea typeface="Tahoma"/>
                <a:cs typeface="Tahoma"/>
              </a:rPr>
              <a:t>Aj och Oj registrering </a:t>
            </a:r>
          </a:p>
          <a:p>
            <a:endParaRPr lang="en-US" dirty="0">
              <a:ea typeface="Calibri"/>
              <a:cs typeface="Calibri"/>
            </a:endParaRPr>
          </a:p>
          <a:p>
            <a:endParaRPr lang="en-US" dirty="0">
              <a:ea typeface="Calibri"/>
              <a:cs typeface="Calibri"/>
            </a:endParaRPr>
          </a:p>
          <a:p>
            <a:r>
              <a:rPr lang="en-US" dirty="0" err="1">
                <a:ea typeface="Calibri"/>
                <a:cs typeface="Calibri"/>
              </a:rPr>
              <a:t>Gröna</a:t>
            </a:r>
            <a:r>
              <a:rPr lang="en-US" dirty="0">
                <a:ea typeface="Calibri"/>
                <a:cs typeface="Calibri"/>
              </a:rPr>
              <a:t> </a:t>
            </a:r>
            <a:r>
              <a:rPr lang="en-US" dirty="0" err="1">
                <a:ea typeface="Calibri"/>
                <a:cs typeface="Calibri"/>
              </a:rPr>
              <a:t>korset</a:t>
            </a:r>
            <a:r>
              <a:rPr lang="en-US" dirty="0">
                <a:ea typeface="Calibri"/>
                <a:cs typeface="Calibri"/>
              </a:rPr>
              <a:t> – bra </a:t>
            </a:r>
            <a:r>
              <a:rPr lang="en-US" dirty="0" err="1">
                <a:ea typeface="Calibri"/>
                <a:cs typeface="Calibri"/>
              </a:rPr>
              <a:t>stöd</a:t>
            </a:r>
            <a:r>
              <a:rPr lang="en-US" dirty="0">
                <a:ea typeface="Calibri"/>
                <a:cs typeface="Calibri"/>
              </a:rPr>
              <a:t> för </a:t>
            </a:r>
            <a:r>
              <a:rPr lang="en-US" dirty="0" err="1">
                <a:ea typeface="Calibri"/>
                <a:cs typeface="Calibri"/>
              </a:rPr>
              <a:t>daglig</a:t>
            </a:r>
            <a:r>
              <a:rPr lang="en-US" dirty="0">
                <a:ea typeface="Calibri"/>
                <a:cs typeface="Calibri"/>
              </a:rPr>
              <a:t> </a:t>
            </a:r>
            <a:r>
              <a:rPr lang="en-US" dirty="0" err="1">
                <a:ea typeface="Calibri"/>
                <a:cs typeface="Calibri"/>
              </a:rPr>
              <a:t>styrningsmöten</a:t>
            </a:r>
            <a:r>
              <a:rPr lang="en-US" dirty="0">
                <a:ea typeface="Calibri"/>
                <a:cs typeface="Calibri"/>
              </a:rPr>
              <a:t> (alt </a:t>
            </a:r>
            <a:r>
              <a:rPr lang="en-US" dirty="0" err="1">
                <a:ea typeface="Calibri"/>
                <a:cs typeface="Calibri"/>
              </a:rPr>
              <a:t>veckomöte</a:t>
            </a:r>
            <a:r>
              <a:rPr lang="en-US" dirty="0">
                <a:ea typeface="Calibri"/>
                <a:cs typeface="Calibri"/>
              </a:rPr>
              <a:t>) </a:t>
            </a:r>
            <a:br>
              <a:rPr lang="en-US" dirty="0">
                <a:ea typeface="Calibri"/>
                <a:cs typeface="+mn-lt"/>
              </a:rPr>
            </a:br>
            <a:r>
              <a:rPr lang="en-US" dirty="0">
                <a:ea typeface="Calibri"/>
                <a:cs typeface="Calibri"/>
              </a:rPr>
              <a:t>- </a:t>
            </a:r>
            <a:r>
              <a:rPr lang="en-US" dirty="0" err="1">
                <a:ea typeface="Calibri"/>
                <a:cs typeface="Calibri"/>
              </a:rPr>
              <a:t>fånga</a:t>
            </a:r>
            <a:r>
              <a:rPr lang="en-US" dirty="0">
                <a:ea typeface="Calibri"/>
                <a:cs typeface="Calibri"/>
              </a:rPr>
              <a:t> </a:t>
            </a:r>
            <a:r>
              <a:rPr lang="en-US" dirty="0" err="1">
                <a:ea typeface="Calibri"/>
                <a:cs typeface="Calibri"/>
              </a:rPr>
              <a:t>upp</a:t>
            </a:r>
            <a:r>
              <a:rPr lang="en-US" dirty="0">
                <a:ea typeface="Calibri"/>
                <a:cs typeface="Calibri"/>
              </a:rPr>
              <a:t> </a:t>
            </a:r>
            <a:r>
              <a:rPr lang="en-US" dirty="0" err="1">
                <a:ea typeface="Calibri"/>
                <a:cs typeface="Calibri"/>
              </a:rPr>
              <a:t>avvikelser</a:t>
            </a:r>
            <a:r>
              <a:rPr lang="en-US" dirty="0">
                <a:ea typeface="Calibri"/>
                <a:cs typeface="Calibri"/>
              </a:rPr>
              <a:t> </a:t>
            </a:r>
            <a:r>
              <a:rPr lang="en-US" dirty="0" err="1">
                <a:ea typeface="Calibri"/>
                <a:cs typeface="Calibri"/>
              </a:rPr>
              <a:t>kopplat</a:t>
            </a:r>
            <a:r>
              <a:rPr lang="en-US" dirty="0">
                <a:ea typeface="Calibri"/>
                <a:cs typeface="Calibri"/>
              </a:rPr>
              <a:t> till </a:t>
            </a:r>
            <a:r>
              <a:rPr lang="en-US" dirty="0" err="1">
                <a:ea typeface="Calibri"/>
                <a:cs typeface="Calibri"/>
              </a:rPr>
              <a:t>säkerhet</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arbetsmiljö</a:t>
            </a:r>
            <a:r>
              <a:rPr lang="en-US" dirty="0">
                <a:ea typeface="Calibri"/>
                <a:cs typeface="Calibri"/>
              </a:rPr>
              <a:t>. </a:t>
            </a:r>
            <a:r>
              <a:rPr lang="en-US" dirty="0" err="1">
                <a:ea typeface="Calibri"/>
                <a:cs typeface="Calibri"/>
              </a:rPr>
              <a:t>Fånga</a:t>
            </a:r>
            <a:r>
              <a:rPr lang="en-US" dirty="0">
                <a:ea typeface="Calibri"/>
                <a:cs typeface="Calibri"/>
              </a:rPr>
              <a:t> </a:t>
            </a:r>
            <a:r>
              <a:rPr lang="en-US" dirty="0" err="1">
                <a:ea typeface="Calibri"/>
                <a:cs typeface="Calibri"/>
              </a:rPr>
              <a:t>upp</a:t>
            </a:r>
            <a:r>
              <a:rPr lang="en-US" dirty="0">
                <a:ea typeface="Calibri"/>
                <a:cs typeface="Calibri"/>
              </a:rPr>
              <a:t> </a:t>
            </a:r>
            <a:r>
              <a:rPr lang="en-US" dirty="0" err="1">
                <a:ea typeface="Calibri"/>
                <a:cs typeface="Calibri"/>
              </a:rPr>
              <a:t>både</a:t>
            </a:r>
            <a:r>
              <a:rPr lang="en-US" dirty="0">
                <a:ea typeface="Calibri"/>
                <a:cs typeface="Calibri"/>
              </a:rPr>
              <a:t> </a:t>
            </a:r>
            <a:r>
              <a:rPr lang="en-US" dirty="0" err="1">
                <a:ea typeface="Calibri"/>
                <a:cs typeface="Calibri"/>
              </a:rPr>
              <a:t>fysiska</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psyksika</a:t>
            </a:r>
            <a:r>
              <a:rPr lang="en-US" dirty="0">
                <a:ea typeface="Calibri"/>
                <a:cs typeface="Calibri"/>
              </a:rPr>
              <a:t> </a:t>
            </a:r>
            <a:r>
              <a:rPr lang="en-US" dirty="0" err="1">
                <a:ea typeface="Calibri"/>
                <a:cs typeface="Calibri"/>
              </a:rPr>
              <a:t>aspekter</a:t>
            </a:r>
            <a:r>
              <a:rPr lang="en-US" dirty="0">
                <a:ea typeface="Calibri"/>
                <a:cs typeface="Calibri"/>
              </a:rPr>
              <a:t>. En </a:t>
            </a:r>
            <a:r>
              <a:rPr lang="en-US" dirty="0" err="1">
                <a:ea typeface="Calibri"/>
                <a:cs typeface="Calibri"/>
              </a:rPr>
              <a:t>ruta</a:t>
            </a:r>
            <a:r>
              <a:rPr lang="en-US" dirty="0">
                <a:ea typeface="Calibri"/>
                <a:cs typeface="Calibri"/>
              </a:rPr>
              <a:t> för </a:t>
            </a:r>
            <a:r>
              <a:rPr lang="en-US" dirty="0" err="1">
                <a:ea typeface="Calibri"/>
                <a:cs typeface="Calibri"/>
              </a:rPr>
              <a:t>varje</a:t>
            </a:r>
            <a:r>
              <a:rPr lang="en-US" dirty="0">
                <a:ea typeface="Calibri"/>
                <a:cs typeface="Calibri"/>
              </a:rPr>
              <a:t> </a:t>
            </a:r>
            <a:r>
              <a:rPr lang="en-US" dirty="0" err="1">
                <a:ea typeface="Calibri"/>
                <a:cs typeface="Calibri"/>
              </a:rPr>
              <a:t>dag</a:t>
            </a:r>
            <a:r>
              <a:rPr lang="en-US" dirty="0">
                <a:ea typeface="Calibri"/>
                <a:cs typeface="Calibri"/>
              </a:rPr>
              <a:t> I </a:t>
            </a:r>
            <a:r>
              <a:rPr lang="en-US" dirty="0" err="1">
                <a:ea typeface="Calibri"/>
                <a:cs typeface="Calibri"/>
              </a:rPr>
              <a:t>månaden</a:t>
            </a:r>
            <a:r>
              <a:rPr lang="en-US" dirty="0">
                <a:ea typeface="Calibri"/>
                <a:cs typeface="Calibri"/>
              </a:rPr>
              <a:t>. </a:t>
            </a:r>
            <a:r>
              <a:rPr lang="en-US" dirty="0" err="1">
                <a:ea typeface="Calibri"/>
                <a:cs typeface="Calibri"/>
              </a:rPr>
              <a:t>Färgmarkera</a:t>
            </a:r>
            <a:r>
              <a:rPr lang="en-US" dirty="0">
                <a:ea typeface="Calibri"/>
                <a:cs typeface="Calibri"/>
              </a:rPr>
              <a:t> </a:t>
            </a:r>
            <a:r>
              <a:rPr lang="en-US" dirty="0" err="1">
                <a:ea typeface="Calibri"/>
                <a:cs typeface="Calibri"/>
              </a:rPr>
              <a:t>dagligen</a:t>
            </a:r>
            <a:r>
              <a:rPr lang="en-US" dirty="0">
                <a:ea typeface="Calibri"/>
                <a:cs typeface="Calibri"/>
              </a:rPr>
              <a:t> – om </a:t>
            </a:r>
            <a:r>
              <a:rPr lang="en-US" dirty="0" err="1">
                <a:ea typeface="Calibri"/>
                <a:cs typeface="Calibri"/>
              </a:rPr>
              <a:t>ingen</a:t>
            </a:r>
            <a:r>
              <a:rPr lang="en-US" dirty="0">
                <a:ea typeface="Calibri"/>
                <a:cs typeface="Calibri"/>
              </a:rPr>
              <a:t> </a:t>
            </a:r>
            <a:r>
              <a:rPr lang="en-US" dirty="0" err="1">
                <a:ea typeface="Calibri"/>
                <a:cs typeface="Calibri"/>
              </a:rPr>
              <a:t>avvikelse</a:t>
            </a:r>
            <a:r>
              <a:rPr lang="en-US" dirty="0">
                <a:ea typeface="Calibri"/>
                <a:cs typeface="Calibri"/>
              </a:rPr>
              <a:t> </a:t>
            </a:r>
            <a:r>
              <a:rPr lang="en-US" dirty="0" err="1">
                <a:ea typeface="Calibri"/>
                <a:cs typeface="Calibri"/>
              </a:rPr>
              <a:t>grönmarkera</a:t>
            </a:r>
            <a:r>
              <a:rPr lang="en-US" dirty="0">
                <a:ea typeface="Calibri"/>
                <a:cs typeface="Calibri"/>
              </a:rPr>
              <a:t>, om </a:t>
            </a:r>
            <a:r>
              <a:rPr lang="en-US" dirty="0" err="1">
                <a:ea typeface="Calibri"/>
                <a:cs typeface="Calibri"/>
              </a:rPr>
              <a:t>Oj</a:t>
            </a:r>
            <a:r>
              <a:rPr lang="en-US" dirty="0">
                <a:ea typeface="Calibri"/>
                <a:cs typeface="Calibri"/>
              </a:rPr>
              <a:t> – </a:t>
            </a:r>
            <a:r>
              <a:rPr lang="en-US" dirty="0" err="1">
                <a:ea typeface="Calibri"/>
                <a:cs typeface="Calibri"/>
              </a:rPr>
              <a:t>gulmarkera</a:t>
            </a:r>
            <a:r>
              <a:rPr lang="en-US" dirty="0">
                <a:ea typeface="Calibri"/>
                <a:cs typeface="Calibri"/>
              </a:rPr>
              <a:t> </a:t>
            </a:r>
            <a:r>
              <a:rPr lang="en-US" dirty="0" err="1">
                <a:ea typeface="Calibri"/>
                <a:cs typeface="Calibri"/>
              </a:rPr>
              <a:t>och</a:t>
            </a:r>
            <a:r>
              <a:rPr lang="en-US" dirty="0">
                <a:ea typeface="Calibri"/>
                <a:cs typeface="Calibri"/>
              </a:rPr>
              <a:t> Aj - </a:t>
            </a:r>
            <a:r>
              <a:rPr lang="en-US" dirty="0" err="1">
                <a:ea typeface="Calibri"/>
                <a:cs typeface="Calibri"/>
              </a:rPr>
              <a:t>rödmarkera</a:t>
            </a:r>
            <a:r>
              <a:rPr lang="en-US" dirty="0">
                <a:ea typeface="Calibri"/>
                <a:cs typeface="Calibri"/>
              </a:rPr>
              <a:t>. </a:t>
            </a:r>
            <a:r>
              <a:rPr lang="en-US" dirty="0" err="1">
                <a:ea typeface="Calibri"/>
                <a:cs typeface="Calibri"/>
              </a:rPr>
              <a:t>Obs</a:t>
            </a:r>
            <a:r>
              <a:rPr lang="en-US" dirty="0">
                <a:ea typeface="Calibri"/>
                <a:cs typeface="Calibri"/>
              </a:rPr>
              <a:t>! Om </a:t>
            </a:r>
            <a:r>
              <a:rPr lang="en-US" dirty="0" err="1">
                <a:ea typeface="Calibri"/>
                <a:cs typeface="Calibri"/>
              </a:rPr>
              <a:t>veckomöte</a:t>
            </a:r>
            <a:r>
              <a:rPr lang="en-US" dirty="0">
                <a:ea typeface="Calibri"/>
                <a:cs typeface="Calibri"/>
              </a:rPr>
              <a:t> be </a:t>
            </a:r>
            <a:r>
              <a:rPr lang="en-US" dirty="0" err="1">
                <a:ea typeface="Calibri"/>
                <a:cs typeface="Calibri"/>
              </a:rPr>
              <a:t>alla</a:t>
            </a:r>
            <a:r>
              <a:rPr lang="en-US" dirty="0">
                <a:ea typeface="Calibri"/>
                <a:cs typeface="Calibri"/>
              </a:rPr>
              <a:t> </a:t>
            </a:r>
            <a:r>
              <a:rPr lang="en-US" dirty="0" err="1">
                <a:ea typeface="Calibri"/>
                <a:cs typeface="Calibri"/>
              </a:rPr>
              <a:t>medarbetare</a:t>
            </a:r>
            <a:r>
              <a:rPr lang="en-US" dirty="0">
                <a:ea typeface="Calibri"/>
                <a:cs typeface="Calibri"/>
              </a:rPr>
              <a:t> </a:t>
            </a:r>
            <a:r>
              <a:rPr lang="en-US" dirty="0" err="1">
                <a:ea typeface="Calibri"/>
                <a:cs typeface="Calibri"/>
              </a:rPr>
              <a:t>själva</a:t>
            </a:r>
            <a:r>
              <a:rPr lang="en-US" dirty="0">
                <a:ea typeface="Calibri"/>
                <a:cs typeface="Calibri"/>
              </a:rPr>
              <a:t> </a:t>
            </a:r>
            <a:r>
              <a:rPr lang="en-US" dirty="0" err="1">
                <a:ea typeface="Calibri"/>
                <a:cs typeface="Calibri"/>
              </a:rPr>
              <a:t>föra</a:t>
            </a:r>
            <a:r>
              <a:rPr lang="en-US" dirty="0">
                <a:ea typeface="Calibri"/>
                <a:cs typeface="Calibri"/>
              </a:rPr>
              <a:t> </a:t>
            </a:r>
            <a:r>
              <a:rPr lang="en-US" dirty="0" err="1">
                <a:ea typeface="Calibri"/>
                <a:cs typeface="Calibri"/>
              </a:rPr>
              <a:t>noteringar</a:t>
            </a:r>
            <a:r>
              <a:rPr lang="en-US" dirty="0">
                <a:ea typeface="Calibri"/>
                <a:cs typeface="Calibri"/>
              </a:rPr>
              <a:t> </a:t>
            </a:r>
            <a:r>
              <a:rPr lang="en-US" dirty="0" err="1">
                <a:ea typeface="Calibri"/>
                <a:cs typeface="Calibri"/>
              </a:rPr>
              <a:t>uunder</a:t>
            </a:r>
            <a:r>
              <a:rPr lang="en-US" dirty="0">
                <a:ea typeface="Calibri"/>
                <a:cs typeface="Calibri"/>
              </a:rPr>
              <a:t> </a:t>
            </a:r>
            <a:r>
              <a:rPr lang="en-US" dirty="0" err="1">
                <a:ea typeface="Calibri"/>
                <a:cs typeface="Calibri"/>
              </a:rPr>
              <a:t>veckan</a:t>
            </a:r>
            <a:r>
              <a:rPr lang="en-US" dirty="0">
                <a:ea typeface="Calibri"/>
                <a:cs typeface="Calibri"/>
              </a:rPr>
              <a:t> </a:t>
            </a:r>
            <a:r>
              <a:rPr lang="en-US" dirty="0" err="1">
                <a:ea typeface="Calibri"/>
                <a:cs typeface="Calibri"/>
              </a:rPr>
              <a:t>så</a:t>
            </a:r>
            <a:r>
              <a:rPr lang="en-US" dirty="0">
                <a:ea typeface="Calibri"/>
                <a:cs typeface="Calibri"/>
              </a:rPr>
              <a:t> </a:t>
            </a:r>
            <a:r>
              <a:rPr lang="en-US" dirty="0" err="1">
                <a:ea typeface="Calibri"/>
                <a:cs typeface="Calibri"/>
              </a:rPr>
              <a:t>tas</a:t>
            </a:r>
            <a:r>
              <a:rPr lang="en-US" dirty="0">
                <a:ea typeface="Calibri"/>
                <a:cs typeface="Calibri"/>
              </a:rPr>
              <a:t> de </a:t>
            </a:r>
            <a:r>
              <a:rPr lang="en-US" dirty="0" err="1">
                <a:ea typeface="Calibri"/>
                <a:cs typeface="Calibri"/>
              </a:rPr>
              <a:t>gemensamt</a:t>
            </a:r>
            <a:r>
              <a:rPr lang="en-US" dirty="0">
                <a:ea typeface="Calibri"/>
                <a:cs typeface="Calibri"/>
              </a:rPr>
              <a:t> </a:t>
            </a:r>
            <a:r>
              <a:rPr lang="en-US" dirty="0" err="1">
                <a:ea typeface="Calibri"/>
                <a:cs typeface="Calibri"/>
              </a:rPr>
              <a:t>upp</a:t>
            </a:r>
            <a:r>
              <a:rPr lang="en-US" dirty="0">
                <a:ea typeface="Calibri"/>
                <a:cs typeface="Calibri"/>
              </a:rPr>
              <a:t> under </a:t>
            </a:r>
            <a:r>
              <a:rPr lang="en-US" dirty="0" err="1">
                <a:ea typeface="Calibri"/>
                <a:cs typeface="Calibri"/>
              </a:rPr>
              <a:t>veckomötet</a:t>
            </a:r>
            <a:r>
              <a:rPr lang="en-US" dirty="0">
                <a:ea typeface="Calibri"/>
                <a:cs typeface="Calibri"/>
              </a:rPr>
              <a:t>. </a:t>
            </a:r>
            <a:r>
              <a:rPr lang="en-US" dirty="0" err="1">
                <a:ea typeface="Calibri"/>
                <a:cs typeface="Calibri"/>
              </a:rPr>
              <a:t>Bäst</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varje</a:t>
            </a:r>
            <a:r>
              <a:rPr lang="en-US" dirty="0">
                <a:ea typeface="Calibri"/>
                <a:cs typeface="Calibri"/>
              </a:rPr>
              <a:t> </a:t>
            </a:r>
            <a:r>
              <a:rPr lang="en-US" dirty="0" err="1">
                <a:ea typeface="Calibri"/>
                <a:cs typeface="Calibri"/>
              </a:rPr>
              <a:t>dag</a:t>
            </a:r>
            <a:r>
              <a:rPr lang="en-US" dirty="0">
                <a:ea typeface="Calibri"/>
                <a:cs typeface="Calibri"/>
              </a:rPr>
              <a:t> </a:t>
            </a:r>
            <a:r>
              <a:rPr lang="en-US" dirty="0" err="1">
                <a:ea typeface="Calibri"/>
                <a:cs typeface="Calibri"/>
              </a:rPr>
              <a:t>kort</a:t>
            </a:r>
            <a:r>
              <a:rPr lang="en-US" dirty="0">
                <a:ea typeface="Calibri"/>
                <a:cs typeface="Calibri"/>
              </a:rPr>
              <a:t> </a:t>
            </a:r>
            <a:r>
              <a:rPr lang="en-US" dirty="0" err="1">
                <a:ea typeface="Calibri"/>
                <a:cs typeface="Calibri"/>
              </a:rPr>
              <a:t>stämma</a:t>
            </a:r>
            <a:r>
              <a:rPr lang="en-US" dirty="0">
                <a:ea typeface="Calibri"/>
                <a:cs typeface="Calibri"/>
              </a:rPr>
              <a:t> av - </a:t>
            </a:r>
            <a:r>
              <a:rPr lang="en-US" dirty="0" err="1">
                <a:ea typeface="Calibri"/>
                <a:cs typeface="Calibri"/>
              </a:rPr>
              <a:t>Hände</a:t>
            </a:r>
            <a:r>
              <a:rPr lang="en-US" dirty="0">
                <a:ea typeface="Calibri"/>
                <a:cs typeface="Calibri"/>
              </a:rPr>
              <a:t> det </a:t>
            </a:r>
            <a:r>
              <a:rPr lang="en-US" dirty="0" err="1">
                <a:ea typeface="Calibri"/>
                <a:cs typeface="Calibri"/>
              </a:rPr>
              <a:t>något</a:t>
            </a:r>
            <a:r>
              <a:rPr lang="en-US" dirty="0">
                <a:ea typeface="Calibri"/>
                <a:cs typeface="Calibri"/>
              </a:rPr>
              <a:t> I </a:t>
            </a:r>
            <a:r>
              <a:rPr lang="en-US" dirty="0" err="1">
                <a:ea typeface="Calibri"/>
                <a:cs typeface="Calibri"/>
              </a:rPr>
              <a:t>går</a:t>
            </a:r>
            <a:r>
              <a:rPr lang="en-US" dirty="0">
                <a:ea typeface="Calibri"/>
                <a:cs typeface="Calibri"/>
              </a:rPr>
              <a:t>? </a:t>
            </a:r>
            <a:r>
              <a:rPr lang="en-US" dirty="0" err="1">
                <a:ea typeface="Calibri"/>
                <a:cs typeface="Calibri"/>
              </a:rPr>
              <a:t>Allvarliga</a:t>
            </a:r>
            <a:r>
              <a:rPr lang="en-US" dirty="0">
                <a:ea typeface="Calibri"/>
                <a:cs typeface="Calibri"/>
              </a:rPr>
              <a:t> saker </a:t>
            </a:r>
            <a:r>
              <a:rPr lang="en-US" dirty="0" err="1">
                <a:ea typeface="Calibri"/>
                <a:cs typeface="Calibri"/>
              </a:rPr>
              <a:t>tas</a:t>
            </a:r>
            <a:r>
              <a:rPr lang="en-US" dirty="0">
                <a:ea typeface="Calibri"/>
                <a:cs typeface="Calibri"/>
              </a:rPr>
              <a:t> I </a:t>
            </a:r>
            <a:r>
              <a:rPr lang="en-US" dirty="0" err="1">
                <a:ea typeface="Calibri"/>
                <a:cs typeface="Calibri"/>
              </a:rPr>
              <a:t>direkt</a:t>
            </a:r>
            <a:r>
              <a:rPr lang="en-US" dirty="0">
                <a:ea typeface="Calibri"/>
                <a:cs typeface="Calibri"/>
              </a:rPr>
              <a:t> , </a:t>
            </a:r>
            <a:r>
              <a:rPr lang="en-US" dirty="0" err="1">
                <a:ea typeface="Calibri"/>
                <a:cs typeface="Calibri"/>
              </a:rPr>
              <a:t>avvieksler</a:t>
            </a:r>
            <a:r>
              <a:rPr lang="en-US" dirty="0">
                <a:ea typeface="Calibri"/>
                <a:cs typeface="Calibri"/>
              </a:rPr>
              <a:t> </a:t>
            </a:r>
            <a:r>
              <a:rPr lang="en-US" dirty="0" err="1">
                <a:ea typeface="Calibri"/>
                <a:cs typeface="Calibri"/>
              </a:rPr>
              <a:t>alltid</a:t>
            </a:r>
            <a:r>
              <a:rPr lang="en-US" dirty="0">
                <a:ea typeface="Calibri"/>
                <a:cs typeface="Calibri"/>
              </a:rPr>
              <a:t> </a:t>
            </a:r>
            <a:r>
              <a:rPr lang="en-US" dirty="0" err="1">
                <a:ea typeface="Calibri"/>
                <a:cs typeface="Calibri"/>
              </a:rPr>
              <a:t>skrivs</a:t>
            </a:r>
            <a:r>
              <a:rPr lang="en-US" dirty="0">
                <a:ea typeface="Calibri"/>
                <a:cs typeface="Calibri"/>
              </a:rPr>
              <a:t> </a:t>
            </a:r>
            <a:r>
              <a:rPr lang="en-US" dirty="0" err="1">
                <a:ea typeface="Calibri"/>
                <a:cs typeface="Calibri"/>
              </a:rPr>
              <a:t>ner</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förbättringsmöte</a:t>
            </a:r>
            <a:r>
              <a:rPr lang="en-US" dirty="0">
                <a:ea typeface="Calibri"/>
                <a:cs typeface="Calibri"/>
              </a:rPr>
              <a:t> </a:t>
            </a:r>
            <a:r>
              <a:rPr lang="en-US" dirty="0" err="1">
                <a:ea typeface="Calibri"/>
                <a:cs typeface="Calibri"/>
              </a:rPr>
              <a:t>braforum</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jobba</a:t>
            </a:r>
            <a:r>
              <a:rPr lang="en-US" dirty="0">
                <a:ea typeface="Calibri"/>
                <a:cs typeface="Calibri"/>
              </a:rPr>
              <a:t> </a:t>
            </a:r>
            <a:r>
              <a:rPr lang="en-US" dirty="0" err="1">
                <a:ea typeface="Calibri"/>
                <a:cs typeface="Calibri"/>
              </a:rPr>
              <a:t>vidare</a:t>
            </a:r>
            <a:r>
              <a:rPr lang="en-US" dirty="0">
                <a:ea typeface="Calibri"/>
                <a:cs typeface="Calibri"/>
              </a:rPr>
              <a:t> med saker </a:t>
            </a:r>
            <a:r>
              <a:rPr lang="en-US" dirty="0" err="1">
                <a:ea typeface="Calibri"/>
                <a:cs typeface="Calibri"/>
              </a:rPr>
              <a:t>som</a:t>
            </a:r>
            <a:r>
              <a:rPr lang="en-US" dirty="0">
                <a:ea typeface="Calibri"/>
                <a:cs typeface="Calibri"/>
              </a:rPr>
              <a:t> </a:t>
            </a:r>
            <a:r>
              <a:rPr lang="en-US" dirty="0" err="1">
                <a:ea typeface="Calibri"/>
                <a:cs typeface="Calibri"/>
              </a:rPr>
              <a:t>fångats</a:t>
            </a:r>
            <a:r>
              <a:rPr lang="en-US" dirty="0">
                <a:ea typeface="Calibri"/>
                <a:cs typeface="Calibri"/>
              </a:rPr>
              <a:t> </a:t>
            </a:r>
            <a:r>
              <a:rPr lang="en-US" dirty="0" err="1">
                <a:ea typeface="Calibri"/>
                <a:cs typeface="Calibri"/>
              </a:rPr>
              <a:t>upp</a:t>
            </a:r>
            <a:r>
              <a:rPr lang="en-US" dirty="0">
                <a:ea typeface="Calibri"/>
                <a:cs typeface="Calibri"/>
              </a:rPr>
              <a:t>. </a:t>
            </a:r>
            <a:r>
              <a:rPr lang="en-US" dirty="0" err="1">
                <a:ea typeface="Calibri"/>
                <a:cs typeface="Calibri"/>
              </a:rPr>
              <a:t>Kollla</a:t>
            </a:r>
            <a:r>
              <a:rPr lang="en-US" dirty="0">
                <a:ea typeface="Calibri"/>
                <a:cs typeface="Calibri"/>
              </a:rPr>
              <a:t> I hop </a:t>
            </a:r>
            <a:r>
              <a:rPr lang="en-US" dirty="0" err="1">
                <a:ea typeface="Calibri"/>
                <a:cs typeface="Calibri"/>
              </a:rPr>
              <a:t>kvalitets</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säkerhetsarbetet</a:t>
            </a:r>
            <a:r>
              <a:rPr lang="en-US" dirty="0">
                <a:ea typeface="Calibri"/>
                <a:cs typeface="Calibri"/>
              </a:rPr>
              <a:t>. </a:t>
            </a:r>
            <a:r>
              <a:rPr lang="en-US" dirty="0" err="1">
                <a:ea typeface="Calibri"/>
                <a:cs typeface="Calibri"/>
              </a:rPr>
              <a:t>Löpande</a:t>
            </a:r>
            <a:r>
              <a:rPr lang="en-US" dirty="0">
                <a:ea typeface="Calibri"/>
                <a:cs typeface="Calibri"/>
              </a:rPr>
              <a:t> </a:t>
            </a:r>
            <a:r>
              <a:rPr lang="en-US" dirty="0" err="1">
                <a:ea typeface="Calibri"/>
                <a:cs typeface="Calibri"/>
              </a:rPr>
              <a:t>få</a:t>
            </a:r>
            <a:r>
              <a:rPr lang="en-US" dirty="0">
                <a:ea typeface="Calibri"/>
                <a:cs typeface="Calibri"/>
              </a:rPr>
              <a:t> in det </a:t>
            </a:r>
            <a:r>
              <a:rPr lang="en-US" dirty="0" err="1">
                <a:ea typeface="Calibri"/>
                <a:cs typeface="Calibri"/>
              </a:rPr>
              <a:t>och</a:t>
            </a:r>
            <a:r>
              <a:rPr lang="en-US" dirty="0">
                <a:ea typeface="Calibri"/>
                <a:cs typeface="Calibri"/>
              </a:rPr>
              <a:t> </a:t>
            </a:r>
            <a:r>
              <a:rPr lang="en-US" dirty="0" err="1">
                <a:ea typeface="Calibri"/>
                <a:cs typeface="Calibri"/>
              </a:rPr>
              <a:t>systematiskt</a:t>
            </a:r>
            <a:r>
              <a:rPr lang="en-US" dirty="0">
                <a:ea typeface="Calibri"/>
                <a:cs typeface="Calibri"/>
              </a:rPr>
              <a:t> </a:t>
            </a:r>
            <a:r>
              <a:rPr lang="en-US" dirty="0" err="1">
                <a:ea typeface="Calibri"/>
                <a:cs typeface="Calibri"/>
              </a:rPr>
              <a:t>jobba</a:t>
            </a:r>
            <a:r>
              <a:rPr lang="en-US" dirty="0">
                <a:ea typeface="Calibri"/>
                <a:cs typeface="Calibri"/>
              </a:rPr>
              <a:t> med </a:t>
            </a:r>
            <a:r>
              <a:rPr lang="en-US" dirty="0" err="1">
                <a:ea typeface="Calibri"/>
                <a:cs typeface="Calibri"/>
              </a:rPr>
              <a:t>handlingsplaner</a:t>
            </a:r>
            <a:r>
              <a:rPr lang="en-US" dirty="0">
                <a:ea typeface="Calibri"/>
                <a:cs typeface="Calibri"/>
              </a:rPr>
              <a:t> , bra </a:t>
            </a:r>
            <a:r>
              <a:rPr lang="en-US" dirty="0" err="1">
                <a:ea typeface="Calibri"/>
                <a:cs typeface="Calibri"/>
              </a:rPr>
              <a:t>hjälpmedel</a:t>
            </a:r>
            <a:r>
              <a:rPr lang="en-US" dirty="0">
                <a:ea typeface="Calibri"/>
                <a:cs typeface="Calibri"/>
              </a:rPr>
              <a:t> PUFF</a:t>
            </a:r>
          </a:p>
          <a:p>
            <a:endParaRPr lang="en-US" dirty="0">
              <a:ea typeface="Calibri"/>
              <a:cs typeface="Calibri"/>
            </a:endParaRPr>
          </a:p>
          <a:p>
            <a:endParaRPr lang="en-US" dirty="0">
              <a:ea typeface="Calibri"/>
              <a:cs typeface="Calibri"/>
            </a:endParaRPr>
          </a:p>
        </p:txBody>
      </p:sp>
      <p:sp>
        <p:nvSpPr>
          <p:cNvPr id="4" name="Platshållare för bildnummer 3"/>
          <p:cNvSpPr>
            <a:spLocks noGrp="1"/>
          </p:cNvSpPr>
          <p:nvPr>
            <p:ph type="sldNum" sz="quarter" idx="5"/>
          </p:nvPr>
        </p:nvSpPr>
        <p:spPr/>
        <p:txBody>
          <a:bodyPr/>
          <a:lstStyle/>
          <a:p>
            <a:fld id="{52F7BF8A-7715-400F-BBF4-F9341909D0F1}" type="slidenum">
              <a:rPr lang="sv-SE" smtClean="0"/>
              <a:t>10</a:t>
            </a:fld>
            <a:endParaRPr lang="sv-SE"/>
          </a:p>
        </p:txBody>
      </p:sp>
    </p:spTree>
    <p:extLst>
      <p:ext uri="{BB962C8B-B14F-4D97-AF65-F5344CB8AC3E}">
        <p14:creationId xmlns:p14="http://schemas.microsoft.com/office/powerpoint/2010/main" val="261151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19100" y="1241425"/>
            <a:ext cx="5956300" cy="3351213"/>
          </a:xfrm>
        </p:spPr>
      </p:sp>
      <p:sp>
        <p:nvSpPr>
          <p:cNvPr id="3" name="Platshållare för anteckningar 2"/>
          <p:cNvSpPr>
            <a:spLocks noGrp="1"/>
          </p:cNvSpPr>
          <p:nvPr>
            <p:ph type="body" idx="1"/>
          </p:nvPr>
        </p:nvSpPr>
        <p:spPr/>
        <p:txBody>
          <a:bodyPr/>
          <a:lstStyle/>
          <a:p>
            <a:r>
              <a:rPr lang="sv-SE" dirty="0"/>
              <a:t>STORTAVLA – exempel</a:t>
            </a:r>
          </a:p>
          <a:p>
            <a:r>
              <a:rPr lang="sv-SE" dirty="0"/>
              <a:t>Detta är ett förslag på en fungerande STORTAVLA – struktur (från flera erfarna </a:t>
            </a:r>
            <a:r>
              <a:rPr lang="sv-SE" dirty="0" err="1"/>
              <a:t>leancoacher</a:t>
            </a:r>
            <a:r>
              <a:rPr lang="sv-SE" dirty="0"/>
              <a:t>) </a:t>
            </a:r>
          </a:p>
          <a:p>
            <a:r>
              <a:rPr lang="sv-SE" dirty="0"/>
              <a:t>Magneter används för att markera status, </a:t>
            </a:r>
            <a:br>
              <a:rPr lang="sv-SE" dirty="0"/>
            </a:br>
            <a:r>
              <a:rPr lang="sv-SE" dirty="0"/>
              <a:t>Grön = utfört. </a:t>
            </a:r>
            <a:br>
              <a:rPr lang="sv-SE" dirty="0"/>
            </a:br>
            <a:r>
              <a:rPr lang="sv-SE" dirty="0"/>
              <a:t>Gult = påbörjat </a:t>
            </a:r>
          </a:p>
          <a:p>
            <a:r>
              <a:rPr lang="sv-SE" dirty="0"/>
              <a:t>Rött= kvar att göra </a:t>
            </a:r>
          </a:p>
          <a:p>
            <a:endParaRPr lang="sv-SE" dirty="0"/>
          </a:p>
          <a:p>
            <a:r>
              <a:rPr lang="sv-SE" dirty="0"/>
              <a:t>Instruktion och bakgrund– gröna korset. Se egen </a:t>
            </a:r>
            <a:r>
              <a:rPr lang="sv-SE" dirty="0" err="1"/>
              <a:t>kunksapsmodul</a:t>
            </a:r>
            <a:endParaRPr lang="sv-SE" dirty="0"/>
          </a:p>
          <a:p>
            <a:endParaRPr lang="sv-SE" dirty="0">
              <a:ea typeface="Calibri"/>
              <a:cs typeface="Calibri"/>
            </a:endParaRPr>
          </a:p>
          <a:p>
            <a:endParaRPr lang="sv-SE" dirty="0">
              <a:ea typeface="Calibri"/>
              <a:cs typeface="Calibri"/>
            </a:endParaRPr>
          </a:p>
          <a:p>
            <a:endParaRPr lang="sv-SE" dirty="0">
              <a:ea typeface="Calibri"/>
              <a:cs typeface="Calibri"/>
            </a:endParaRPr>
          </a:p>
        </p:txBody>
      </p:sp>
      <p:sp>
        <p:nvSpPr>
          <p:cNvPr id="4" name="Platshållare för bildnummer 3"/>
          <p:cNvSpPr>
            <a:spLocks noGrp="1"/>
          </p:cNvSpPr>
          <p:nvPr>
            <p:ph type="sldNum" sz="quarter" idx="10"/>
          </p:nvPr>
        </p:nvSpPr>
        <p:spPr/>
        <p:txBody>
          <a:bodyPr/>
          <a:lstStyle/>
          <a:p>
            <a:fld id="{5BC32452-0D66-4080-8984-CB05AA705827}" type="slidenum">
              <a:rPr lang="sv-SE" smtClean="0">
                <a:solidFill>
                  <a:prstClr val="black"/>
                </a:solidFill>
              </a:rPr>
              <a:pPr/>
              <a:t>11</a:t>
            </a:fld>
            <a:endParaRPr lang="sv-SE">
              <a:solidFill>
                <a:prstClr val="black"/>
              </a:solidFill>
            </a:endParaRPr>
          </a:p>
        </p:txBody>
      </p:sp>
    </p:spTree>
    <p:extLst>
      <p:ext uri="{BB962C8B-B14F-4D97-AF65-F5344CB8AC3E}">
        <p14:creationId xmlns:p14="http://schemas.microsoft.com/office/powerpoint/2010/main" val="50978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a:ea typeface="Calibri"/>
                <a:cs typeface="Calibri"/>
              </a:rPr>
              <a:t>Koppla ihop med avvikelser i gröna korset – om något kommit upp som behöver förbättras </a:t>
            </a:r>
            <a:endParaRPr lang="sv-SE"/>
          </a:p>
        </p:txBody>
      </p:sp>
      <p:sp>
        <p:nvSpPr>
          <p:cNvPr id="4" name="Platshållare för bildnummer 3"/>
          <p:cNvSpPr>
            <a:spLocks noGrp="1"/>
          </p:cNvSpPr>
          <p:nvPr>
            <p:ph type="sldNum" sz="quarter" idx="5"/>
          </p:nvPr>
        </p:nvSpPr>
        <p:spPr/>
        <p:txBody>
          <a:bodyPr/>
          <a:lstStyle/>
          <a:p>
            <a:fld id="{52F7BF8A-7715-400F-BBF4-F9341909D0F1}" type="slidenum">
              <a:rPr lang="sv-SE" smtClean="0"/>
              <a:t>12</a:t>
            </a:fld>
            <a:endParaRPr lang="sv-SE"/>
          </a:p>
        </p:txBody>
      </p:sp>
    </p:spTree>
    <p:extLst>
      <p:ext uri="{BB962C8B-B14F-4D97-AF65-F5344CB8AC3E}">
        <p14:creationId xmlns:p14="http://schemas.microsoft.com/office/powerpoint/2010/main" val="140959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pPr algn="l">
              <a:lnSpc>
                <a:spcPct val="115000"/>
              </a:lnSpc>
              <a:spcBef>
                <a:spcPts val="200"/>
              </a:spcBef>
            </a:pPr>
            <a:r>
              <a:rPr lang="sv-SE" sz="12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Förslag på dagordning för förbättringsmöte</a:t>
            </a:r>
          </a:p>
          <a:p>
            <a:pPr algn="l">
              <a:lnSpc>
                <a:spcPct val="115000"/>
              </a:lnSpc>
              <a:spcAft>
                <a:spcPts val="1000"/>
              </a:spcAft>
            </a:pPr>
            <a:r>
              <a:rPr lang="sv-SE" sz="1200">
                <a:effectLst/>
                <a:latin typeface="Georgia" panose="02040502050405020303" pitchFamily="18" charset="0"/>
                <a:ea typeface="Times New Roman" panose="02020603050405020304" pitchFamily="18" charset="0"/>
                <a:cs typeface="Times New Roman" panose="02020603050405020304" pitchFamily="18" charset="0"/>
              </a:rPr>
              <a:t>Använd gärna PUFF eller A3. </a:t>
            </a:r>
          </a:p>
          <a:p>
            <a:pPr algn="l">
              <a:lnSpc>
                <a:spcPct val="115000"/>
              </a:lnSpc>
              <a:spcBef>
                <a:spcPts val="200"/>
              </a:spcBef>
            </a:pPr>
            <a:r>
              <a:rPr lang="sv-SE" sz="1200" b="1" i="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 Planera </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Vad är problemet? </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Hur stort är det?</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Vilka tänkbara åtgärder finns? </a:t>
            </a:r>
          </a:p>
          <a:p>
            <a:pPr marL="342900" lvl="0" indent="-342900" algn="l">
              <a:lnSpc>
                <a:spcPct val="115000"/>
              </a:lnSpc>
              <a:spcAft>
                <a:spcPts val="1000"/>
              </a:spcAft>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Vilken/vilka åtgärder ska utföras och i vilken ordning?</a:t>
            </a:r>
          </a:p>
          <a:p>
            <a:pPr algn="l">
              <a:lnSpc>
                <a:spcPct val="115000"/>
              </a:lnSpc>
              <a:spcBef>
                <a:spcPts val="200"/>
              </a:spcBef>
            </a:pPr>
            <a:r>
              <a:rPr lang="sv-SE" sz="1200" b="1" i="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 Utför </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Vad ska göras?</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Vem ska göra det?</a:t>
            </a:r>
          </a:p>
          <a:p>
            <a:pPr marL="342900" lvl="0" indent="-342900" algn="l">
              <a:lnSpc>
                <a:spcPct val="115000"/>
              </a:lnSpc>
              <a:spcAft>
                <a:spcPts val="1000"/>
              </a:spcAft>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När ska det vara genomfört?</a:t>
            </a:r>
          </a:p>
          <a:p>
            <a:pPr algn="l">
              <a:lnSpc>
                <a:spcPct val="115000"/>
              </a:lnSpc>
              <a:spcBef>
                <a:spcPts val="200"/>
              </a:spcBef>
            </a:pPr>
            <a:r>
              <a:rPr lang="sv-SE" sz="1200" b="1" i="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3. Följ upp</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När ska uppföljningen göras?</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Hur gick det? </a:t>
            </a:r>
          </a:p>
          <a:p>
            <a:pPr marL="342900" lvl="0" indent="-342900" algn="l">
              <a:lnSpc>
                <a:spcPct val="115000"/>
              </a:lnSpc>
              <a:spcAft>
                <a:spcPts val="1000"/>
              </a:spcAft>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Är problemet borta?</a:t>
            </a:r>
          </a:p>
          <a:p>
            <a:pPr algn="l">
              <a:lnSpc>
                <a:spcPct val="115000"/>
              </a:lnSpc>
              <a:spcBef>
                <a:spcPts val="200"/>
              </a:spcBef>
            </a:pPr>
            <a:r>
              <a:rPr lang="sv-SE" sz="1200" b="1" i="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4. Förbättra</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Kan det bli bättre? </a:t>
            </a:r>
          </a:p>
          <a:p>
            <a:pPr marL="342900" lvl="0" indent="-342900" algn="l">
              <a:lnSpc>
                <a:spcPct val="115000"/>
              </a:lnSpc>
              <a:spcAft>
                <a:spcPts val="1000"/>
              </a:spcAft>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Kan vi använda det vi lärt oss i något annat sammanhang?</a:t>
            </a:r>
          </a:p>
          <a:p>
            <a:endParaRPr lang="sv-SE"/>
          </a:p>
        </p:txBody>
      </p:sp>
      <p:sp>
        <p:nvSpPr>
          <p:cNvPr id="4" name="Platshållare för bildnummer 3"/>
          <p:cNvSpPr>
            <a:spLocks noGrp="1"/>
          </p:cNvSpPr>
          <p:nvPr>
            <p:ph type="sldNum" sz="quarter" idx="5"/>
          </p:nvPr>
        </p:nvSpPr>
        <p:spPr/>
        <p:txBody>
          <a:bodyPr/>
          <a:lstStyle/>
          <a:p>
            <a:fld id="{52F7BF8A-7715-400F-BBF4-F9341909D0F1}" type="slidenum">
              <a:rPr lang="sv-SE" smtClean="0"/>
              <a:t>13</a:t>
            </a:fld>
            <a:endParaRPr lang="sv-SE"/>
          </a:p>
        </p:txBody>
      </p:sp>
    </p:spTree>
    <p:extLst>
      <p:ext uri="{BB962C8B-B14F-4D97-AF65-F5344CB8AC3E}">
        <p14:creationId xmlns:p14="http://schemas.microsoft.com/office/powerpoint/2010/main" val="577353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b="1" err="1"/>
              <a:t>Använd</a:t>
            </a:r>
            <a:r>
              <a:rPr lang="en-GB" sz="1200" b="1"/>
              <a:t> standard/mall för </a:t>
            </a:r>
            <a:r>
              <a:rPr lang="en-GB" sz="1200" b="1" err="1"/>
              <a:t>inbjudan</a:t>
            </a:r>
            <a:r>
              <a:rPr lang="en-GB" sz="1200" b="1"/>
              <a:t>, agenda och </a:t>
            </a:r>
            <a:r>
              <a:rPr lang="en-GB" sz="1200" b="1" err="1"/>
              <a:t>uppföljning</a:t>
            </a:r>
            <a:endParaRPr lang="en-GB" sz="1200" b="1"/>
          </a:p>
          <a:p>
            <a:r>
              <a:rPr lang="en-GB" sz="1200"/>
              <a:t>Det </a:t>
            </a:r>
            <a:r>
              <a:rPr lang="en-GB" sz="1200" err="1"/>
              <a:t>är</a:t>
            </a:r>
            <a:r>
              <a:rPr lang="en-GB" sz="1200"/>
              <a:t> </a:t>
            </a:r>
            <a:r>
              <a:rPr lang="en-GB" sz="1200" err="1"/>
              <a:t>viktigt</a:t>
            </a:r>
            <a:r>
              <a:rPr lang="en-GB" sz="1200"/>
              <a:t> med </a:t>
            </a:r>
            <a:r>
              <a:rPr lang="en-GB" sz="1200" err="1"/>
              <a:t>standardiserade</a:t>
            </a:r>
            <a:r>
              <a:rPr lang="en-GB" sz="1200"/>
              <a:t> </a:t>
            </a:r>
            <a:r>
              <a:rPr lang="en-GB" sz="1200" err="1"/>
              <a:t>möten</a:t>
            </a:r>
            <a:r>
              <a:rPr lang="en-GB" sz="1200"/>
              <a:t>. Med </a:t>
            </a:r>
            <a:r>
              <a:rPr lang="en-GB" sz="1200" err="1"/>
              <a:t>en</a:t>
            </a:r>
            <a:r>
              <a:rPr lang="en-GB" sz="1200"/>
              <a:t> </a:t>
            </a:r>
            <a:r>
              <a:rPr lang="en-GB" sz="1200" err="1"/>
              <a:t>tydlig</a:t>
            </a:r>
            <a:r>
              <a:rPr lang="en-GB" sz="1200"/>
              <a:t> </a:t>
            </a:r>
            <a:r>
              <a:rPr lang="en-GB" sz="1200" err="1"/>
              <a:t>struktur</a:t>
            </a:r>
            <a:r>
              <a:rPr lang="en-GB" sz="1200"/>
              <a:t> </a:t>
            </a:r>
            <a:r>
              <a:rPr lang="en-GB" sz="1200" err="1"/>
              <a:t>så</a:t>
            </a:r>
            <a:r>
              <a:rPr lang="en-GB" sz="1200"/>
              <a:t> </a:t>
            </a:r>
            <a:r>
              <a:rPr lang="en-GB" sz="1200" err="1"/>
              <a:t>blir</a:t>
            </a:r>
            <a:r>
              <a:rPr lang="en-GB" sz="1200"/>
              <a:t> det </a:t>
            </a:r>
            <a:r>
              <a:rPr lang="en-GB" sz="1200" err="1"/>
              <a:t>lättare</a:t>
            </a:r>
            <a:r>
              <a:rPr lang="en-GB" sz="1200"/>
              <a:t> för </a:t>
            </a:r>
            <a:r>
              <a:rPr lang="en-GB" sz="1200" err="1"/>
              <a:t>mötesdeltagarna</a:t>
            </a:r>
            <a:r>
              <a:rPr lang="en-GB" sz="1200"/>
              <a:t> </a:t>
            </a:r>
            <a:r>
              <a:rPr lang="en-GB" sz="1200" err="1"/>
              <a:t>att</a:t>
            </a:r>
            <a:r>
              <a:rPr lang="en-GB" sz="1200"/>
              <a:t> </a:t>
            </a:r>
            <a:r>
              <a:rPr lang="en-GB" sz="1200" err="1"/>
              <a:t>förbereda</a:t>
            </a:r>
            <a:r>
              <a:rPr lang="en-GB" sz="1200"/>
              <a:t> sig och </a:t>
            </a:r>
            <a:r>
              <a:rPr lang="en-GB" sz="1200" err="1"/>
              <a:t>tänka</a:t>
            </a:r>
            <a:r>
              <a:rPr lang="en-GB" sz="1200"/>
              <a:t> </a:t>
            </a:r>
            <a:r>
              <a:rPr lang="en-GB" sz="1200" err="1"/>
              <a:t>igenom</a:t>
            </a:r>
            <a:r>
              <a:rPr lang="en-GB" sz="1200"/>
              <a:t> </a:t>
            </a:r>
            <a:r>
              <a:rPr lang="en-GB" sz="1200" err="1"/>
              <a:t>vad</a:t>
            </a:r>
            <a:r>
              <a:rPr lang="en-GB" sz="1200"/>
              <a:t> man </a:t>
            </a:r>
            <a:r>
              <a:rPr lang="en-GB" sz="1200" err="1"/>
              <a:t>vill</a:t>
            </a:r>
            <a:r>
              <a:rPr lang="en-GB" sz="1200"/>
              <a:t> </a:t>
            </a:r>
            <a:r>
              <a:rPr lang="en-GB" sz="1200" err="1"/>
              <a:t>få</a:t>
            </a:r>
            <a:r>
              <a:rPr lang="en-GB" sz="1200"/>
              <a:t> </a:t>
            </a:r>
            <a:r>
              <a:rPr lang="en-GB" sz="1200" err="1"/>
              <a:t>ut</a:t>
            </a:r>
            <a:r>
              <a:rPr lang="en-GB" sz="1200"/>
              <a:t> </a:t>
            </a:r>
            <a:r>
              <a:rPr lang="en-GB" sz="1200" err="1"/>
              <a:t>av</a:t>
            </a:r>
            <a:r>
              <a:rPr lang="en-GB" sz="1200"/>
              <a:t> respective </a:t>
            </a:r>
            <a:r>
              <a:rPr lang="en-GB" sz="1200" err="1"/>
              <a:t>mötespunkt</a:t>
            </a:r>
            <a:r>
              <a:rPr lang="en-GB" sz="1200"/>
              <a:t>. </a:t>
            </a:r>
            <a:r>
              <a:rPr lang="en-GB" sz="1200" err="1"/>
              <a:t>Därav</a:t>
            </a:r>
            <a:r>
              <a:rPr lang="en-GB" sz="1200"/>
              <a:t> </a:t>
            </a:r>
            <a:r>
              <a:rPr lang="en-GB" sz="1200" err="1"/>
              <a:t>nehöver</a:t>
            </a:r>
            <a:r>
              <a:rPr lang="en-GB" sz="1200"/>
              <a:t> vi </a:t>
            </a:r>
            <a:r>
              <a:rPr lang="en-GB" sz="1200" err="1"/>
              <a:t>mötesmall</a:t>
            </a:r>
            <a:r>
              <a:rPr lang="en-GB" sz="1200"/>
              <a:t>. </a:t>
            </a:r>
          </a:p>
          <a:p>
            <a:endParaRPr lang="sv-SE"/>
          </a:p>
        </p:txBody>
      </p:sp>
      <p:sp>
        <p:nvSpPr>
          <p:cNvPr id="4" name="Platshållare för bildnummer 3"/>
          <p:cNvSpPr>
            <a:spLocks noGrp="1"/>
          </p:cNvSpPr>
          <p:nvPr>
            <p:ph type="sldNum" sz="quarter" idx="5"/>
          </p:nvPr>
        </p:nvSpPr>
        <p:spPr/>
        <p:txBody>
          <a:bodyPr/>
          <a:lstStyle/>
          <a:p>
            <a:fld id="{52F7BF8A-7715-400F-BBF4-F9341909D0F1}" type="slidenum">
              <a:rPr lang="sv-SE" smtClean="0"/>
              <a:t>15</a:t>
            </a:fld>
            <a:endParaRPr lang="sv-SE"/>
          </a:p>
        </p:txBody>
      </p:sp>
    </p:spTree>
    <p:extLst>
      <p:ext uri="{BB962C8B-B14F-4D97-AF65-F5344CB8AC3E}">
        <p14:creationId xmlns:p14="http://schemas.microsoft.com/office/powerpoint/2010/main" val="140760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Mötesmall</a:t>
            </a:r>
            <a:r>
              <a:rPr lang="sv-SE"/>
              <a:t> </a:t>
            </a:r>
          </a:p>
          <a:p>
            <a:r>
              <a:rPr lang="sv-SE"/>
              <a:t>Gör mötesinbjudan, mötesdeltagare (notera närvaro) agenda och noteringar i en samlad mall. Använd t ex </a:t>
            </a:r>
            <a:r>
              <a:rPr lang="sv-SE" err="1"/>
              <a:t>appen</a:t>
            </a:r>
            <a:r>
              <a:rPr lang="sv-SE"/>
              <a:t> </a:t>
            </a:r>
            <a:r>
              <a:rPr lang="sv-SE" err="1"/>
              <a:t>Onenote</a:t>
            </a:r>
            <a:r>
              <a:rPr lang="sv-SE"/>
              <a:t>.</a:t>
            </a:r>
          </a:p>
          <a:p>
            <a:endParaRPr lang="sv-SE"/>
          </a:p>
          <a:p>
            <a:pPr marL="228600" indent="-228600">
              <a:buAutoNum type="arabicPeriod"/>
            </a:pPr>
            <a:r>
              <a:rPr lang="sv-SE"/>
              <a:t>Deltagare: När man bjuder in så </a:t>
            </a:r>
            <a:r>
              <a:rPr lang="sv-SE" err="1"/>
              <a:t>kmr</a:t>
            </a:r>
            <a:r>
              <a:rPr lang="sv-SE"/>
              <a:t> deltagarna upp i agendan och man kan registrera närvaro på mötet.</a:t>
            </a:r>
          </a:p>
          <a:p>
            <a:pPr marL="228600" indent="-228600">
              <a:buAutoNum type="arabicPeriod"/>
            </a:pPr>
            <a:r>
              <a:rPr lang="sv-SE"/>
              <a:t>Agenda – är öppen så att alla kontinuerligt kan lägga in mötespunkter och förbereda med ansvarig, syfte o s v</a:t>
            </a:r>
          </a:p>
          <a:p>
            <a:pPr marL="228600" indent="-228600">
              <a:buAutoNum type="arabicPeriod"/>
            </a:pPr>
            <a:r>
              <a:rPr lang="sv-SE"/>
              <a:t>Noteringar: görs löpande under mötet. Använd t ex stjärna för beslut. </a:t>
            </a:r>
          </a:p>
        </p:txBody>
      </p:sp>
      <p:sp>
        <p:nvSpPr>
          <p:cNvPr id="4" name="Platshållare för bildnummer 3"/>
          <p:cNvSpPr>
            <a:spLocks noGrp="1"/>
          </p:cNvSpPr>
          <p:nvPr>
            <p:ph type="sldNum" sz="quarter" idx="5"/>
          </p:nvPr>
        </p:nvSpPr>
        <p:spPr/>
        <p:txBody>
          <a:bodyPr/>
          <a:lstStyle/>
          <a:p>
            <a:fld id="{52F7BF8A-7715-400F-BBF4-F9341909D0F1}" type="slidenum">
              <a:rPr lang="sv-SE" smtClean="0"/>
              <a:t>16</a:t>
            </a:fld>
            <a:endParaRPr lang="sv-SE"/>
          </a:p>
        </p:txBody>
      </p:sp>
    </p:spTree>
    <p:extLst>
      <p:ext uri="{BB962C8B-B14F-4D97-AF65-F5344CB8AC3E}">
        <p14:creationId xmlns:p14="http://schemas.microsoft.com/office/powerpoint/2010/main" val="2194840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 löpande noteringar under mötet. </a:t>
            </a:r>
          </a:p>
          <a:p>
            <a:r>
              <a:rPr lang="sv-SE"/>
              <a:t>Tydliggör:</a:t>
            </a:r>
          </a:p>
          <a:p>
            <a:pPr marL="171450" indent="-171450">
              <a:buFontTx/>
              <a:buChar char="-"/>
            </a:pPr>
            <a:r>
              <a:rPr lang="sv-SE"/>
              <a:t>Beslut</a:t>
            </a:r>
          </a:p>
          <a:p>
            <a:pPr marL="171450" indent="-171450">
              <a:buFontTx/>
              <a:buChar char="-"/>
            </a:pPr>
            <a:r>
              <a:rPr lang="sv-SE"/>
              <a:t>Actions (vem, vad, när) </a:t>
            </a:r>
          </a:p>
        </p:txBody>
      </p:sp>
      <p:sp>
        <p:nvSpPr>
          <p:cNvPr id="4" name="Platshållare för bildnummer 3"/>
          <p:cNvSpPr>
            <a:spLocks noGrp="1"/>
          </p:cNvSpPr>
          <p:nvPr>
            <p:ph type="sldNum" sz="quarter" idx="5"/>
          </p:nvPr>
        </p:nvSpPr>
        <p:spPr/>
        <p:txBody>
          <a:bodyPr/>
          <a:lstStyle/>
          <a:p>
            <a:fld id="{52F7BF8A-7715-400F-BBF4-F9341909D0F1}" type="slidenum">
              <a:rPr lang="sv-SE" smtClean="0"/>
              <a:t>17</a:t>
            </a:fld>
            <a:endParaRPr lang="sv-SE"/>
          </a:p>
        </p:txBody>
      </p:sp>
    </p:spTree>
    <p:extLst>
      <p:ext uri="{BB962C8B-B14F-4D97-AF65-F5344CB8AC3E}">
        <p14:creationId xmlns:p14="http://schemas.microsoft.com/office/powerpoint/2010/main" val="883258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a:t>Särskilt om man har återkommande möten (t ex puls och förbättringsmöten) så behöver man komma överens om sina egna spelregler. OCH hålla sig till dessa spelregler. </a:t>
            </a:r>
          </a:p>
        </p:txBody>
      </p:sp>
      <p:sp>
        <p:nvSpPr>
          <p:cNvPr id="4" name="Platshållare för bildnummer 3"/>
          <p:cNvSpPr>
            <a:spLocks noGrp="1"/>
          </p:cNvSpPr>
          <p:nvPr>
            <p:ph type="sldNum" sz="quarter" idx="5"/>
          </p:nvPr>
        </p:nvSpPr>
        <p:spPr/>
        <p:txBody>
          <a:bodyPr/>
          <a:lstStyle/>
          <a:p>
            <a:fld id="{52F7BF8A-7715-400F-BBF4-F9341909D0F1}" type="slidenum">
              <a:rPr lang="sv-SE" smtClean="0"/>
              <a:t>18</a:t>
            </a:fld>
            <a:endParaRPr lang="sv-SE"/>
          </a:p>
        </p:txBody>
      </p:sp>
    </p:spTree>
    <p:extLst>
      <p:ext uri="{BB962C8B-B14F-4D97-AF65-F5344CB8AC3E}">
        <p14:creationId xmlns:p14="http://schemas.microsoft.com/office/powerpoint/2010/main" val="359921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87045" indent="-487045">
              <a:lnSpc>
                <a:spcPct val="90000"/>
              </a:lnSpc>
            </a:pPr>
            <a:r>
              <a:rPr lang="sv-SE">
                <a:ea typeface="Tahoma"/>
                <a:cs typeface="Tahoma"/>
              </a:rPr>
              <a:t>Effektiv möten summering:</a:t>
            </a:r>
          </a:p>
          <a:p>
            <a:pPr marL="487045" indent="-487045">
              <a:lnSpc>
                <a:spcPct val="90000"/>
              </a:lnSpc>
            </a:pPr>
            <a:endParaRPr lang="sv-SE">
              <a:ea typeface="Tahoma"/>
              <a:cs typeface="Tahoma"/>
            </a:endParaRPr>
          </a:p>
          <a:p>
            <a:pPr marL="487045" indent="-487045">
              <a:lnSpc>
                <a:spcPct val="90000"/>
              </a:lnSpc>
              <a:buFont typeface="Arial" panose="020B0604020202020204" pitchFamily="34" charset="0"/>
              <a:buChar char="•"/>
            </a:pPr>
            <a:r>
              <a:rPr lang="sv-SE">
                <a:ea typeface="Tahoma"/>
                <a:cs typeface="Tahoma"/>
              </a:rPr>
              <a:t>Skilj på pulsmöte/förbättringsmöte/ styrelsemöte/gårdsråd o s v </a:t>
            </a:r>
          </a:p>
          <a:p>
            <a:pPr marL="487045" indent="-487045">
              <a:lnSpc>
                <a:spcPct val="90000"/>
              </a:lnSpc>
              <a:buFont typeface="Arial" panose="020B0604020202020204" pitchFamily="34" charset="0"/>
              <a:buChar char="•"/>
            </a:pPr>
            <a:r>
              <a:rPr lang="sv-SE">
                <a:ea typeface="Tahoma"/>
                <a:cs typeface="Tahoma"/>
              </a:rPr>
              <a:t>Använd STORTAVLA - whiteboardtavla/digital tavla </a:t>
            </a:r>
          </a:p>
          <a:p>
            <a:pPr marL="487045" indent="-487045">
              <a:lnSpc>
                <a:spcPct val="90000"/>
              </a:lnSpc>
              <a:buFont typeface="Arial" panose="020B0604020202020204" pitchFamily="34" charset="0"/>
              <a:buChar char="•"/>
            </a:pPr>
            <a:r>
              <a:rPr lang="sv-SE">
                <a:ea typeface="Tahoma"/>
                <a:cs typeface="Tahoma"/>
              </a:rPr>
              <a:t>Kom överens om era spelregler</a:t>
            </a:r>
          </a:p>
          <a:p>
            <a:pPr marL="487045" indent="-487045">
              <a:lnSpc>
                <a:spcPct val="90000"/>
              </a:lnSpc>
              <a:buFont typeface="Arial" panose="020B0604020202020204" pitchFamily="34" charset="0"/>
              <a:buChar char="•"/>
            </a:pPr>
            <a:r>
              <a:rPr lang="sv-SE">
                <a:ea typeface="Tahoma"/>
                <a:cs typeface="Tahoma"/>
              </a:rPr>
              <a:t>Bestäm mötesstruktur</a:t>
            </a:r>
          </a:p>
          <a:p>
            <a:pPr marL="487045" marR="0" lvl="0" indent="-48704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sv-SE">
                <a:ea typeface="Tahoma"/>
                <a:cs typeface="Tahoma"/>
              </a:rPr>
              <a:t>Använd en </a:t>
            </a:r>
            <a:r>
              <a:rPr lang="sv-SE" err="1">
                <a:ea typeface="Tahoma"/>
                <a:cs typeface="Tahoma"/>
              </a:rPr>
              <a:t>mötesmall</a:t>
            </a:r>
            <a:r>
              <a:rPr lang="sv-SE">
                <a:ea typeface="Tahoma"/>
                <a:cs typeface="Tahoma"/>
              </a:rPr>
              <a:t> för närvaro, agenda och mötesanteckningar  (beslut, actions, vem som gör vad m m)</a:t>
            </a:r>
          </a:p>
          <a:p>
            <a:pPr marL="487045" indent="-487045">
              <a:lnSpc>
                <a:spcPct val="90000"/>
              </a:lnSpc>
              <a:buFont typeface="Arial" panose="020B0604020202020204" pitchFamily="34" charset="0"/>
              <a:buChar char="•"/>
            </a:pPr>
            <a:endParaRPr lang="sv-SE">
              <a:ea typeface="Tahoma"/>
              <a:cs typeface="Tahoma"/>
            </a:endParaRPr>
          </a:p>
          <a:p>
            <a:endParaRPr lang="en-US"/>
          </a:p>
        </p:txBody>
      </p:sp>
      <p:sp>
        <p:nvSpPr>
          <p:cNvPr id="4" name="Platshållare för bildnummer 3"/>
          <p:cNvSpPr>
            <a:spLocks noGrp="1"/>
          </p:cNvSpPr>
          <p:nvPr>
            <p:ph type="sldNum" sz="quarter" idx="5"/>
          </p:nvPr>
        </p:nvSpPr>
        <p:spPr/>
        <p:txBody>
          <a:bodyPr/>
          <a:lstStyle/>
          <a:p>
            <a:fld id="{52F7BF8A-7715-400F-BBF4-F9341909D0F1}" type="slidenum">
              <a:rPr lang="sv-SE" smtClean="0"/>
              <a:t>19</a:t>
            </a:fld>
            <a:endParaRPr lang="sv-SE"/>
          </a:p>
        </p:txBody>
      </p:sp>
    </p:spTree>
    <p:extLst>
      <p:ext uri="{BB962C8B-B14F-4D97-AF65-F5344CB8AC3E}">
        <p14:creationId xmlns:p14="http://schemas.microsoft.com/office/powerpoint/2010/main" val="1251785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0000" lnSpcReduction="20000"/>
          </a:bodyPr>
          <a:lstStyle/>
          <a:p>
            <a:pPr marL="487045" indent="-487045">
              <a:lnSpc>
                <a:spcPct val="90000"/>
              </a:lnSpc>
              <a:spcBef>
                <a:spcPts val="0"/>
              </a:spcBef>
            </a:pPr>
            <a:r>
              <a:rPr lang="sv-SE" sz="1200"/>
              <a:t>Hur håller man ett värdeskapande möte ?</a:t>
            </a:r>
          </a:p>
          <a:p>
            <a:pPr marL="487045" indent="-487045">
              <a:lnSpc>
                <a:spcPct val="90000"/>
              </a:lnSpc>
              <a:spcBef>
                <a:spcPts val="0"/>
              </a:spcBef>
            </a:pPr>
            <a:endParaRPr lang="sv-SE" sz="1200"/>
          </a:p>
          <a:p>
            <a:pPr marL="342900" marR="0" lvl="0" indent="-342900" algn="l" defTabSz="48767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latin typeface="Calibri"/>
                <a:ea typeface="Calibri" panose="020F0502020204030204" pitchFamily="34" charset="0"/>
                <a:cs typeface="Calibri"/>
              </a:rPr>
              <a:t>Bjud bara in de som behöver delta kopplat till syftet med mötet</a:t>
            </a:r>
          </a:p>
          <a:p>
            <a:pPr marL="342900" marR="0" lvl="0" indent="-342900" algn="l" defTabSz="48767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a:latin typeface="Calibri"/>
              <a:ea typeface="Calibri" panose="020F0502020204030204" pitchFamily="34" charset="0"/>
              <a:cs typeface="Calibri"/>
            </a:endParaRPr>
          </a:p>
          <a:p>
            <a:pPr marL="342900" marR="0" lvl="0" indent="-342900" algn="l" defTabSz="48767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latin typeface="Calibri"/>
                <a:ea typeface="Calibri" panose="020F0502020204030204" pitchFamily="34" charset="0"/>
                <a:cs typeface="Calibri"/>
              </a:rPr>
              <a:t>Kommunicera agenda i förväg (fast agenda är att föredra) </a:t>
            </a:r>
          </a:p>
          <a:p>
            <a:pPr marL="342900" indent="-342900" defTabSz="487672">
              <a:buFont typeface="Arial" panose="020B0604020202020204" pitchFamily="34" charset="0"/>
              <a:buChar char="•"/>
            </a:pPr>
            <a:endParaRPr lang="sv-SE" sz="1200">
              <a:solidFill>
                <a:prstClr val="black"/>
              </a:solidFill>
            </a:endParaRPr>
          </a:p>
          <a:p>
            <a:pPr marL="342900" indent="-342900" defTabSz="487672">
              <a:buFont typeface="Arial" panose="020B0604020202020204" pitchFamily="34" charset="0"/>
              <a:buChar char="•"/>
            </a:pPr>
            <a:r>
              <a:rPr lang="sv-SE" sz="1200">
                <a:solidFill>
                  <a:prstClr val="black"/>
                </a:solidFill>
              </a:rPr>
              <a:t>Kom i tid och var närvarande </a:t>
            </a:r>
          </a:p>
          <a:p>
            <a:pPr marL="342900" indent="-342900" defTabSz="487672">
              <a:buFont typeface="Arial" panose="020B0604020202020204" pitchFamily="34" charset="0"/>
              <a:buChar char="•"/>
            </a:pPr>
            <a:r>
              <a:rPr lang="sv-SE" sz="1200">
                <a:solidFill>
                  <a:prstClr val="black"/>
                </a:solidFill>
              </a:rPr>
              <a:t>Visualisera – bilder talar </a:t>
            </a:r>
          </a:p>
          <a:p>
            <a:pPr marL="0" marR="0" lvl="0" indent="0" algn="l" defTabSz="487672"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a:solidFill>
                  <a:prstClr val="black"/>
                </a:solidFill>
              </a:rPr>
              <a:t>	Kom överens om en fungerande </a:t>
            </a:r>
            <a:r>
              <a:rPr lang="sv-SE" sz="1200" err="1">
                <a:solidFill>
                  <a:prstClr val="black"/>
                </a:solidFill>
              </a:rPr>
              <a:t>tavelstruktur</a:t>
            </a:r>
            <a:r>
              <a:rPr lang="sv-SE" sz="1200">
                <a:solidFill>
                  <a:prstClr val="black"/>
                </a:solidFill>
              </a:rPr>
              <a:t>. Klä tavlan med relevant information. Tavlan måste hållas uppdaterad. Ska vara l</a:t>
            </a:r>
            <a:r>
              <a:rPr lang="sv-SE" sz="1200"/>
              <a:t>ätt att se vad som är viktigt att snabbt få en överblick, använd tex 	röd färg om något avviker </a:t>
            </a:r>
          </a:p>
          <a:p>
            <a:pPr marL="0" indent="0" defTabSz="487672">
              <a:buFont typeface="Arial" panose="020B0604020202020204" pitchFamily="34" charset="0"/>
              <a:buNone/>
            </a:pPr>
            <a:endParaRPr lang="sv-SE" sz="1200">
              <a:solidFill>
                <a:prstClr val="black"/>
              </a:solidFill>
            </a:endParaRPr>
          </a:p>
          <a:p>
            <a:pPr marL="342900" indent="-342900" defTabSz="487672">
              <a:buFont typeface="Arial" panose="020B0604020202020204" pitchFamily="34" charset="0"/>
              <a:buChar char="•"/>
            </a:pPr>
            <a:r>
              <a:rPr lang="sv-SE" sz="1200">
                <a:solidFill>
                  <a:prstClr val="black"/>
                </a:solidFill>
              </a:rPr>
              <a:t>Var kortfattad</a:t>
            </a:r>
          </a:p>
          <a:p>
            <a:pPr marL="0" marR="0" lvl="0" indent="0" algn="l" defTabSz="487672"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a:solidFill>
                  <a:prstClr val="black"/>
                </a:solidFill>
              </a:rPr>
              <a:t>	De flesta inlägg bör klaras av på 30 sekunder. Problem löser ni vid andra möten. Viss information behöver inte sägas eftersom det står på tavlan. </a:t>
            </a:r>
            <a:r>
              <a:rPr lang="sv-SE" sz="1200">
                <a:latin typeface="Calibri"/>
                <a:ea typeface="Calibri" panose="020F0502020204030204" pitchFamily="34" charset="0"/>
                <a:cs typeface="Calibri"/>
              </a:rPr>
              <a:t>ta bara upp diskussion relaterade till ämnet och som berör alla deltagare</a:t>
            </a:r>
            <a:endParaRPr lang="sv-SE" sz="1200">
              <a:solidFill>
                <a:prstClr val="black"/>
              </a:solidFill>
            </a:endParaRPr>
          </a:p>
          <a:p>
            <a:pPr marL="0" indent="0" defTabSz="487672">
              <a:buFont typeface="Arial" panose="020B0604020202020204" pitchFamily="34" charset="0"/>
              <a:buNone/>
            </a:pPr>
            <a:endParaRPr lang="sv-SE" sz="1200">
              <a:solidFill>
                <a:prstClr val="black"/>
              </a:solidFill>
            </a:endParaRPr>
          </a:p>
          <a:p>
            <a:pPr marL="342900" indent="-342900" defTabSz="487672">
              <a:buFont typeface="Arial" panose="020B0604020202020204" pitchFamily="34" charset="0"/>
              <a:buChar char="•"/>
            </a:pPr>
            <a:r>
              <a:rPr lang="sv-SE" sz="1200">
                <a:solidFill>
                  <a:prstClr val="black"/>
                </a:solidFill>
              </a:rPr>
              <a:t>Bekräfta varandra, </a:t>
            </a:r>
          </a:p>
          <a:p>
            <a:pPr marL="0" marR="0" lvl="0" indent="0" algn="l" defTabSz="487672"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a:solidFill>
                  <a:prstClr val="black"/>
                </a:solidFill>
              </a:rPr>
              <a:t>	skicka signaler som ett vänligt ord eller skapa ögonkontakt.</a:t>
            </a:r>
          </a:p>
          <a:p>
            <a:pPr marL="342900" indent="-342900" defTabSz="487672">
              <a:buFont typeface="Arial" panose="020B0604020202020204" pitchFamily="34" charset="0"/>
              <a:buChar char="•"/>
            </a:pPr>
            <a:endParaRPr lang="sv-SE" sz="1200">
              <a:solidFill>
                <a:prstClr val="black"/>
              </a:solidFill>
            </a:endParaRPr>
          </a:p>
          <a:p>
            <a:pPr marL="342900" indent="-342900" defTabSz="487672">
              <a:buFont typeface="Arial" panose="020B0604020202020204" pitchFamily="34" charset="0"/>
              <a:buChar char="•"/>
            </a:pPr>
            <a:r>
              <a:rPr lang="sv-SE" sz="1200">
                <a:solidFill>
                  <a:prstClr val="black"/>
                </a:solidFill>
              </a:rPr>
              <a:t>Låt alla komma till tals </a:t>
            </a:r>
          </a:p>
          <a:p>
            <a:pPr marL="0" marR="0" lvl="0" indent="0" algn="l" defTabSz="487672"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a:solidFill>
                  <a:prstClr val="black"/>
                </a:solidFill>
              </a:rPr>
              <a:t>	En del tar för sig av mötestiden och behöver dämpas, andra sitter tysta och behöver frågas aktivt om åsikter.</a:t>
            </a:r>
          </a:p>
          <a:p>
            <a:pPr marL="0" indent="0" defTabSz="487672">
              <a:buFont typeface="Arial" panose="020B0604020202020204" pitchFamily="34" charset="0"/>
              <a:buNone/>
            </a:pPr>
            <a:endParaRPr lang="sv-SE" sz="1200">
              <a:solidFill>
                <a:prstClr val="black"/>
              </a:solidFill>
            </a:endParaRPr>
          </a:p>
          <a:p>
            <a:pPr marL="342900" indent="-342900" defTabSz="487672">
              <a:buFont typeface="Arial" panose="020B0604020202020204" pitchFamily="34" charset="0"/>
              <a:buChar char="•"/>
            </a:pPr>
            <a:r>
              <a:rPr lang="sv-SE" sz="1200">
                <a:solidFill>
                  <a:prstClr val="black"/>
                </a:solidFill>
              </a:rPr>
              <a:t>Lyssna och ansträng dig för att förstå vad andra menar</a:t>
            </a:r>
          </a:p>
          <a:p>
            <a:pPr marL="0" marR="0" lvl="0" indent="0" algn="l" defTabSz="487672"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a:solidFill>
                  <a:prstClr val="black"/>
                </a:solidFill>
              </a:rPr>
              <a:t>	Ställ de frågor som behövs för att förstå.</a:t>
            </a:r>
          </a:p>
          <a:p>
            <a:pPr marL="0" indent="0" defTabSz="487672">
              <a:buFont typeface="Arial" panose="020B0604020202020204" pitchFamily="34" charset="0"/>
              <a:buNone/>
            </a:pPr>
            <a:endParaRPr lang="sv-SE" sz="1200">
              <a:solidFill>
                <a:prstClr val="black"/>
              </a:solidFill>
            </a:endParaRPr>
          </a:p>
          <a:p>
            <a:pPr marL="342900" indent="-342900" defTabSz="487672">
              <a:buFont typeface="Arial" panose="020B0604020202020204" pitchFamily="34" charset="0"/>
              <a:buChar char="•"/>
            </a:pPr>
            <a:r>
              <a:rPr lang="sv-SE" sz="1200">
                <a:solidFill>
                  <a:prstClr val="black"/>
                </a:solidFill>
              </a:rPr>
              <a:t>Utse mötesantecknare och ev. tidshållare</a:t>
            </a:r>
          </a:p>
          <a:p>
            <a:pPr marL="0" indent="0" defTabSz="487672">
              <a:buFont typeface="Arial" panose="020B0604020202020204" pitchFamily="34" charset="0"/>
              <a:buNone/>
            </a:pPr>
            <a:endParaRPr lang="sv-SE" sz="1200">
              <a:solidFill>
                <a:prstClr val="black"/>
              </a:solidFill>
            </a:endParaRPr>
          </a:p>
          <a:p>
            <a:pPr marL="342900" indent="-342900" defTabSz="487672">
              <a:buFont typeface="Arial" panose="020B0604020202020204" pitchFamily="34" charset="0"/>
              <a:buChar char="•"/>
            </a:pPr>
            <a:r>
              <a:rPr lang="sv-SE" sz="1200">
                <a:solidFill>
                  <a:prstClr val="black"/>
                </a:solidFill>
              </a:rPr>
              <a:t>Notera beslut inkl. ansvariga </a:t>
            </a:r>
          </a:p>
          <a:p>
            <a:pPr marL="0" indent="0" defTabSz="487672">
              <a:buFont typeface="Arial" panose="020B0604020202020204" pitchFamily="34" charset="0"/>
              <a:buNone/>
            </a:pPr>
            <a:endParaRPr lang="sv-SE" sz="1200">
              <a:solidFill>
                <a:prstClr val="black"/>
              </a:solidFill>
            </a:endParaRPr>
          </a:p>
          <a:p>
            <a:pPr marL="342900" indent="-342900" defTabSz="487672">
              <a:buFont typeface="Arial" panose="020B0604020202020204" pitchFamily="34" charset="0"/>
              <a:buChar char="•"/>
            </a:pPr>
            <a:r>
              <a:rPr lang="sv-SE" sz="1200">
                <a:latin typeface="Calibri"/>
                <a:ea typeface="Calibri" panose="020F0502020204030204" pitchFamily="34" charset="0"/>
                <a:cs typeface="Calibri"/>
              </a:rPr>
              <a:t>Flytta punkter till ett annat möte när det avviker från agendan eller inte är relevant för de flesta deltagare. Ha ett system för ”parkerade punkter</a:t>
            </a:r>
            <a:r>
              <a:rPr lang="sv-SE" sz="1200">
                <a:solidFill>
                  <a:prstClr val="black"/>
                </a:solidFill>
                <a:latin typeface="Calibri"/>
                <a:ea typeface="Calibri" panose="020F0502020204030204" pitchFamily="34" charset="0"/>
                <a:cs typeface="Calibri"/>
              </a:rPr>
              <a:t>”.</a:t>
            </a:r>
            <a:endParaRPr lang="sv-SE" sz="1200">
              <a:solidFill>
                <a:prstClr val="black"/>
              </a:solidFill>
              <a:ea typeface="Tahoma"/>
              <a:cs typeface="Tahoma"/>
            </a:endParaRPr>
          </a:p>
          <a:p>
            <a:pPr marL="342900" indent="-342900" defTabSz="487672">
              <a:buFont typeface="Arial" panose="020B0604020202020204" pitchFamily="34" charset="0"/>
              <a:buChar char="•"/>
            </a:pPr>
            <a:r>
              <a:rPr lang="sv-SE" sz="1200">
                <a:solidFill>
                  <a:prstClr val="black"/>
                </a:solidFill>
              </a:rPr>
              <a:t>Avsluta i tid (eller innan utsatt tid)</a:t>
            </a:r>
            <a:endParaRPr lang="sv-SE" sz="1200">
              <a:solidFill>
                <a:prstClr val="black"/>
              </a:solidFill>
              <a:ea typeface="Tahoma"/>
              <a:cs typeface="Tahoma"/>
            </a:endParaRPr>
          </a:p>
          <a:p>
            <a:pPr marL="487045" indent="-487045">
              <a:lnSpc>
                <a:spcPct val="90000"/>
              </a:lnSpc>
              <a:spcBef>
                <a:spcPts val="0"/>
              </a:spcBef>
            </a:pPr>
            <a:endParaRPr lang="sv-SE" sz="1200"/>
          </a:p>
          <a:p>
            <a:endParaRPr lang="sv-SE"/>
          </a:p>
        </p:txBody>
      </p:sp>
      <p:sp>
        <p:nvSpPr>
          <p:cNvPr id="4" name="Platshållare för bildnummer 3"/>
          <p:cNvSpPr>
            <a:spLocks noGrp="1"/>
          </p:cNvSpPr>
          <p:nvPr>
            <p:ph type="sldNum" sz="quarter" idx="10"/>
          </p:nvPr>
        </p:nvSpPr>
        <p:spPr/>
        <p:txBody>
          <a:bodyPr/>
          <a:lstStyle/>
          <a:p>
            <a:fld id="{5BC32452-0D66-4080-8984-CB05AA705827}" type="slidenum">
              <a:rPr lang="sv-SE" smtClean="0">
                <a:solidFill>
                  <a:prstClr val="black"/>
                </a:solidFill>
              </a:rPr>
              <a:pPr/>
              <a:t>20</a:t>
            </a:fld>
            <a:endParaRPr lang="sv-SE">
              <a:solidFill>
                <a:prstClr val="black"/>
              </a:solidFill>
            </a:endParaRPr>
          </a:p>
        </p:txBody>
      </p:sp>
    </p:spTree>
    <p:extLst>
      <p:ext uri="{BB962C8B-B14F-4D97-AF65-F5344CB8AC3E}">
        <p14:creationId xmlns:p14="http://schemas.microsoft.com/office/powerpoint/2010/main" val="143412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2713" y="744538"/>
            <a:ext cx="6632575" cy="3732212"/>
          </a:xfrm>
        </p:spPr>
      </p:sp>
      <p:sp>
        <p:nvSpPr>
          <p:cNvPr id="3" name="Platshållare för anteckninga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Modellen beskriver vilka beslutsnivåer /olika typer av möten som bör förekomma i ett landsbygds/lantbruksföretag. </a:t>
            </a:r>
            <a:r>
              <a:rPr lang="sv-SE" dirty="0">
                <a:cs typeface="Calibri"/>
              </a:rPr>
              <a:t>Beroende på nivå i företagspyramiden så kan man ha styrelsemöte/gårdsråd/ledningsmöten/personalmöten. Typen av möte kan vara t ex pulsmöte, förbättringsmöte. </a:t>
            </a:r>
            <a:endParaRPr lang="sv-SE" dirty="0"/>
          </a:p>
          <a:p>
            <a:r>
              <a:rPr lang="sv-SE" i="1" dirty="0"/>
              <a:t>Källa:  ”Företagspyramiden” , omarbetad från en ursprunglig version som gjordes av Ove Karlsson, tidigare VD HS Halland , gjordes ca  2013-2015. </a:t>
            </a:r>
            <a:r>
              <a:rPr lang="sv-SE" i="1" dirty="0">
                <a:cs typeface="Calibri"/>
              </a:rPr>
              <a:t> </a:t>
            </a:r>
            <a:endParaRPr lang="sv-SE" i="1" dirty="0"/>
          </a:p>
          <a:p>
            <a:endParaRPr lang="sv-SE" sz="1600" b="1" dirty="0"/>
          </a:p>
          <a:p>
            <a:r>
              <a:rPr lang="sv-SE" sz="1600" b="1" dirty="0"/>
              <a:t>Möten har man på olika nivåer: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mj-lt"/>
              </a:rPr>
              <a:t>Strategi: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j-lt"/>
              </a:rPr>
              <a:t>Personliga mål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j-lt"/>
              </a:rPr>
              <a:t>Företagets mål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j-lt"/>
              </a:rPr>
              <a:t>Långsiktigt ledarskap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j-lt"/>
              </a:rPr>
              <a:t>Bygga strukturer/Motivera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mj-lt"/>
              </a:rPr>
              <a:t>Företagsledning: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latin typeface="+mj-lt"/>
              </a:rPr>
              <a:t>Marknad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latin typeface="+mj-lt"/>
              </a:rPr>
              <a:t>Ekonomistyrning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latin typeface="+mj-lt"/>
              </a:rPr>
              <a:t>Produktionsstyrning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latin typeface="+mj-lt"/>
              </a:rPr>
              <a:t>Organisation o ledarskap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mj-lt"/>
              </a:rPr>
              <a:t>Produktion: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mj-lt"/>
              </a:rPr>
              <a:t>Basproduktion: </a:t>
            </a:r>
            <a:r>
              <a:rPr lang="sv-SE" sz="1200" dirty="0" err="1">
                <a:latin typeface="+mj-lt"/>
              </a:rPr>
              <a:t>t.ex</a:t>
            </a:r>
            <a:r>
              <a:rPr lang="sv-SE" sz="1200" dirty="0">
                <a:latin typeface="+mj-lt"/>
              </a:rPr>
              <a:t> växtodling, jordbruks- eller skogsbruksfastighet</a:t>
            </a:r>
            <a:endParaRPr lang="sv-SE" sz="12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mj-lt"/>
              </a:rPr>
              <a:t>Förädlad produktion: </a:t>
            </a:r>
            <a:r>
              <a:rPr lang="sv-SE" sz="1200" dirty="0" err="1">
                <a:latin typeface="+mj-lt"/>
              </a:rPr>
              <a:t>t.ex</a:t>
            </a:r>
            <a:r>
              <a:rPr lang="sv-SE" sz="1200" dirty="0">
                <a:latin typeface="+mj-lt"/>
              </a:rPr>
              <a:t> mjölk/</a:t>
            </a:r>
            <a:r>
              <a:rPr lang="sv-SE" sz="1200" dirty="0" err="1">
                <a:latin typeface="+mj-lt"/>
              </a:rPr>
              <a:t>grisprod</a:t>
            </a:r>
            <a:r>
              <a:rPr lang="sv-SE" sz="1200" dirty="0">
                <a:latin typeface="+mj-lt"/>
              </a:rPr>
              <a:t>. turism </a:t>
            </a:r>
            <a:r>
              <a:rPr lang="sv-SE" sz="1200" dirty="0" err="1">
                <a:latin typeface="+mj-lt"/>
              </a:rPr>
              <a:t>m.m</a:t>
            </a:r>
            <a:endParaRPr lang="sv-SE" sz="1200" b="1" dirty="0">
              <a:latin typeface="+mj-lt"/>
            </a:endParaRPr>
          </a:p>
          <a:p>
            <a:endParaRPr lang="sv-SE" dirty="0"/>
          </a:p>
          <a:p>
            <a:endParaRPr lang="sv-SE" dirty="0"/>
          </a:p>
          <a:p>
            <a:r>
              <a:rPr lang="sv-SE" dirty="0">
                <a:cs typeface="Calibri"/>
              </a:rPr>
              <a:t>En ganska så komplex blid. Styrelse är oftast inte så vanligt på lantbruksföretag utan oftast kanske gårdsråd hamnar där styrelse är i denna bild. Och att där gårdsrådet är hamnar kanske teamet, ex en produktionsgren. Alla delar måste hänga med för att det ska bli en balans och att man ska vara ett konkurrenskraftigt företag. </a:t>
            </a:r>
          </a:p>
          <a:p>
            <a:endParaRPr lang="sv-SE" dirty="0">
              <a:cs typeface="Calibri"/>
            </a:endParaRPr>
          </a:p>
          <a:p>
            <a:endParaRPr lang="sv-SE" dirty="0">
              <a:cs typeface="Calibri"/>
            </a:endParaRPr>
          </a:p>
          <a:p>
            <a:endParaRPr lang="sv-SE" dirty="0">
              <a:cs typeface="Calibri"/>
            </a:endParaRPr>
          </a:p>
          <a:p>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latin typeface="+mj-lt"/>
            </a:endParaRPr>
          </a:p>
          <a:p>
            <a:endParaRPr lang="sv-SE" dirty="0">
              <a:cs typeface="Calibri"/>
            </a:endParaRPr>
          </a:p>
          <a:p>
            <a:endParaRPr lang="sv-SE" dirty="0">
              <a:cs typeface="Calibri"/>
            </a:endParaRPr>
          </a:p>
          <a:p>
            <a:endParaRPr lang="sv-SE" dirty="0">
              <a:cs typeface="Calibri"/>
            </a:endParaRPr>
          </a:p>
        </p:txBody>
      </p:sp>
      <p:sp>
        <p:nvSpPr>
          <p:cNvPr id="4" name="Platshållare för bildnummer 3"/>
          <p:cNvSpPr>
            <a:spLocks noGrp="1"/>
          </p:cNvSpPr>
          <p:nvPr>
            <p:ph type="sldNum" sz="quarter" idx="10"/>
          </p:nvPr>
        </p:nvSpPr>
        <p:spPr/>
        <p:txBody>
          <a:bodyPr/>
          <a:lstStyle/>
          <a:p>
            <a:fld id="{21021894-7970-4111-914B-3E542A6745BB}" type="slidenum">
              <a:rPr lang="sv-SE" smtClean="0"/>
              <a:t>2</a:t>
            </a:fld>
            <a:endParaRPr lang="sv-SE"/>
          </a:p>
        </p:txBody>
      </p:sp>
    </p:spTree>
    <p:extLst>
      <p:ext uri="{BB962C8B-B14F-4D97-AF65-F5344CB8AC3E}">
        <p14:creationId xmlns:p14="http://schemas.microsoft.com/office/powerpoint/2010/main" val="4153969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568A12-57B0-45BD-8228-2147E4D1887E}" type="slidenum">
              <a:rPr lang="sv-SE" smtClean="0"/>
              <a:t>21</a:t>
            </a:fld>
            <a:endParaRPr lang="sv-SE"/>
          </a:p>
        </p:txBody>
      </p:sp>
    </p:spTree>
    <p:extLst>
      <p:ext uri="{BB962C8B-B14F-4D97-AF65-F5344CB8AC3E}">
        <p14:creationId xmlns:p14="http://schemas.microsoft.com/office/powerpoint/2010/main" val="425420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På workshop:</a:t>
            </a:r>
          </a:p>
          <a:p>
            <a:r>
              <a:rPr lang="en-US" err="1">
                <a:cs typeface="Calibri"/>
              </a:rPr>
              <a:t>Gå</a:t>
            </a:r>
            <a:r>
              <a:rPr lang="en-US">
                <a:cs typeface="Calibri"/>
              </a:rPr>
              <a:t> </a:t>
            </a:r>
            <a:r>
              <a:rPr lang="en-US" err="1">
                <a:cs typeface="Calibri"/>
              </a:rPr>
              <a:t>igenom</a:t>
            </a:r>
            <a:r>
              <a:rPr lang="en-US">
                <a:cs typeface="Calibri"/>
              </a:rPr>
              <a:t> </a:t>
            </a:r>
            <a:r>
              <a:rPr lang="en-US" err="1">
                <a:cs typeface="Calibri"/>
              </a:rPr>
              <a:t>ovan</a:t>
            </a:r>
            <a:r>
              <a:rPr lang="en-US">
                <a:cs typeface="Calibri"/>
              </a:rPr>
              <a:t> “</a:t>
            </a:r>
            <a:r>
              <a:rPr lang="en-US" err="1">
                <a:cs typeface="Calibri"/>
              </a:rPr>
              <a:t>öppna</a:t>
            </a:r>
            <a:r>
              <a:rPr lang="en-US">
                <a:cs typeface="Calibri"/>
              </a:rPr>
              <a:t> </a:t>
            </a:r>
            <a:r>
              <a:rPr lang="en-US" err="1">
                <a:cs typeface="Calibri"/>
              </a:rPr>
              <a:t>frågor</a:t>
            </a:r>
            <a:r>
              <a:rPr lang="en-US">
                <a:cs typeface="Calibri"/>
              </a:rPr>
              <a:t>”.</a:t>
            </a:r>
          </a:p>
          <a:p>
            <a:r>
              <a:rPr lang="en-US" err="1">
                <a:cs typeface="Calibri"/>
              </a:rPr>
              <a:t>Låt</a:t>
            </a:r>
            <a:r>
              <a:rPr lang="en-US">
                <a:cs typeface="Calibri"/>
              </a:rPr>
              <a:t> Gruppen </a:t>
            </a:r>
            <a:r>
              <a:rPr lang="en-US" err="1">
                <a:cs typeface="Calibri"/>
              </a:rPr>
              <a:t>få</a:t>
            </a:r>
            <a:r>
              <a:rPr lang="en-US">
                <a:cs typeface="Calibri"/>
              </a:rPr>
              <a:t> </a:t>
            </a:r>
            <a:r>
              <a:rPr lang="en-US" err="1">
                <a:cs typeface="Calibri"/>
              </a:rPr>
              <a:t>diskutera</a:t>
            </a:r>
            <a:r>
              <a:rPr lang="en-US">
                <a:cs typeface="Calibri"/>
              </a:rPr>
              <a:t> och </a:t>
            </a:r>
            <a:r>
              <a:rPr lang="en-US" err="1">
                <a:cs typeface="Calibri"/>
              </a:rPr>
              <a:t>svara</a:t>
            </a:r>
            <a:r>
              <a:rPr lang="en-US">
                <a:cs typeface="Calibri"/>
              </a:rPr>
              <a:t>. Se till </a:t>
            </a:r>
            <a:r>
              <a:rPr lang="en-US" err="1">
                <a:cs typeface="Calibri"/>
              </a:rPr>
              <a:t>att</a:t>
            </a:r>
            <a:r>
              <a:rPr lang="en-US">
                <a:cs typeface="Calibri"/>
              </a:rPr>
              <a:t> </a:t>
            </a:r>
            <a:r>
              <a:rPr lang="en-US" err="1">
                <a:cs typeface="Calibri"/>
              </a:rPr>
              <a:t>någon</a:t>
            </a:r>
            <a:r>
              <a:rPr lang="en-US">
                <a:cs typeface="Calibri"/>
              </a:rPr>
              <a:t> </a:t>
            </a:r>
            <a:r>
              <a:rPr lang="en-US" err="1">
                <a:cs typeface="Calibri"/>
              </a:rPr>
              <a:t>antecknar</a:t>
            </a:r>
            <a:r>
              <a:rPr lang="en-US">
                <a:cs typeface="Calibri"/>
              </a:rPr>
              <a:t> </a:t>
            </a:r>
            <a:r>
              <a:rPr lang="en-US" err="1">
                <a:cs typeface="Calibri"/>
              </a:rPr>
              <a:t>förbättringsförslagen</a:t>
            </a:r>
            <a:r>
              <a:rPr lang="en-US">
                <a:cs typeface="Calibri"/>
              </a:rPr>
              <a:t> </a:t>
            </a:r>
            <a:r>
              <a:rPr lang="en-US" err="1">
                <a:cs typeface="Calibri"/>
              </a:rPr>
              <a:t>som</a:t>
            </a:r>
            <a:r>
              <a:rPr lang="en-US">
                <a:cs typeface="Calibri"/>
              </a:rPr>
              <a:t> </a:t>
            </a:r>
            <a:r>
              <a:rPr lang="en-US" err="1">
                <a:cs typeface="Calibri"/>
              </a:rPr>
              <a:t>kommer</a:t>
            </a:r>
            <a:r>
              <a:rPr lang="en-US">
                <a:cs typeface="Calibri"/>
              </a:rPr>
              <a:t> </a:t>
            </a:r>
            <a:r>
              <a:rPr lang="en-US" err="1">
                <a:cs typeface="Calibri"/>
              </a:rPr>
              <a:t>upp</a:t>
            </a:r>
            <a:r>
              <a:rPr lang="en-US">
                <a:cs typeface="Calibri"/>
              </a:rPr>
              <a:t>.</a:t>
            </a:r>
          </a:p>
        </p:txBody>
      </p:sp>
      <p:sp>
        <p:nvSpPr>
          <p:cNvPr id="4" name="Platshållare för bildnummer 3"/>
          <p:cNvSpPr>
            <a:spLocks noGrp="1"/>
          </p:cNvSpPr>
          <p:nvPr>
            <p:ph type="sldNum" sz="quarter" idx="5"/>
          </p:nvPr>
        </p:nvSpPr>
        <p:spPr/>
        <p:txBody>
          <a:bodyPr/>
          <a:lstStyle/>
          <a:p>
            <a:fld id="{52F7BF8A-7715-400F-BBF4-F9341909D0F1}" type="slidenum">
              <a:rPr lang="sv-SE" smtClean="0"/>
              <a:t>3</a:t>
            </a:fld>
            <a:endParaRPr lang="sv-SE"/>
          </a:p>
        </p:txBody>
      </p:sp>
    </p:spTree>
    <p:extLst>
      <p:ext uri="{BB962C8B-B14F-4D97-AF65-F5344CB8AC3E}">
        <p14:creationId xmlns:p14="http://schemas.microsoft.com/office/powerpoint/2010/main" val="229956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På workshop: </a:t>
            </a:r>
          </a:p>
          <a:p>
            <a:r>
              <a:rPr lang="en-US" err="1">
                <a:cs typeface="Calibri"/>
              </a:rPr>
              <a:t>Summera</a:t>
            </a:r>
            <a:r>
              <a:rPr lang="en-US">
                <a:cs typeface="Calibri"/>
              </a:rPr>
              <a:t> </a:t>
            </a:r>
            <a:r>
              <a:rPr lang="en-US" err="1">
                <a:cs typeface="Calibri"/>
              </a:rPr>
              <a:t>diskussionen</a:t>
            </a:r>
            <a:r>
              <a:rPr lang="en-US">
                <a:cs typeface="Calibri"/>
              </a:rPr>
              <a:t> med </a:t>
            </a:r>
            <a:r>
              <a:rPr lang="en-US" err="1">
                <a:cs typeface="Calibri"/>
              </a:rPr>
              <a:t>ovan</a:t>
            </a:r>
            <a:r>
              <a:rPr lang="en-US">
                <a:cs typeface="Calibri"/>
              </a:rPr>
              <a:t> </a:t>
            </a:r>
            <a:r>
              <a:rPr lang="en-US" err="1">
                <a:cs typeface="Calibri"/>
              </a:rPr>
              <a:t>punkter</a:t>
            </a:r>
            <a:r>
              <a:rPr lang="en-US">
                <a:cs typeface="Calibri"/>
              </a:rPr>
              <a:t>.</a:t>
            </a:r>
          </a:p>
        </p:txBody>
      </p:sp>
      <p:sp>
        <p:nvSpPr>
          <p:cNvPr id="4" name="Platshållare för bildnummer 3"/>
          <p:cNvSpPr>
            <a:spLocks noGrp="1"/>
          </p:cNvSpPr>
          <p:nvPr>
            <p:ph type="sldNum" sz="quarter" idx="5"/>
          </p:nvPr>
        </p:nvSpPr>
        <p:spPr/>
        <p:txBody>
          <a:bodyPr/>
          <a:lstStyle/>
          <a:p>
            <a:fld id="{52F7BF8A-7715-400F-BBF4-F9341909D0F1}" type="slidenum">
              <a:rPr lang="sv-SE" smtClean="0"/>
              <a:t>4</a:t>
            </a:fld>
            <a:endParaRPr lang="sv-SE"/>
          </a:p>
        </p:txBody>
      </p:sp>
    </p:spTree>
    <p:extLst>
      <p:ext uri="{BB962C8B-B14F-4D97-AF65-F5344CB8AC3E}">
        <p14:creationId xmlns:p14="http://schemas.microsoft.com/office/powerpoint/2010/main" val="69228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Det </a:t>
            </a:r>
            <a:r>
              <a:rPr lang="en-US" dirty="0" err="1"/>
              <a:t>finns</a:t>
            </a:r>
            <a:r>
              <a:rPr lang="en-US" dirty="0"/>
              <a:t> </a:t>
            </a:r>
            <a:r>
              <a:rPr lang="en-US" dirty="0" err="1"/>
              <a:t>olika</a:t>
            </a:r>
            <a:r>
              <a:rPr lang="en-US" dirty="0"/>
              <a:t> typer av </a:t>
            </a:r>
            <a:r>
              <a:rPr lang="en-US" dirty="0" err="1"/>
              <a:t>möten</a:t>
            </a:r>
            <a:r>
              <a:rPr lang="en-US" dirty="0"/>
              <a:t>. I </a:t>
            </a:r>
            <a:r>
              <a:rPr lang="en-US" dirty="0" err="1"/>
              <a:t>denna</a:t>
            </a:r>
            <a:r>
              <a:rPr lang="en-US" dirty="0"/>
              <a:t> presentation </a:t>
            </a:r>
            <a:r>
              <a:rPr lang="en-US" dirty="0" err="1"/>
              <a:t>har</a:t>
            </a:r>
            <a:r>
              <a:rPr lang="en-US" dirty="0"/>
              <a:t> vi </a:t>
            </a:r>
            <a:r>
              <a:rPr lang="en-US" dirty="0" err="1"/>
              <a:t>fokus</a:t>
            </a:r>
            <a:r>
              <a:rPr lang="en-US" dirty="0"/>
              <a:t> </a:t>
            </a:r>
            <a:r>
              <a:rPr lang="en-US" dirty="0" err="1"/>
              <a:t>på</a:t>
            </a:r>
            <a:r>
              <a:rPr lang="en-US" dirty="0"/>
              <a:t> </a:t>
            </a:r>
            <a:r>
              <a:rPr lang="en-US" dirty="0" err="1"/>
              <a:t>puls</a:t>
            </a:r>
            <a:r>
              <a:rPr lang="en-US" dirty="0"/>
              <a:t> och </a:t>
            </a:r>
            <a:r>
              <a:rPr lang="en-US" dirty="0" err="1"/>
              <a:t>förbättringsmöten</a:t>
            </a:r>
            <a:r>
              <a:rPr lang="en-US" dirty="0"/>
              <a:t>/</a:t>
            </a:r>
            <a:r>
              <a:rPr lang="en-US" dirty="0" err="1"/>
              <a:t>tavelmöten</a:t>
            </a:r>
            <a:endParaRPr lang="en-US" dirty="0"/>
          </a:p>
          <a:p>
            <a:endParaRPr lang="en-US" dirty="0"/>
          </a:p>
          <a:p>
            <a:r>
              <a:rPr lang="en-US" dirty="0" err="1"/>
              <a:t>Arbetsplatsträff</a:t>
            </a:r>
            <a:r>
              <a:rPr lang="en-US" dirty="0"/>
              <a:t>/ APT  </a:t>
            </a:r>
            <a:endParaRPr lang="sv-SE" dirty="0"/>
          </a:p>
          <a:p>
            <a:r>
              <a:rPr lang="en-US" dirty="0" err="1"/>
              <a:t>På</a:t>
            </a:r>
            <a:r>
              <a:rPr lang="en-US" dirty="0"/>
              <a:t> en APT, </a:t>
            </a:r>
            <a:r>
              <a:rPr lang="en-US" dirty="0" err="1"/>
              <a:t>eller</a:t>
            </a:r>
            <a:r>
              <a:rPr lang="en-US" dirty="0"/>
              <a:t> </a:t>
            </a:r>
            <a:r>
              <a:rPr lang="en-US" dirty="0" err="1"/>
              <a:t>arbetsplatsträff</a:t>
            </a:r>
            <a:r>
              <a:rPr lang="en-US" dirty="0"/>
              <a:t> </a:t>
            </a:r>
            <a:r>
              <a:rPr lang="en-US" dirty="0" err="1"/>
              <a:t>som</a:t>
            </a:r>
            <a:r>
              <a:rPr lang="en-US" dirty="0"/>
              <a:t> det </a:t>
            </a:r>
            <a:r>
              <a:rPr lang="en-US" dirty="0" err="1"/>
              <a:t>också</a:t>
            </a:r>
            <a:r>
              <a:rPr lang="en-US" dirty="0"/>
              <a:t> </a:t>
            </a:r>
            <a:r>
              <a:rPr lang="en-US" dirty="0" err="1"/>
              <a:t>kallas</a:t>
            </a:r>
            <a:r>
              <a:rPr lang="en-US" dirty="0"/>
              <a:t>, </a:t>
            </a:r>
            <a:r>
              <a:rPr lang="en-US" dirty="0" err="1"/>
              <a:t>pratar</a:t>
            </a:r>
            <a:r>
              <a:rPr lang="en-US" dirty="0"/>
              <a:t> </a:t>
            </a:r>
            <a:r>
              <a:rPr lang="en-US" dirty="0" err="1"/>
              <a:t>medarbetare</a:t>
            </a:r>
            <a:r>
              <a:rPr lang="en-US" dirty="0"/>
              <a:t> och chef om </a:t>
            </a:r>
            <a:r>
              <a:rPr lang="en-US" dirty="0" err="1"/>
              <a:t>frågor</a:t>
            </a:r>
            <a:r>
              <a:rPr lang="en-US" dirty="0"/>
              <a:t> </a:t>
            </a:r>
            <a:r>
              <a:rPr lang="en-US" dirty="0" err="1"/>
              <a:t>som</a:t>
            </a:r>
            <a:r>
              <a:rPr lang="en-US" dirty="0"/>
              <a:t> </a:t>
            </a:r>
            <a:r>
              <a:rPr lang="en-US" dirty="0" err="1"/>
              <a:t>rör</a:t>
            </a:r>
            <a:r>
              <a:rPr lang="en-US" dirty="0"/>
              <a:t> </a:t>
            </a:r>
            <a:r>
              <a:rPr lang="en-US" dirty="0" err="1"/>
              <a:t>arbetsmiljön</a:t>
            </a:r>
            <a:r>
              <a:rPr lang="en-US" dirty="0"/>
              <a:t> och </a:t>
            </a:r>
            <a:r>
              <a:rPr lang="en-US" dirty="0" err="1"/>
              <a:t>verksamheten</a:t>
            </a:r>
            <a:r>
              <a:rPr lang="en-US" dirty="0"/>
              <a:t>. Det </a:t>
            </a:r>
            <a:r>
              <a:rPr lang="en-US" dirty="0" err="1"/>
              <a:t>kan</a:t>
            </a:r>
            <a:r>
              <a:rPr lang="en-US" dirty="0"/>
              <a:t> </a:t>
            </a:r>
            <a:r>
              <a:rPr lang="en-US" dirty="0" err="1"/>
              <a:t>handla</a:t>
            </a:r>
            <a:r>
              <a:rPr lang="en-US" dirty="0"/>
              <a:t> om </a:t>
            </a:r>
            <a:r>
              <a:rPr lang="en-US" dirty="0" err="1"/>
              <a:t>olika</a:t>
            </a:r>
            <a:r>
              <a:rPr lang="en-US" dirty="0"/>
              <a:t> typer av </a:t>
            </a:r>
            <a:r>
              <a:rPr lang="en-US" dirty="0" err="1"/>
              <a:t>förändringar</a:t>
            </a:r>
            <a:r>
              <a:rPr lang="en-US" dirty="0"/>
              <a:t> i </a:t>
            </a:r>
            <a:r>
              <a:rPr lang="en-US" dirty="0" err="1"/>
              <a:t>verksamheten</a:t>
            </a:r>
            <a:r>
              <a:rPr lang="en-US" dirty="0"/>
              <a:t> </a:t>
            </a:r>
            <a:r>
              <a:rPr lang="en-US" dirty="0" err="1"/>
              <a:t>eller</a:t>
            </a:r>
            <a:r>
              <a:rPr lang="en-US" dirty="0"/>
              <a:t> om </a:t>
            </a:r>
            <a:r>
              <a:rPr lang="en-US" dirty="0" err="1"/>
              <a:t>psykosocial</a:t>
            </a:r>
            <a:r>
              <a:rPr lang="en-US" dirty="0"/>
              <a:t> och </a:t>
            </a:r>
            <a:r>
              <a:rPr lang="en-US" dirty="0" err="1"/>
              <a:t>fysisk</a:t>
            </a:r>
            <a:r>
              <a:rPr lang="en-US" dirty="0"/>
              <a:t> </a:t>
            </a:r>
            <a:r>
              <a:rPr lang="en-US" dirty="0" err="1"/>
              <a:t>arbetsmiljö</a:t>
            </a:r>
            <a:r>
              <a:rPr lang="en-US" dirty="0"/>
              <a:t>.  </a:t>
            </a:r>
            <a:endParaRPr lang="sv-SE" dirty="0"/>
          </a:p>
          <a:p>
            <a:r>
              <a:rPr lang="en-US" dirty="0"/>
              <a:t>En APT </a:t>
            </a:r>
            <a:r>
              <a:rPr lang="en-US" dirty="0" err="1"/>
              <a:t>är</a:t>
            </a:r>
            <a:r>
              <a:rPr lang="en-US" dirty="0"/>
              <a:t> </a:t>
            </a:r>
            <a:r>
              <a:rPr lang="en-US" dirty="0" err="1"/>
              <a:t>ett</a:t>
            </a:r>
            <a:r>
              <a:rPr lang="en-US" dirty="0"/>
              <a:t> bra </a:t>
            </a:r>
            <a:r>
              <a:rPr lang="en-US" dirty="0" err="1"/>
              <a:t>tillfälle</a:t>
            </a:r>
            <a:r>
              <a:rPr lang="en-US" dirty="0"/>
              <a:t> för </a:t>
            </a:r>
            <a:r>
              <a:rPr lang="en-US" dirty="0" err="1"/>
              <a:t>medarbetare</a:t>
            </a:r>
            <a:r>
              <a:rPr lang="en-US" dirty="0"/>
              <a:t> </a:t>
            </a:r>
            <a:r>
              <a:rPr lang="en-US" dirty="0" err="1"/>
              <a:t>att</a:t>
            </a:r>
            <a:r>
              <a:rPr lang="en-US" dirty="0"/>
              <a:t> </a:t>
            </a:r>
            <a:r>
              <a:rPr lang="en-US" dirty="0" err="1"/>
              <a:t>få</a:t>
            </a:r>
            <a:r>
              <a:rPr lang="en-US" dirty="0"/>
              <a:t> </a:t>
            </a:r>
            <a:r>
              <a:rPr lang="en-US" dirty="0" err="1"/>
              <a:t>inflytande</a:t>
            </a:r>
            <a:r>
              <a:rPr lang="en-US" dirty="0"/>
              <a:t> </a:t>
            </a:r>
            <a:r>
              <a:rPr lang="en-US" dirty="0" err="1"/>
              <a:t>över</a:t>
            </a:r>
            <a:r>
              <a:rPr lang="en-US" dirty="0"/>
              <a:t> sin </a:t>
            </a:r>
            <a:r>
              <a:rPr lang="en-US" dirty="0" err="1"/>
              <a:t>arbetssituation</a:t>
            </a:r>
            <a:r>
              <a:rPr lang="en-US" dirty="0"/>
              <a:t> och utveckling.  </a:t>
            </a:r>
            <a:endParaRPr lang="sv-SE" dirty="0"/>
          </a:p>
          <a:p>
            <a:r>
              <a:rPr lang="en-US" dirty="0"/>
              <a:t>APT </a:t>
            </a:r>
            <a:r>
              <a:rPr lang="en-US" dirty="0" err="1"/>
              <a:t>kan</a:t>
            </a:r>
            <a:r>
              <a:rPr lang="en-US" dirty="0"/>
              <a:t> </a:t>
            </a:r>
            <a:r>
              <a:rPr lang="en-US" dirty="0" err="1"/>
              <a:t>vara</a:t>
            </a:r>
            <a:r>
              <a:rPr lang="en-US" dirty="0"/>
              <a:t> </a:t>
            </a:r>
            <a:r>
              <a:rPr lang="en-US" dirty="0" err="1"/>
              <a:t>ett</a:t>
            </a:r>
            <a:r>
              <a:rPr lang="en-US" dirty="0"/>
              <a:t> </a:t>
            </a:r>
            <a:r>
              <a:rPr lang="en-US" dirty="0" err="1"/>
              <a:t>verktyg</a:t>
            </a:r>
            <a:r>
              <a:rPr lang="en-US" dirty="0"/>
              <a:t> för </a:t>
            </a:r>
            <a:r>
              <a:rPr lang="en-US" dirty="0" err="1"/>
              <a:t>att</a:t>
            </a:r>
            <a:r>
              <a:rPr lang="en-US" dirty="0"/>
              <a:t> </a:t>
            </a:r>
            <a:r>
              <a:rPr lang="en-US" dirty="0" err="1"/>
              <a:t>uppfylla</a:t>
            </a:r>
            <a:r>
              <a:rPr lang="en-US" dirty="0"/>
              <a:t> </a:t>
            </a:r>
            <a:r>
              <a:rPr lang="en-US" dirty="0" err="1"/>
              <a:t>medbestämmandelagen</a:t>
            </a:r>
            <a:r>
              <a:rPr lang="en-US" dirty="0"/>
              <a:t> och </a:t>
            </a:r>
            <a:r>
              <a:rPr lang="en-US" dirty="0" err="1"/>
              <a:t>arbetsmiljölagen</a:t>
            </a:r>
            <a:r>
              <a:rPr lang="en-US" dirty="0"/>
              <a:t>.  </a:t>
            </a:r>
            <a:endParaRPr lang="sv-SE" dirty="0"/>
          </a:p>
          <a:p>
            <a:r>
              <a:rPr lang="en-US" dirty="0"/>
              <a:t> </a:t>
            </a:r>
            <a:endParaRPr lang="sv-SE" dirty="0"/>
          </a:p>
          <a:p>
            <a:endParaRPr lang="en-US" dirty="0">
              <a:ea typeface="Calibri"/>
              <a:cs typeface="Calibri"/>
            </a:endParaRPr>
          </a:p>
        </p:txBody>
      </p:sp>
      <p:sp>
        <p:nvSpPr>
          <p:cNvPr id="4" name="Platshållare för bildnummer 3"/>
          <p:cNvSpPr>
            <a:spLocks noGrp="1"/>
          </p:cNvSpPr>
          <p:nvPr>
            <p:ph type="sldNum" sz="quarter" idx="5"/>
          </p:nvPr>
        </p:nvSpPr>
        <p:spPr/>
        <p:txBody>
          <a:bodyPr/>
          <a:lstStyle/>
          <a:p>
            <a:fld id="{52F7BF8A-7715-400F-BBF4-F9341909D0F1}" type="slidenum">
              <a:rPr lang="sv-SE" smtClean="0"/>
              <a:t>5</a:t>
            </a:fld>
            <a:endParaRPr lang="sv-SE"/>
          </a:p>
        </p:txBody>
      </p:sp>
    </p:spTree>
    <p:extLst>
      <p:ext uri="{BB962C8B-B14F-4D97-AF65-F5344CB8AC3E}">
        <p14:creationId xmlns:p14="http://schemas.microsoft.com/office/powerpoint/2010/main" val="164733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lgn="l">
              <a:lnSpc>
                <a:spcPct val="115000"/>
              </a:lnSpc>
              <a:spcBef>
                <a:spcPts val="1000"/>
              </a:spcBef>
            </a:pPr>
            <a:endParaRPr lang="sv-SE"/>
          </a:p>
        </p:txBody>
      </p:sp>
      <p:sp>
        <p:nvSpPr>
          <p:cNvPr id="4" name="Platshållare för bildnummer 3"/>
          <p:cNvSpPr>
            <a:spLocks noGrp="1"/>
          </p:cNvSpPr>
          <p:nvPr>
            <p:ph type="sldNum" sz="quarter" idx="5"/>
          </p:nvPr>
        </p:nvSpPr>
        <p:spPr/>
        <p:txBody>
          <a:bodyPr/>
          <a:lstStyle/>
          <a:p>
            <a:fld id="{52F7BF8A-7715-400F-BBF4-F9341909D0F1}" type="slidenum">
              <a:rPr lang="sv-SE" smtClean="0"/>
              <a:t>6</a:t>
            </a:fld>
            <a:endParaRPr lang="sv-SE"/>
          </a:p>
        </p:txBody>
      </p:sp>
    </p:spTree>
    <p:extLst>
      <p:ext uri="{BB962C8B-B14F-4D97-AF65-F5344CB8AC3E}">
        <p14:creationId xmlns:p14="http://schemas.microsoft.com/office/powerpoint/2010/main" val="174443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pPr algn="l">
              <a:lnSpc>
                <a:spcPct val="115000"/>
              </a:lnSpc>
              <a:spcBef>
                <a:spcPts val="1000"/>
              </a:spcBef>
            </a:pPr>
            <a:r>
              <a:rPr lang="sv-SE" sz="13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Förslag på dagordning för pulsmöte/</a:t>
            </a:r>
            <a:r>
              <a:rPr lang="sv-SE" sz="1300" b="1"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tavelmöte</a:t>
            </a:r>
            <a:endParaRPr lang="sv-SE" sz="13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sv-SE" sz="1100">
                <a:effectLst/>
                <a:latin typeface="Georgia" panose="02040502050405020303" pitchFamily="18" charset="0"/>
                <a:ea typeface="Times New Roman" panose="02020603050405020304" pitchFamily="18" charset="0"/>
                <a:cs typeface="Times New Roman" panose="02020603050405020304" pitchFamily="18" charset="0"/>
              </a:rPr>
              <a:t>För att mötet ska kännas effektivt bör det hållas förhållandevis kort. Varje punkt bör max ta ett par minuter. Välj de punkter som är mest relevanta. </a:t>
            </a:r>
          </a:p>
          <a:p>
            <a:pPr algn="l">
              <a:lnSpc>
                <a:spcPct val="115000"/>
              </a:lnSpc>
              <a:spcAft>
                <a:spcPts val="1000"/>
              </a:spcAft>
            </a:pPr>
            <a:endParaRPr lang="sv-SE" sz="1100">
              <a:effectLst/>
              <a:latin typeface="Georgia" panose="02040502050405020303" pitchFamily="18" charset="0"/>
              <a:ea typeface="Times New Roman" panose="02020603050405020304" pitchFamily="18" charset="0"/>
              <a:cs typeface="Times New Roman" panose="02020603050405020304" pitchFamily="18" charset="0"/>
            </a:endParaRPr>
          </a:p>
          <a:p>
            <a:pPr marL="487045" indent="-487045">
              <a:buFont typeface="Arial" panose="020B0604020202020204" pitchFamily="34" charset="0"/>
              <a:buChar char="•"/>
            </a:pPr>
            <a:r>
              <a:rPr lang="sv-SE" sz="1100">
                <a:effectLst/>
              </a:rPr>
              <a:t>Säkerhet – Aj! </a:t>
            </a:r>
            <a:r>
              <a:rPr lang="sv-SE" sz="1100"/>
              <a:t>o</a:t>
            </a:r>
            <a:r>
              <a:rPr lang="sv-SE" sz="1100">
                <a:effectLst/>
              </a:rPr>
              <a:t>ch Oj</a:t>
            </a:r>
            <a:r>
              <a:rPr lang="sv-SE" sz="1100"/>
              <a:t>!</a:t>
            </a:r>
            <a:r>
              <a:rPr lang="sv-SE" sz="1100">
                <a:effectLst/>
              </a:rPr>
              <a:t> ”nästan olyckor” = </a:t>
            </a:r>
            <a:r>
              <a:rPr lang="sv-SE" sz="1100"/>
              <a:t>tillbud</a:t>
            </a:r>
            <a:endParaRPr lang="sv-SE" sz="1100">
              <a:effectLst/>
              <a:ea typeface="Tahoma"/>
              <a:cs typeface="Tahoma"/>
            </a:endParaRPr>
          </a:p>
          <a:p>
            <a:pPr marL="487045" indent="-487045">
              <a:buFont typeface="Arial" panose="020B0604020202020204" pitchFamily="34" charset="0"/>
              <a:buChar char="•"/>
            </a:pPr>
            <a:r>
              <a:rPr lang="sv-SE" sz="1100">
                <a:effectLst/>
              </a:rPr>
              <a:t>Vad hände igår/avvikelser</a:t>
            </a:r>
          </a:p>
          <a:p>
            <a:pPr marL="800100" lvl="1" indent="-342900" algn="l">
              <a:lnSpc>
                <a:spcPct val="115000"/>
              </a:lnSpc>
              <a:buFont typeface="Symbol" panose="05050102010706020507" pitchFamily="18" charset="2"/>
              <a:buChar char=""/>
            </a:pPr>
            <a:r>
              <a:rPr lang="sv-SE" sz="1100">
                <a:effectLst/>
                <a:latin typeface="Georgia" panose="02040502050405020303" pitchFamily="18" charset="0"/>
                <a:ea typeface="Times New Roman" panose="02020603050405020304" pitchFamily="18" charset="0"/>
                <a:cs typeface="Times New Roman" panose="02020603050405020304" pitchFamily="18" charset="0"/>
              </a:rPr>
              <a:t>Vad var bra igår?</a:t>
            </a:r>
          </a:p>
          <a:p>
            <a:pPr marL="800100" lvl="1" indent="-342900" algn="l">
              <a:lnSpc>
                <a:spcPct val="115000"/>
              </a:lnSpc>
              <a:spcAft>
                <a:spcPts val="1000"/>
              </a:spcAft>
              <a:buFont typeface="Symbol" panose="05050102010706020507" pitchFamily="18" charset="2"/>
              <a:buChar char=""/>
            </a:pPr>
            <a:r>
              <a:rPr lang="sv-SE" sz="1100">
                <a:effectLst/>
                <a:latin typeface="Georgia" panose="02040502050405020303" pitchFamily="18" charset="0"/>
                <a:ea typeface="Times New Roman" panose="02020603050405020304" pitchFamily="18" charset="0"/>
                <a:cs typeface="Times New Roman" panose="02020603050405020304" pitchFamily="18" charset="0"/>
              </a:rPr>
              <a:t>Vilka avvikelser fanns igår? Saker som inte fungerar eller gått som tänkt (alltså avvikelser). Kan de omvandlas till förbättringsförslag?</a:t>
            </a:r>
          </a:p>
          <a:p>
            <a:pPr marL="944245" lvl="1" indent="-487045">
              <a:buFont typeface="Arial" panose="020B0604020202020204" pitchFamily="34" charset="0"/>
              <a:buChar char="•"/>
            </a:pPr>
            <a:endParaRPr lang="sv-SE" sz="1100">
              <a:effectLst/>
              <a:ea typeface="Tahoma"/>
              <a:cs typeface="Tahoma"/>
            </a:endParaRPr>
          </a:p>
          <a:p>
            <a:pPr marL="487045" indent="-487045">
              <a:buFont typeface="Arial" panose="020B0604020202020204" pitchFamily="34" charset="0"/>
              <a:buChar char="•"/>
            </a:pPr>
            <a:r>
              <a:rPr lang="sv-SE" sz="1100">
                <a:effectLst/>
              </a:rPr>
              <a:t>Planering</a:t>
            </a:r>
          </a:p>
          <a:p>
            <a:pPr marL="800100" lvl="1" indent="-342900" algn="l">
              <a:lnSpc>
                <a:spcPct val="115000"/>
              </a:lnSpc>
              <a:buFont typeface="Symbol" panose="05050102010706020507" pitchFamily="18" charset="2"/>
              <a:buChar char=""/>
            </a:pPr>
            <a:r>
              <a:rPr lang="sv-SE" sz="1100">
                <a:effectLst/>
                <a:latin typeface="Georgia" panose="02040502050405020303" pitchFamily="18" charset="0"/>
                <a:ea typeface="Times New Roman" panose="02020603050405020304" pitchFamily="18" charset="0"/>
                <a:cs typeface="Times New Roman" panose="02020603050405020304" pitchFamily="18" charset="0"/>
              </a:rPr>
              <a:t>Vad händer denna dag/framöver?</a:t>
            </a:r>
          </a:p>
          <a:p>
            <a:pPr marL="800100" lvl="1" indent="-342900" algn="l">
              <a:lnSpc>
                <a:spcPct val="115000"/>
              </a:lnSpc>
              <a:buFont typeface="Symbol" panose="05050102010706020507" pitchFamily="18" charset="2"/>
              <a:buChar char=""/>
            </a:pPr>
            <a:r>
              <a:rPr lang="sv-SE" sz="1100">
                <a:effectLst/>
                <a:latin typeface="Georgia" panose="02040502050405020303" pitchFamily="18" charset="0"/>
                <a:ea typeface="Times New Roman" panose="02020603050405020304" pitchFamily="18" charset="0"/>
                <a:cs typeface="Times New Roman" panose="02020603050405020304" pitchFamily="18" charset="0"/>
              </a:rPr>
              <a:t>Är det något särskilt att ta hänsyn till? Saker som behöver vara klara till en viss tid? Annat?</a:t>
            </a:r>
          </a:p>
          <a:p>
            <a:pPr marL="800100" lvl="1" indent="-342900" algn="l">
              <a:lnSpc>
                <a:spcPct val="115000"/>
              </a:lnSpc>
              <a:buFont typeface="Symbol" panose="05050102010706020507" pitchFamily="18" charset="2"/>
              <a:buChar char=""/>
            </a:pPr>
            <a:r>
              <a:rPr lang="sv-SE" sz="1100">
                <a:effectLst/>
                <a:latin typeface="Georgia" panose="02040502050405020303" pitchFamily="18" charset="0"/>
                <a:ea typeface="Times New Roman" panose="02020603050405020304" pitchFamily="18" charset="0"/>
                <a:cs typeface="Times New Roman" panose="02020603050405020304" pitchFamily="18" charset="0"/>
              </a:rPr>
              <a:t>Blev saker som beslutades igår gjorda? Hur fortskrider arbetet med det som ännu inte är avslutat</a:t>
            </a:r>
          </a:p>
          <a:p>
            <a:pPr marL="800100" lvl="1" indent="-342900" algn="l">
              <a:lnSpc>
                <a:spcPct val="115000"/>
              </a:lnSpc>
              <a:spcAft>
                <a:spcPts val="1000"/>
              </a:spcAft>
              <a:buFont typeface="Symbol" panose="05050102010706020507" pitchFamily="18" charset="2"/>
              <a:buChar char=""/>
            </a:pPr>
            <a:r>
              <a:rPr lang="sv-SE" sz="1100">
                <a:effectLst/>
                <a:latin typeface="Georgia" panose="02040502050405020303" pitchFamily="18" charset="0"/>
                <a:ea typeface="Times New Roman" panose="02020603050405020304" pitchFamily="18" charset="0"/>
                <a:cs typeface="Times New Roman" panose="02020603050405020304" pitchFamily="18" charset="0"/>
              </a:rPr>
              <a:t>Behöver vi planera om?</a:t>
            </a:r>
          </a:p>
          <a:p>
            <a:pPr marL="800100" lvl="1" indent="-342900" algn="l">
              <a:lnSpc>
                <a:spcPct val="115000"/>
              </a:lnSpc>
              <a:spcAft>
                <a:spcPts val="1000"/>
              </a:spcAft>
              <a:buFont typeface="Symbol" panose="05050102010706020507" pitchFamily="18" charset="2"/>
              <a:buChar char=""/>
            </a:pPr>
            <a:endParaRPr lang="sv-SE" sz="1100">
              <a:effectLst/>
              <a:latin typeface="Georgia" panose="02040502050405020303" pitchFamily="18" charset="0"/>
              <a:ea typeface="Times New Roman" panose="02020603050405020304" pitchFamily="18" charset="0"/>
              <a:cs typeface="Times New Roman" panose="02020603050405020304" pitchFamily="18" charset="0"/>
            </a:endParaRPr>
          </a:p>
          <a:p>
            <a:pPr marL="487045" marR="0" lvl="0" indent="-4870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a:effectLst/>
              </a:rPr>
              <a:t>Prioriteringar t ex deadlines, utf</a:t>
            </a:r>
            <a:r>
              <a:rPr lang="sv-SE" sz="1100">
                <a:solidFill>
                  <a:srgbClr val="000000"/>
                </a:solidFill>
                <a:effectLst/>
              </a:rPr>
              <a:t>örande</a:t>
            </a:r>
          </a:p>
          <a:p>
            <a:pPr marL="487045" indent="-487045">
              <a:buFont typeface="Arial" panose="020B0604020202020204" pitchFamily="34" charset="0"/>
              <a:buChar char="•"/>
            </a:pPr>
            <a:r>
              <a:rPr lang="sv-SE" sz="1100">
                <a:solidFill>
                  <a:srgbClr val="000000"/>
                </a:solidFill>
                <a:effectLst/>
                <a:ea typeface="Tahoma"/>
                <a:cs typeface="Tahoma"/>
              </a:rPr>
              <a:t>Annat</a:t>
            </a:r>
          </a:p>
          <a:p>
            <a:endParaRPr lang="sv-SE"/>
          </a:p>
        </p:txBody>
      </p:sp>
      <p:sp>
        <p:nvSpPr>
          <p:cNvPr id="4" name="Platshållare för bildnummer 3"/>
          <p:cNvSpPr>
            <a:spLocks noGrp="1"/>
          </p:cNvSpPr>
          <p:nvPr>
            <p:ph type="sldNum" sz="quarter" idx="5"/>
          </p:nvPr>
        </p:nvSpPr>
        <p:spPr/>
        <p:txBody>
          <a:bodyPr/>
          <a:lstStyle/>
          <a:p>
            <a:fld id="{52F7BF8A-7715-400F-BBF4-F9341909D0F1}" type="slidenum">
              <a:rPr lang="sv-SE" smtClean="0"/>
              <a:t>7</a:t>
            </a:fld>
            <a:endParaRPr lang="sv-SE"/>
          </a:p>
        </p:txBody>
      </p:sp>
    </p:spTree>
    <p:extLst>
      <p:ext uri="{BB962C8B-B14F-4D97-AF65-F5344CB8AC3E}">
        <p14:creationId xmlns:p14="http://schemas.microsoft.com/office/powerpoint/2010/main" val="259999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r>
              <a:rPr lang="sv-SE" sz="4000"/>
              <a:t>STORTAVLA</a:t>
            </a:r>
          </a:p>
          <a:p>
            <a:endParaRPr lang="sv-SE" sz="4000"/>
          </a:p>
          <a:p>
            <a:pPr marL="0" marR="0" lvl="0" indent="0" algn="l" defTabSz="914400" rtl="0" eaLnBrk="1" fontAlgn="auto" latinLnBrk="0" hangingPunct="1">
              <a:lnSpc>
                <a:spcPct val="100000"/>
              </a:lnSpc>
              <a:spcBef>
                <a:spcPts val="0"/>
              </a:spcBef>
              <a:spcAft>
                <a:spcPts val="0"/>
              </a:spcAft>
              <a:buClrTx/>
              <a:buSzTx/>
              <a:buFontTx/>
              <a:buNone/>
              <a:tabLst/>
              <a:defRPr/>
            </a:pPr>
            <a:r>
              <a:rPr lang="sv-SE" sz="4000"/>
              <a:t>….är ett sätt att skapa överblick över processer, produktion och resultat och bidrar till att skapa delaktighet och förståelse ….</a:t>
            </a:r>
          </a:p>
          <a:p>
            <a:endParaRPr lang="sv-SE" sz="4000"/>
          </a:p>
        </p:txBody>
      </p:sp>
      <p:sp>
        <p:nvSpPr>
          <p:cNvPr id="4" name="Platshållare för bildnummer 3"/>
          <p:cNvSpPr>
            <a:spLocks noGrp="1"/>
          </p:cNvSpPr>
          <p:nvPr>
            <p:ph type="sldNum" sz="quarter" idx="10"/>
          </p:nvPr>
        </p:nvSpPr>
        <p:spPr/>
        <p:txBody>
          <a:bodyPr/>
          <a:lstStyle/>
          <a:p>
            <a:fld id="{5BC32452-0D66-4080-8984-CB05AA705827}" type="slidenum">
              <a:rPr lang="sv-SE" smtClean="0">
                <a:solidFill>
                  <a:prstClr val="black"/>
                </a:solidFill>
              </a:rPr>
              <a:pPr/>
              <a:t>8</a:t>
            </a:fld>
            <a:endParaRPr lang="sv-SE">
              <a:solidFill>
                <a:prstClr val="black"/>
              </a:solidFill>
            </a:endParaRPr>
          </a:p>
        </p:txBody>
      </p:sp>
    </p:spTree>
    <p:extLst>
      <p:ext uri="{BB962C8B-B14F-4D97-AF65-F5344CB8AC3E}">
        <p14:creationId xmlns:p14="http://schemas.microsoft.com/office/powerpoint/2010/main" val="93754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10000"/>
          </a:bodyPr>
          <a:lstStyle/>
          <a:p>
            <a:r>
              <a:rPr lang="sv-SE" sz="4000"/>
              <a:t>STORTAVLA = stöd för möten </a:t>
            </a:r>
          </a:p>
          <a:p>
            <a:endParaRPr lang="sv-SE" sz="4000"/>
          </a:p>
          <a:p>
            <a:r>
              <a:rPr lang="sv-SE" sz="4000"/>
              <a:t>Viktigt att tavlan är uppdaterad, skit in blir skit ut</a:t>
            </a:r>
          </a:p>
          <a:p>
            <a:r>
              <a:rPr lang="sv-SE" sz="4000">
                <a:cs typeface="Calibri"/>
              </a:rPr>
              <a:t>Alt. Kan man ha en digital tavla.</a:t>
            </a:r>
          </a:p>
        </p:txBody>
      </p:sp>
      <p:sp>
        <p:nvSpPr>
          <p:cNvPr id="4" name="Platshållare för bildnummer 3"/>
          <p:cNvSpPr>
            <a:spLocks noGrp="1"/>
          </p:cNvSpPr>
          <p:nvPr>
            <p:ph type="sldNum" sz="quarter" idx="10"/>
          </p:nvPr>
        </p:nvSpPr>
        <p:spPr/>
        <p:txBody>
          <a:bodyPr/>
          <a:lstStyle/>
          <a:p>
            <a:fld id="{5BC32452-0D66-4080-8984-CB05AA705827}" type="slidenum">
              <a:rPr lang="sv-SE" smtClean="0">
                <a:solidFill>
                  <a:prstClr val="black"/>
                </a:solidFill>
              </a:rPr>
              <a:pPr/>
              <a:t>9</a:t>
            </a:fld>
            <a:endParaRPr lang="sv-SE">
              <a:solidFill>
                <a:prstClr val="black"/>
              </a:solidFill>
            </a:endParaRPr>
          </a:p>
        </p:txBody>
      </p:sp>
    </p:spTree>
    <p:extLst>
      <p:ext uri="{BB962C8B-B14F-4D97-AF65-F5344CB8AC3E}">
        <p14:creationId xmlns:p14="http://schemas.microsoft.com/office/powerpoint/2010/main" val="55925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7BB6D-D40A-FEB7-C4C6-07B17392B1A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3CA5B3B-D790-F1FA-3FC4-D4C01E4E5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E908936-6D97-CD39-C6F9-E514C7014448}"/>
              </a:ext>
            </a:extLst>
          </p:cNvPr>
          <p:cNvSpPr>
            <a:spLocks noGrp="1"/>
          </p:cNvSpPr>
          <p:nvPr>
            <p:ph type="dt" sz="half" idx="10"/>
          </p:nvPr>
        </p:nvSpPr>
        <p:spPr/>
        <p:txBody>
          <a:bodyPr/>
          <a:lstStyle/>
          <a:p>
            <a:fld id="{1B2BF0B5-66E0-4F5D-848A-C827EADCCDF6}" type="datetimeFigureOut">
              <a:rPr lang="sv-SE" smtClean="0"/>
              <a:t>2026-01-29</a:t>
            </a:fld>
            <a:endParaRPr lang="sv-SE"/>
          </a:p>
        </p:txBody>
      </p:sp>
      <p:sp>
        <p:nvSpPr>
          <p:cNvPr id="5" name="Platshållare för sidfot 4">
            <a:extLst>
              <a:ext uri="{FF2B5EF4-FFF2-40B4-BE49-F238E27FC236}">
                <a16:creationId xmlns:a16="http://schemas.microsoft.com/office/drawing/2014/main" id="{39F6632E-DFF9-103E-FBB5-9C9EAB82A2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F5B4D0-5AC4-8960-3541-11344D6FEC4C}"/>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96517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3853E-4365-117A-91E3-E19EE3FD721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9A3FF3-63C3-3ABF-73D0-BFAFF1B927C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6897DC-2E0A-6235-EFD3-7C1B86EE5BE6}"/>
              </a:ext>
            </a:extLst>
          </p:cNvPr>
          <p:cNvSpPr>
            <a:spLocks noGrp="1"/>
          </p:cNvSpPr>
          <p:nvPr>
            <p:ph type="dt" sz="half" idx="10"/>
          </p:nvPr>
        </p:nvSpPr>
        <p:spPr/>
        <p:txBody>
          <a:bodyPr/>
          <a:lstStyle/>
          <a:p>
            <a:fld id="{1B2BF0B5-66E0-4F5D-848A-C827EADCCDF6}" type="datetimeFigureOut">
              <a:rPr lang="sv-SE" smtClean="0"/>
              <a:t>2026-01-29</a:t>
            </a:fld>
            <a:endParaRPr lang="sv-SE"/>
          </a:p>
        </p:txBody>
      </p:sp>
      <p:sp>
        <p:nvSpPr>
          <p:cNvPr id="5" name="Platshållare för sidfot 4">
            <a:extLst>
              <a:ext uri="{FF2B5EF4-FFF2-40B4-BE49-F238E27FC236}">
                <a16:creationId xmlns:a16="http://schemas.microsoft.com/office/drawing/2014/main" id="{CAB0F682-82A4-8542-AB17-DA42DF439F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26FC2A-E207-AC60-65EB-8963CB707774}"/>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7003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4DDC03B-0B4B-4C56-BE97-5E4718C1C11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54076AD-9C70-FE27-FFA9-9335BDFD748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45317D-2B28-A96F-A1DB-4202BBE5BDA1}"/>
              </a:ext>
            </a:extLst>
          </p:cNvPr>
          <p:cNvSpPr>
            <a:spLocks noGrp="1"/>
          </p:cNvSpPr>
          <p:nvPr>
            <p:ph type="dt" sz="half" idx="10"/>
          </p:nvPr>
        </p:nvSpPr>
        <p:spPr/>
        <p:txBody>
          <a:bodyPr/>
          <a:lstStyle/>
          <a:p>
            <a:fld id="{1B2BF0B5-66E0-4F5D-848A-C827EADCCDF6}" type="datetimeFigureOut">
              <a:rPr lang="sv-SE" smtClean="0"/>
              <a:t>2026-01-29</a:t>
            </a:fld>
            <a:endParaRPr lang="sv-SE"/>
          </a:p>
        </p:txBody>
      </p:sp>
      <p:sp>
        <p:nvSpPr>
          <p:cNvPr id="5" name="Platshållare för sidfot 4">
            <a:extLst>
              <a:ext uri="{FF2B5EF4-FFF2-40B4-BE49-F238E27FC236}">
                <a16:creationId xmlns:a16="http://schemas.microsoft.com/office/drawing/2014/main" id="{1BA7C3DD-1F12-DDD4-384A-84CBEE7CD5A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EE0624-2C6F-D181-44A5-191AC33AED60}"/>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142041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F3ABC2-6516-E230-605C-9B601BC15D7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8FFE2B-7A4E-74F8-DA95-BA172E9160C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92AADD-3B8A-1CA6-384A-6EBBE4576BB0}"/>
              </a:ext>
            </a:extLst>
          </p:cNvPr>
          <p:cNvSpPr>
            <a:spLocks noGrp="1"/>
          </p:cNvSpPr>
          <p:nvPr>
            <p:ph type="dt" sz="half" idx="10"/>
          </p:nvPr>
        </p:nvSpPr>
        <p:spPr/>
        <p:txBody>
          <a:bodyPr/>
          <a:lstStyle/>
          <a:p>
            <a:fld id="{1B2BF0B5-66E0-4F5D-848A-C827EADCCDF6}" type="datetimeFigureOut">
              <a:rPr lang="sv-SE" smtClean="0"/>
              <a:t>2026-01-29</a:t>
            </a:fld>
            <a:endParaRPr lang="sv-SE"/>
          </a:p>
        </p:txBody>
      </p:sp>
      <p:sp>
        <p:nvSpPr>
          <p:cNvPr id="5" name="Platshållare för sidfot 4">
            <a:extLst>
              <a:ext uri="{FF2B5EF4-FFF2-40B4-BE49-F238E27FC236}">
                <a16:creationId xmlns:a16="http://schemas.microsoft.com/office/drawing/2014/main" id="{4602079B-93C6-3054-73AD-837FB65A7D6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60C9C52-CEF2-2FD1-3D9C-0FD5284EC0EA}"/>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42212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2C731D-47EF-70C0-F0A7-CB49A809CD0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9C0905-41AE-C812-2918-86C6789214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32B78A9-01B1-0D88-5704-7BE9D52BDB31}"/>
              </a:ext>
            </a:extLst>
          </p:cNvPr>
          <p:cNvSpPr>
            <a:spLocks noGrp="1"/>
          </p:cNvSpPr>
          <p:nvPr>
            <p:ph type="dt" sz="half" idx="10"/>
          </p:nvPr>
        </p:nvSpPr>
        <p:spPr/>
        <p:txBody>
          <a:bodyPr/>
          <a:lstStyle/>
          <a:p>
            <a:fld id="{1B2BF0B5-66E0-4F5D-848A-C827EADCCDF6}" type="datetimeFigureOut">
              <a:rPr lang="sv-SE" smtClean="0"/>
              <a:t>2026-01-29</a:t>
            </a:fld>
            <a:endParaRPr lang="sv-SE"/>
          </a:p>
        </p:txBody>
      </p:sp>
      <p:sp>
        <p:nvSpPr>
          <p:cNvPr id="5" name="Platshållare för sidfot 4">
            <a:extLst>
              <a:ext uri="{FF2B5EF4-FFF2-40B4-BE49-F238E27FC236}">
                <a16:creationId xmlns:a16="http://schemas.microsoft.com/office/drawing/2014/main" id="{57A60E62-356F-FF28-DC4C-197557D037A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DCCD3F-43AE-402E-413A-83A8CF6316A3}"/>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7003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3A4DE0-FAF8-C7D5-54F7-C433AE74F6A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5E3A557-9AC2-A13B-643B-270D5D7A72D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1C6D91F-7593-2410-C2A9-41C6CB3DB80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4923A3B-0EFD-2DB9-6080-5EAD99B700C6}"/>
              </a:ext>
            </a:extLst>
          </p:cNvPr>
          <p:cNvSpPr>
            <a:spLocks noGrp="1"/>
          </p:cNvSpPr>
          <p:nvPr>
            <p:ph type="dt" sz="half" idx="10"/>
          </p:nvPr>
        </p:nvSpPr>
        <p:spPr/>
        <p:txBody>
          <a:bodyPr/>
          <a:lstStyle/>
          <a:p>
            <a:fld id="{1B2BF0B5-66E0-4F5D-848A-C827EADCCDF6}" type="datetimeFigureOut">
              <a:rPr lang="sv-SE" smtClean="0"/>
              <a:t>2026-01-29</a:t>
            </a:fld>
            <a:endParaRPr lang="sv-SE"/>
          </a:p>
        </p:txBody>
      </p:sp>
      <p:sp>
        <p:nvSpPr>
          <p:cNvPr id="6" name="Platshållare för sidfot 5">
            <a:extLst>
              <a:ext uri="{FF2B5EF4-FFF2-40B4-BE49-F238E27FC236}">
                <a16:creationId xmlns:a16="http://schemas.microsoft.com/office/drawing/2014/main" id="{BD0E5B2C-0DE3-4632-590F-BB5A3085BC6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E5E4250-4973-5A6C-3E7C-154EBAE032E2}"/>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40184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B59DFD-87F8-B72B-C017-C43BA183F80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19A3955-20EA-821F-705D-54B74875D1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507104C-2924-1C02-4CED-08AE35051D4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5138F29-0D31-026D-8297-52A3DE76B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C28086B-9459-F9F8-4FF7-31158E3B5A5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A32062B-29D0-EF65-5C66-983091613C7D}"/>
              </a:ext>
            </a:extLst>
          </p:cNvPr>
          <p:cNvSpPr>
            <a:spLocks noGrp="1"/>
          </p:cNvSpPr>
          <p:nvPr>
            <p:ph type="dt" sz="half" idx="10"/>
          </p:nvPr>
        </p:nvSpPr>
        <p:spPr/>
        <p:txBody>
          <a:bodyPr/>
          <a:lstStyle/>
          <a:p>
            <a:fld id="{1B2BF0B5-66E0-4F5D-848A-C827EADCCDF6}" type="datetimeFigureOut">
              <a:rPr lang="sv-SE" smtClean="0"/>
              <a:t>2026-01-29</a:t>
            </a:fld>
            <a:endParaRPr lang="sv-SE"/>
          </a:p>
        </p:txBody>
      </p:sp>
      <p:sp>
        <p:nvSpPr>
          <p:cNvPr id="8" name="Platshållare för sidfot 7">
            <a:extLst>
              <a:ext uri="{FF2B5EF4-FFF2-40B4-BE49-F238E27FC236}">
                <a16:creationId xmlns:a16="http://schemas.microsoft.com/office/drawing/2014/main" id="{974D4260-A054-6379-38C6-796760F589E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EF7BBA2-E132-B5D2-362C-643BAB8FBE3B}"/>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35321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5EFD4E-77C8-4C17-C2D0-62F3A4FB570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FDF028-0A38-6F4C-B6C2-30956681A270}"/>
              </a:ext>
            </a:extLst>
          </p:cNvPr>
          <p:cNvSpPr>
            <a:spLocks noGrp="1"/>
          </p:cNvSpPr>
          <p:nvPr>
            <p:ph type="dt" sz="half" idx="10"/>
          </p:nvPr>
        </p:nvSpPr>
        <p:spPr/>
        <p:txBody>
          <a:bodyPr/>
          <a:lstStyle/>
          <a:p>
            <a:fld id="{1B2BF0B5-66E0-4F5D-848A-C827EADCCDF6}" type="datetimeFigureOut">
              <a:rPr lang="sv-SE" smtClean="0"/>
              <a:t>2026-01-29</a:t>
            </a:fld>
            <a:endParaRPr lang="sv-SE"/>
          </a:p>
        </p:txBody>
      </p:sp>
      <p:sp>
        <p:nvSpPr>
          <p:cNvPr id="4" name="Platshållare för sidfot 3">
            <a:extLst>
              <a:ext uri="{FF2B5EF4-FFF2-40B4-BE49-F238E27FC236}">
                <a16:creationId xmlns:a16="http://schemas.microsoft.com/office/drawing/2014/main" id="{3FBE80FA-E374-F0FD-EBC8-B7AE7B48799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C4B7F63-5F34-58A5-7092-4C438D67A600}"/>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354228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BD8D02B-A0D3-5CC1-8C4A-E5C3020FB830}"/>
              </a:ext>
            </a:extLst>
          </p:cNvPr>
          <p:cNvSpPr>
            <a:spLocks noGrp="1"/>
          </p:cNvSpPr>
          <p:nvPr>
            <p:ph type="dt" sz="half" idx="10"/>
          </p:nvPr>
        </p:nvSpPr>
        <p:spPr/>
        <p:txBody>
          <a:bodyPr/>
          <a:lstStyle/>
          <a:p>
            <a:fld id="{1B2BF0B5-66E0-4F5D-848A-C827EADCCDF6}" type="datetimeFigureOut">
              <a:rPr lang="sv-SE" smtClean="0"/>
              <a:t>2026-01-29</a:t>
            </a:fld>
            <a:endParaRPr lang="sv-SE"/>
          </a:p>
        </p:txBody>
      </p:sp>
      <p:sp>
        <p:nvSpPr>
          <p:cNvPr id="3" name="Platshållare för sidfot 2">
            <a:extLst>
              <a:ext uri="{FF2B5EF4-FFF2-40B4-BE49-F238E27FC236}">
                <a16:creationId xmlns:a16="http://schemas.microsoft.com/office/drawing/2014/main" id="{14CBDF3C-FAB6-89F6-393E-DEC3C521DA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CFC6FAB-5034-641C-FD48-7A504B73DFF1}"/>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57684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0D7C06-DB6B-E2AB-8D85-08379D0F0C9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CD4F9D-3296-4E46-F1EF-ABE805376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B846679-37E0-E401-8E69-3684ACC5E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4A15FC6-BDE7-D66C-B160-321BCC30E995}"/>
              </a:ext>
            </a:extLst>
          </p:cNvPr>
          <p:cNvSpPr>
            <a:spLocks noGrp="1"/>
          </p:cNvSpPr>
          <p:nvPr>
            <p:ph type="dt" sz="half" idx="10"/>
          </p:nvPr>
        </p:nvSpPr>
        <p:spPr/>
        <p:txBody>
          <a:bodyPr/>
          <a:lstStyle/>
          <a:p>
            <a:fld id="{1B2BF0B5-66E0-4F5D-848A-C827EADCCDF6}" type="datetimeFigureOut">
              <a:rPr lang="sv-SE" smtClean="0"/>
              <a:t>2026-01-29</a:t>
            </a:fld>
            <a:endParaRPr lang="sv-SE"/>
          </a:p>
        </p:txBody>
      </p:sp>
      <p:sp>
        <p:nvSpPr>
          <p:cNvPr id="6" name="Platshållare för sidfot 5">
            <a:extLst>
              <a:ext uri="{FF2B5EF4-FFF2-40B4-BE49-F238E27FC236}">
                <a16:creationId xmlns:a16="http://schemas.microsoft.com/office/drawing/2014/main" id="{BE4068D6-05F2-4C15-9710-D6D734973C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87972B1-1CC2-648F-2D8D-5E88278E94F7}"/>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119163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C83B9B-C1F5-999A-7243-DB18503A181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A25E3AF-96F1-78A3-0E9E-C9812C06B7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C58CC6A-3B38-FEAF-84FE-3D863449C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B655C48-6058-A574-FD70-FBD2975C8CF0}"/>
              </a:ext>
            </a:extLst>
          </p:cNvPr>
          <p:cNvSpPr>
            <a:spLocks noGrp="1"/>
          </p:cNvSpPr>
          <p:nvPr>
            <p:ph type="dt" sz="half" idx="10"/>
          </p:nvPr>
        </p:nvSpPr>
        <p:spPr/>
        <p:txBody>
          <a:bodyPr/>
          <a:lstStyle/>
          <a:p>
            <a:fld id="{1B2BF0B5-66E0-4F5D-848A-C827EADCCDF6}" type="datetimeFigureOut">
              <a:rPr lang="sv-SE" smtClean="0"/>
              <a:t>2026-01-29</a:t>
            </a:fld>
            <a:endParaRPr lang="sv-SE"/>
          </a:p>
        </p:txBody>
      </p:sp>
      <p:sp>
        <p:nvSpPr>
          <p:cNvPr id="6" name="Platshållare för sidfot 5">
            <a:extLst>
              <a:ext uri="{FF2B5EF4-FFF2-40B4-BE49-F238E27FC236}">
                <a16:creationId xmlns:a16="http://schemas.microsoft.com/office/drawing/2014/main" id="{89401BA4-5C97-42DD-21EE-3FD9E0FCE37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2641D5-7448-D89F-7C6A-993B8A0664B8}"/>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59818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BEF9369-654A-57B3-1DAE-B45FD339A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FA8ED71-FE7F-5732-5CBE-13F648A421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483EE43-F17B-9D32-F15E-06761EC06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2BF0B5-66E0-4F5D-848A-C827EADCCDF6}" type="datetimeFigureOut">
              <a:rPr lang="sv-SE" smtClean="0"/>
              <a:t>2026-01-29</a:t>
            </a:fld>
            <a:endParaRPr lang="sv-SE"/>
          </a:p>
        </p:txBody>
      </p:sp>
      <p:sp>
        <p:nvSpPr>
          <p:cNvPr id="5" name="Platshållare för sidfot 4">
            <a:extLst>
              <a:ext uri="{FF2B5EF4-FFF2-40B4-BE49-F238E27FC236}">
                <a16:creationId xmlns:a16="http://schemas.microsoft.com/office/drawing/2014/main" id="{1C511DA5-200D-9B77-B5E4-5E346070A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24262B9D-0F6B-167F-E48C-F3F061343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DFC28-EAFA-4BB7-9AD6-27B77836FADE}" type="slidenum">
              <a:rPr lang="sv-SE" smtClean="0"/>
              <a:t>‹#›</a:t>
            </a:fld>
            <a:endParaRPr lang="sv-SE"/>
          </a:p>
        </p:txBody>
      </p:sp>
    </p:spTree>
    <p:extLst>
      <p:ext uri="{BB962C8B-B14F-4D97-AF65-F5344CB8AC3E}">
        <p14:creationId xmlns:p14="http://schemas.microsoft.com/office/powerpoint/2010/main" val="1245145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customXml" Target="../ink/ink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Wig9irhnfa8"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s://www.seges.tv/video/8594368/fejl-og-faldgruber-ved-tavlemodet-tips" TargetMode="External"/><Relationship Id="rId2" Type="http://schemas.openxmlformats.org/officeDocument/2006/relationships/hyperlink" Target="http://dlbr.23video.com/video/7754106/det-perfekte-tavlemde" TargetMode="Externa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s://battremoten.suntarbetsliv.se/" TargetMode="External"/><Relationship Id="rId4" Type="http://schemas.openxmlformats.org/officeDocument/2006/relationships/hyperlink" Target="http://dlbr.23video.com/video/8594368/0/fejl-og-faldgruber-ved-tavlemodet-tip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2789E-E798-7574-AF8E-7A1AD139594B}"/>
            </a:ext>
          </a:extLst>
        </p:cNvPr>
        <p:cNvGrpSpPr/>
        <p:nvPr/>
      </p:nvGrpSpPr>
      <p:grpSpPr>
        <a:xfrm>
          <a:off x="0" y="0"/>
          <a:ext cx="0" cy="0"/>
          <a:chOff x="0" y="0"/>
          <a:chExt cx="0" cy="0"/>
        </a:xfrm>
      </p:grpSpPr>
      <p:pic>
        <p:nvPicPr>
          <p:cNvPr id="6" name="Bildobjekt 5" descr="En bild som visar tavla, rita, Barnkonst, konst&#10;&#10;AI-genererat innehåll kan vara felaktigt.">
            <a:extLst>
              <a:ext uri="{FF2B5EF4-FFF2-40B4-BE49-F238E27FC236}">
                <a16:creationId xmlns:a16="http://schemas.microsoft.com/office/drawing/2014/main" id="{CF3AB85A-3A0E-9C49-DB36-A45628771EC0}"/>
              </a:ext>
            </a:extLst>
          </p:cNvPr>
          <p:cNvPicPr>
            <a:picLocks noChangeAspect="1"/>
          </p:cNvPicPr>
          <p:nvPr/>
        </p:nvPicPr>
        <p:blipFill>
          <a:blip r:embed="rId3">
            <a:extLst>
              <a:ext uri="{28A0092B-C50C-407E-A947-70E740481C1C}">
                <a14:useLocalDpi xmlns:a14="http://schemas.microsoft.com/office/drawing/2010/main" val="0"/>
              </a:ext>
            </a:extLst>
          </a:blip>
          <a:srcRect t="23968"/>
          <a:stretch>
            <a:fillRect/>
          </a:stretch>
        </p:blipFill>
        <p:spPr>
          <a:xfrm>
            <a:off x="0" y="0"/>
            <a:ext cx="12192000" cy="5984630"/>
          </a:xfrm>
          <a:prstGeom prst="rect">
            <a:avLst/>
          </a:prstGeom>
        </p:spPr>
      </p:pic>
      <p:sp>
        <p:nvSpPr>
          <p:cNvPr id="3" name="Rubrik 2">
            <a:extLst>
              <a:ext uri="{FF2B5EF4-FFF2-40B4-BE49-F238E27FC236}">
                <a16:creationId xmlns:a16="http://schemas.microsoft.com/office/drawing/2014/main" id="{1EF55264-D660-5DCD-DD37-6E92038CE140}"/>
              </a:ext>
            </a:extLst>
          </p:cNvPr>
          <p:cNvSpPr>
            <a:spLocks noGrp="1"/>
          </p:cNvSpPr>
          <p:nvPr>
            <p:ph type="title"/>
          </p:nvPr>
        </p:nvSpPr>
        <p:spPr>
          <a:xfrm>
            <a:off x="1353021" y="1194284"/>
            <a:ext cx="7845408" cy="1325563"/>
          </a:xfrm>
        </p:spPr>
        <p:txBody>
          <a:bodyPr>
            <a:normAutofit/>
          </a:bodyP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br>
              <a:rPr lang="sv-SE" sz="2150" b="1" dirty="0">
                <a:latin typeface="Arial" panose="020B0604020202020204" pitchFamily="34" charset="0"/>
                <a:cs typeface="Arial" panose="020B0604020202020204" pitchFamily="34" charset="0"/>
              </a:rPr>
            </a:br>
            <a:r>
              <a:rPr lang="sv-SE" sz="4000" b="1" dirty="0">
                <a:latin typeface="Arial"/>
                <a:cs typeface="Arial"/>
              </a:rPr>
              <a:t>Möten och stortavla  </a:t>
            </a:r>
          </a:p>
        </p:txBody>
      </p:sp>
      <p:sp>
        <p:nvSpPr>
          <p:cNvPr id="4" name="Underrubrik 3">
            <a:extLst>
              <a:ext uri="{FF2B5EF4-FFF2-40B4-BE49-F238E27FC236}">
                <a16:creationId xmlns:a16="http://schemas.microsoft.com/office/drawing/2014/main" id="{533C1622-2105-88E7-82D1-6A72D54DABD1}"/>
              </a:ext>
            </a:extLst>
          </p:cNvPr>
          <p:cNvSpPr>
            <a:spLocks noGrp="1"/>
          </p:cNvSpPr>
          <p:nvPr>
            <p:ph type="body" sz="quarter" idx="4294967295"/>
          </p:nvPr>
        </p:nvSpPr>
        <p:spPr>
          <a:xfrm>
            <a:off x="1757119" y="6098528"/>
            <a:ext cx="4727415" cy="332676"/>
          </a:xfrm>
        </p:spPr>
        <p:txBody>
          <a:bodyPr vert="horz" lIns="0" tIns="0" rIns="0" bIns="0" rtlCol="0" anchor="t">
            <a:noAutofit/>
          </a:bodyP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marL="1088390" lvl="2" indent="0">
              <a:buNone/>
            </a:pPr>
            <a:r>
              <a:rPr lang="sv-SE" sz="1100">
                <a:latin typeface="Arial"/>
                <a:cs typeface="Arial"/>
              </a:rPr>
              <a:t>Förvaltning av utbildningskoncept</a:t>
            </a:r>
            <a:br>
              <a:rPr lang="sv-SE" sz="1100">
                <a:latin typeface="Arial"/>
              </a:rPr>
            </a:br>
            <a:r>
              <a:rPr lang="sv-SE" sz="1100" err="1">
                <a:latin typeface="Arial"/>
                <a:cs typeface="Arial"/>
              </a:rPr>
              <a:t>Lean</a:t>
            </a:r>
            <a:r>
              <a:rPr lang="sv-SE" sz="1100">
                <a:latin typeface="Arial"/>
                <a:cs typeface="Arial"/>
              </a:rPr>
              <a:t>, ledarskap och arbetsmiljö</a:t>
            </a:r>
            <a:br>
              <a:rPr lang="sv-SE" sz="1100">
                <a:latin typeface="Arial"/>
                <a:cs typeface="Arial"/>
              </a:rPr>
            </a:br>
            <a:r>
              <a:rPr lang="sv-SE" sz="1100">
                <a:latin typeface="Arial"/>
                <a:cs typeface="Arial"/>
              </a:rPr>
              <a:t>Kunskapsnav företagsledning och entreprenörskap</a:t>
            </a:r>
            <a:br>
              <a:rPr lang="sv-SE" sz="1100">
                <a:latin typeface="Arial"/>
                <a:cs typeface="Arial"/>
              </a:rPr>
            </a:br>
            <a:r>
              <a:rPr lang="sv-SE" sz="1100">
                <a:latin typeface="Arial"/>
                <a:cs typeface="Arial"/>
              </a:rPr>
              <a:t>Uppdaterat material 2024 - 2025 </a:t>
            </a:r>
          </a:p>
          <a:p>
            <a:endParaRPr lang="sv-SE"/>
          </a:p>
        </p:txBody>
      </p:sp>
      <p:pic>
        <p:nvPicPr>
          <p:cNvPr id="5" name="Picture 4">
            <a:extLst>
              <a:ext uri="{FF2B5EF4-FFF2-40B4-BE49-F238E27FC236}">
                <a16:creationId xmlns:a16="http://schemas.microsoft.com/office/drawing/2014/main" id="{3A814FB4-F524-A6AF-A23F-8A513E9F189F}"/>
              </a:ext>
            </a:extLst>
          </p:cNvPr>
          <p:cNvPicPr>
            <a:picLocks noChangeAspect="1"/>
          </p:cNvPicPr>
          <p:nvPr/>
        </p:nvPicPr>
        <p:blipFill>
          <a:blip r:embed="rId4"/>
          <a:stretch>
            <a:fillRect/>
          </a:stretch>
        </p:blipFill>
        <p:spPr>
          <a:xfrm>
            <a:off x="757305" y="6014217"/>
            <a:ext cx="1191433" cy="847080"/>
          </a:xfrm>
          <a:prstGeom prst="rect">
            <a:avLst/>
          </a:prstGeom>
        </p:spPr>
      </p:pic>
      <p:pic>
        <p:nvPicPr>
          <p:cNvPr id="7" name="Graphic 6">
            <a:extLst>
              <a:ext uri="{FF2B5EF4-FFF2-40B4-BE49-F238E27FC236}">
                <a16:creationId xmlns:a16="http://schemas.microsoft.com/office/drawing/2014/main" id="{CA16D1AF-42EE-F242-90AA-F444821D2F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79" y="6087940"/>
            <a:ext cx="590550" cy="590550"/>
          </a:xfrm>
          <a:prstGeom prst="rect">
            <a:avLst/>
          </a:prstGeom>
        </p:spPr>
      </p:pic>
      <p:pic>
        <p:nvPicPr>
          <p:cNvPr id="10" name="Picture 9" descr="En bild som visar text, flagga, Teckensnitt, symbol&#10;&#10;AI-genererat innehåll kan vara felaktigt.">
            <a:extLst>
              <a:ext uri="{FF2B5EF4-FFF2-40B4-BE49-F238E27FC236}">
                <a16:creationId xmlns:a16="http://schemas.microsoft.com/office/drawing/2014/main" id="{1E2DD447-6224-D19E-7726-FC35EB5FF0E8}"/>
              </a:ext>
            </a:extLst>
          </p:cNvPr>
          <p:cNvPicPr>
            <a:picLocks noChangeAspect="1"/>
          </p:cNvPicPr>
          <p:nvPr/>
        </p:nvPicPr>
        <p:blipFill>
          <a:blip r:embed="rId7"/>
          <a:stretch>
            <a:fillRect/>
          </a:stretch>
        </p:blipFill>
        <p:spPr>
          <a:xfrm>
            <a:off x="1948508" y="6100061"/>
            <a:ext cx="752475" cy="714375"/>
          </a:xfrm>
          <a:prstGeom prst="rect">
            <a:avLst/>
          </a:prstGeom>
        </p:spPr>
      </p:pic>
    </p:spTree>
    <p:extLst>
      <p:ext uri="{BB962C8B-B14F-4D97-AF65-F5344CB8AC3E}">
        <p14:creationId xmlns:p14="http://schemas.microsoft.com/office/powerpoint/2010/main" val="115262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768BA4F-4F1A-85EF-EE15-2A380932310D}"/>
              </a:ext>
            </a:extLst>
          </p:cNvPr>
          <p:cNvSpPr txBox="1"/>
          <p:nvPr/>
        </p:nvSpPr>
        <p:spPr>
          <a:xfrm>
            <a:off x="441003" y="718555"/>
            <a:ext cx="9026445" cy="2176782"/>
          </a:xfrm>
          <a:prstGeom prst="rect">
            <a:avLst/>
          </a:prstGeom>
          <a:noFill/>
        </p:spPr>
        <p:txBody>
          <a:bodyPr wrap="square" lIns="64294" tIns="32147" rIns="64294" bIns="32147" rtlCol="0" anchor="t">
            <a:spAutoFit/>
          </a:bodyPr>
          <a:lstStyle/>
          <a:p>
            <a:pPr defTabSz="342882"/>
            <a:r>
              <a:rPr lang="sv-SE" sz="3600" b="1" dirty="0">
                <a:solidFill>
                  <a:prstClr val="black"/>
                </a:solidFill>
                <a:latin typeface="Arial Bold"/>
              </a:rPr>
              <a:t>Tavlor som stöd för möten  </a:t>
            </a:r>
          </a:p>
          <a:p>
            <a:pPr defTabSz="342882"/>
            <a:r>
              <a:rPr lang="sv-SE" sz="2531" b="1" dirty="0">
                <a:solidFill>
                  <a:prstClr val="black"/>
                </a:solidFill>
                <a:latin typeface="Arial Bold"/>
              </a:rPr>
              <a:t>Exempel från Lean gård  </a:t>
            </a:r>
          </a:p>
          <a:p>
            <a:pPr defTabSz="342882"/>
            <a:endParaRPr lang="sv-SE" sz="2531" b="1" dirty="0">
              <a:solidFill>
                <a:prstClr val="black"/>
              </a:solidFill>
              <a:latin typeface="Arial Bold"/>
            </a:endParaRPr>
          </a:p>
          <a:p>
            <a:pPr defTabSz="342882"/>
            <a:r>
              <a:rPr lang="sv-SE" sz="2531" b="1" dirty="0">
                <a:solidFill>
                  <a:prstClr val="black"/>
                </a:solidFill>
                <a:latin typeface="Arial Bold"/>
              </a:rPr>
              <a:t>Synliggöra avvikelser i arbetsmiljön </a:t>
            </a:r>
          </a:p>
          <a:p>
            <a:pPr defTabSz="342882"/>
            <a:r>
              <a:rPr lang="sv-SE" sz="2531" b="1" dirty="0">
                <a:solidFill>
                  <a:prstClr val="black"/>
                </a:solidFill>
                <a:latin typeface="Arial Bold"/>
              </a:rPr>
              <a:t> "Gröna Korset” (Aj och Oj)</a:t>
            </a:r>
          </a:p>
        </p:txBody>
      </p:sp>
      <p:pic>
        <p:nvPicPr>
          <p:cNvPr id="2" name="Bildobjekt 1" descr="Beskrivning saknas.">
            <a:extLst>
              <a:ext uri="{FF2B5EF4-FFF2-40B4-BE49-F238E27FC236}">
                <a16:creationId xmlns:a16="http://schemas.microsoft.com/office/drawing/2014/main" id="{76F0EA1B-5816-E7D5-2F08-210C5500C5EA}"/>
              </a:ext>
            </a:extLst>
          </p:cNvPr>
          <p:cNvPicPr>
            <a:picLocks noChangeAspect="1"/>
          </p:cNvPicPr>
          <p:nvPr/>
        </p:nvPicPr>
        <p:blipFill>
          <a:blip r:embed="rId3"/>
          <a:stretch>
            <a:fillRect/>
          </a:stretch>
        </p:blipFill>
        <p:spPr>
          <a:xfrm>
            <a:off x="6868512" y="843748"/>
            <a:ext cx="4101552" cy="5577592"/>
          </a:xfrm>
          <a:prstGeom prst="rect">
            <a:avLst/>
          </a:prstGeom>
        </p:spPr>
      </p:pic>
      <p:pic>
        <p:nvPicPr>
          <p:cNvPr id="5" name="Bildobjekt 4" descr="En bild som visar text, skärmbild, Teckensnitt, diagram&#10;&#10;Automatiskt genererad beskrivning">
            <a:extLst>
              <a:ext uri="{FF2B5EF4-FFF2-40B4-BE49-F238E27FC236}">
                <a16:creationId xmlns:a16="http://schemas.microsoft.com/office/drawing/2014/main" id="{7A6512C3-46C4-87D8-AF9D-EFA339B0B944}"/>
              </a:ext>
            </a:extLst>
          </p:cNvPr>
          <p:cNvPicPr>
            <a:picLocks noChangeAspect="1"/>
          </p:cNvPicPr>
          <p:nvPr/>
        </p:nvPicPr>
        <p:blipFill>
          <a:blip r:embed="rId4"/>
          <a:stretch>
            <a:fillRect/>
          </a:stretch>
        </p:blipFill>
        <p:spPr>
          <a:xfrm>
            <a:off x="120771" y="3085746"/>
            <a:ext cx="6049834" cy="3444451"/>
          </a:xfrm>
          <a:prstGeom prst="rect">
            <a:avLst/>
          </a:prstGeom>
        </p:spPr>
      </p:pic>
      <p:sp>
        <p:nvSpPr>
          <p:cNvPr id="9" name="Pil: höger 8">
            <a:extLst>
              <a:ext uri="{FF2B5EF4-FFF2-40B4-BE49-F238E27FC236}">
                <a16:creationId xmlns:a16="http://schemas.microsoft.com/office/drawing/2014/main" id="{05CCD2C7-55C6-F5F9-5A15-67C14CC154A8}"/>
              </a:ext>
            </a:extLst>
          </p:cNvPr>
          <p:cNvSpPr/>
          <p:nvPr/>
        </p:nvSpPr>
        <p:spPr>
          <a:xfrm rot="19739434">
            <a:off x="5206234" y="2231802"/>
            <a:ext cx="2917019" cy="810996"/>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66"/>
          </a:p>
        </p:txBody>
      </p:sp>
      <mc:AlternateContent xmlns:mc="http://schemas.openxmlformats.org/markup-compatibility/2006" xmlns:p14="http://schemas.microsoft.com/office/powerpoint/2010/main">
        <mc:Choice Requires="p14">
          <p:contentPart p14:bwMode="auto" r:id="rId5">
            <p14:nvContentPartPr>
              <p14:cNvPr id="14" name="Pennanteckning 13">
                <a:extLst>
                  <a:ext uri="{FF2B5EF4-FFF2-40B4-BE49-F238E27FC236}">
                    <a16:creationId xmlns:a16="http://schemas.microsoft.com/office/drawing/2014/main" id="{17AF4D0C-4183-9866-16AC-187811F2C709}"/>
                  </a:ext>
                </a:extLst>
              </p14:cNvPr>
              <p14:cNvContentPartPr/>
              <p14:nvPr/>
            </p14:nvContentPartPr>
            <p14:xfrm>
              <a:off x="5932765" y="3926647"/>
              <a:ext cx="17426" cy="17426"/>
            </p14:xfrm>
          </p:contentPart>
        </mc:Choice>
        <mc:Fallback xmlns="">
          <p:pic>
            <p:nvPicPr>
              <p:cNvPr id="14" name="Pennanteckning 13">
                <a:extLst>
                  <a:ext uri="{FF2B5EF4-FFF2-40B4-BE49-F238E27FC236}">
                    <a16:creationId xmlns:a16="http://schemas.microsoft.com/office/drawing/2014/main" id="{17AF4D0C-4183-9866-16AC-187811F2C709}"/>
                  </a:ext>
                </a:extLst>
              </p:cNvPr>
              <p:cNvPicPr/>
              <p:nvPr/>
            </p:nvPicPr>
            <p:blipFill>
              <a:blip r:embed="rId6"/>
              <a:stretch>
                <a:fillRect/>
              </a:stretch>
            </p:blipFill>
            <p:spPr>
              <a:xfrm>
                <a:off x="5061465" y="3055347"/>
                <a:ext cx="1742600" cy="1742600"/>
              </a:xfrm>
              <a:prstGeom prst="rect">
                <a:avLst/>
              </a:prstGeom>
            </p:spPr>
          </p:pic>
        </mc:Fallback>
      </mc:AlternateContent>
    </p:spTree>
    <p:extLst>
      <p:ext uri="{BB962C8B-B14F-4D97-AF65-F5344CB8AC3E}">
        <p14:creationId xmlns:p14="http://schemas.microsoft.com/office/powerpoint/2010/main" val="410349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3746739" y="1612522"/>
          <a:ext cx="1863207" cy="10936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ell 10"/>
          <p:cNvGraphicFramePr>
            <a:graphicFrameLocks noGrp="1"/>
          </p:cNvGraphicFramePr>
          <p:nvPr>
            <p:extLst>
              <p:ext uri="{D42A27DB-BD31-4B8C-83A1-F6EECF244321}">
                <p14:modId xmlns:p14="http://schemas.microsoft.com/office/powerpoint/2010/main" val="742884248"/>
              </p:ext>
            </p:extLst>
          </p:nvPr>
        </p:nvGraphicFramePr>
        <p:xfrm>
          <a:off x="2063094" y="1006694"/>
          <a:ext cx="1984720" cy="942634"/>
        </p:xfrm>
        <a:graphic>
          <a:graphicData uri="http://schemas.openxmlformats.org/drawingml/2006/table">
            <a:tbl>
              <a:tblPr firstRow="1" bandRow="1">
                <a:tableStyleId>{8A107856-5554-42FB-B03E-39F5DBC370BA}</a:tableStyleId>
              </a:tblPr>
              <a:tblGrid>
                <a:gridCol w="317555">
                  <a:extLst>
                    <a:ext uri="{9D8B030D-6E8A-4147-A177-3AD203B41FA5}">
                      <a16:colId xmlns:a16="http://schemas.microsoft.com/office/drawing/2014/main" val="20000"/>
                    </a:ext>
                  </a:extLst>
                </a:gridCol>
                <a:gridCol w="754194">
                  <a:extLst>
                    <a:ext uri="{9D8B030D-6E8A-4147-A177-3AD203B41FA5}">
                      <a16:colId xmlns:a16="http://schemas.microsoft.com/office/drawing/2014/main" val="20001"/>
                    </a:ext>
                  </a:extLst>
                </a:gridCol>
                <a:gridCol w="912971">
                  <a:extLst>
                    <a:ext uri="{9D8B030D-6E8A-4147-A177-3AD203B41FA5}">
                      <a16:colId xmlns:a16="http://schemas.microsoft.com/office/drawing/2014/main" val="20002"/>
                    </a:ext>
                  </a:extLst>
                </a:gridCol>
              </a:tblGrid>
              <a:tr h="203254">
                <a:tc>
                  <a:txBody>
                    <a:bodyPr/>
                    <a:lstStyle/>
                    <a:p>
                      <a:r>
                        <a:rPr lang="sv-SE" sz="400"/>
                        <a:t>Vecka</a:t>
                      </a:r>
                    </a:p>
                  </a:txBody>
                  <a:tcPr marL="51435" marR="51435" marT="25718" marB="25718">
                    <a:noFill/>
                  </a:tcPr>
                </a:tc>
                <a:tc>
                  <a:txBody>
                    <a:bodyPr/>
                    <a:lstStyle/>
                    <a:p>
                      <a:r>
                        <a:rPr lang="sv-SE" sz="400"/>
                        <a:t>Mål = Max 2 kor</a:t>
                      </a:r>
                      <a:r>
                        <a:rPr lang="sv-SE" sz="400" baseline="0"/>
                        <a:t> med juverhälsostörning</a:t>
                      </a:r>
                      <a:endParaRPr lang="sv-SE" sz="400"/>
                    </a:p>
                  </a:txBody>
                  <a:tcPr marL="51435" marR="51435" marT="25718" marB="25718">
                    <a:noFill/>
                  </a:tcPr>
                </a:tc>
                <a:tc>
                  <a:txBody>
                    <a:bodyPr/>
                    <a:lstStyle/>
                    <a:p>
                      <a:r>
                        <a:rPr lang="sv-SE" sz="400"/>
                        <a:t>Mål = Inga</a:t>
                      </a:r>
                      <a:r>
                        <a:rPr lang="sv-SE" sz="400" baseline="0"/>
                        <a:t> kalvar med diarré</a:t>
                      </a:r>
                      <a:endParaRPr lang="sv-SE" sz="400"/>
                    </a:p>
                  </a:txBody>
                  <a:tcPr marL="51435" marR="51435" marT="25718" marB="25718">
                    <a:noFill/>
                  </a:tcPr>
                </a:tc>
                <a:extLst>
                  <a:ext uri="{0D108BD9-81ED-4DB2-BD59-A6C34878D82A}">
                    <a16:rowId xmlns:a16="http://schemas.microsoft.com/office/drawing/2014/main" val="10000"/>
                  </a:ext>
                </a:extLst>
              </a:tr>
              <a:tr h="147876">
                <a:tc>
                  <a:txBody>
                    <a:bodyPr/>
                    <a:lstStyle/>
                    <a:p>
                      <a:r>
                        <a:rPr lang="sv-SE" sz="600"/>
                        <a:t>5</a:t>
                      </a:r>
                    </a:p>
                  </a:txBody>
                  <a:tcPr marL="51435" marR="51435" marT="25718" marB="25718">
                    <a:noFill/>
                  </a:tcPr>
                </a:tc>
                <a:tc>
                  <a:txBody>
                    <a:bodyPr/>
                    <a:lstStyle/>
                    <a:p>
                      <a:r>
                        <a:rPr lang="sv-SE" sz="600"/>
                        <a:t>4</a:t>
                      </a:r>
                    </a:p>
                  </a:txBody>
                  <a:tcPr marL="51435" marR="51435" marT="25718" marB="25718">
                    <a:noFill/>
                  </a:tcPr>
                </a:tc>
                <a:tc>
                  <a:txBody>
                    <a:bodyPr/>
                    <a:lstStyle/>
                    <a:p>
                      <a:r>
                        <a:rPr lang="sv-SE" sz="600"/>
                        <a:t>3</a:t>
                      </a:r>
                    </a:p>
                  </a:txBody>
                  <a:tcPr marL="51435" marR="51435" marT="25718" marB="25718">
                    <a:noFill/>
                  </a:tcPr>
                </a:tc>
                <a:extLst>
                  <a:ext uri="{0D108BD9-81ED-4DB2-BD59-A6C34878D82A}">
                    <a16:rowId xmlns:a16="http://schemas.microsoft.com/office/drawing/2014/main" val="10001"/>
                  </a:ext>
                </a:extLst>
              </a:tr>
              <a:tr h="147876">
                <a:tc>
                  <a:txBody>
                    <a:bodyPr/>
                    <a:lstStyle/>
                    <a:p>
                      <a:r>
                        <a:rPr lang="sv-SE" sz="600"/>
                        <a:t>6</a:t>
                      </a:r>
                    </a:p>
                  </a:txBody>
                  <a:tcPr marL="51435" marR="51435" marT="25718" marB="25718">
                    <a:noFill/>
                  </a:tcPr>
                </a:tc>
                <a:tc>
                  <a:txBody>
                    <a:bodyPr/>
                    <a:lstStyle/>
                    <a:p>
                      <a:r>
                        <a:rPr lang="sv-SE" sz="600"/>
                        <a:t>5</a:t>
                      </a:r>
                    </a:p>
                  </a:txBody>
                  <a:tcPr marL="51435" marR="51435" marT="25718" marB="25718">
                    <a:noFill/>
                  </a:tcPr>
                </a:tc>
                <a:tc>
                  <a:txBody>
                    <a:bodyPr/>
                    <a:lstStyle/>
                    <a:p>
                      <a:r>
                        <a:rPr lang="sv-SE" sz="600"/>
                        <a:t>5</a:t>
                      </a:r>
                    </a:p>
                  </a:txBody>
                  <a:tcPr marL="51435" marR="51435" marT="25718" marB="25718">
                    <a:noFill/>
                  </a:tcPr>
                </a:tc>
                <a:extLst>
                  <a:ext uri="{0D108BD9-81ED-4DB2-BD59-A6C34878D82A}">
                    <a16:rowId xmlns:a16="http://schemas.microsoft.com/office/drawing/2014/main" val="10002"/>
                  </a:ext>
                </a:extLst>
              </a:tr>
              <a:tr h="147876">
                <a:tc>
                  <a:txBody>
                    <a:bodyPr/>
                    <a:lstStyle/>
                    <a:p>
                      <a:r>
                        <a:rPr lang="sv-SE" sz="600"/>
                        <a:t>7</a:t>
                      </a:r>
                    </a:p>
                  </a:txBody>
                  <a:tcPr marL="51435" marR="51435" marT="25718" marB="25718">
                    <a:noFill/>
                  </a:tcPr>
                </a:tc>
                <a:tc>
                  <a:txBody>
                    <a:bodyPr/>
                    <a:lstStyle/>
                    <a:p>
                      <a:r>
                        <a:rPr lang="sv-SE" sz="600"/>
                        <a:t>2</a:t>
                      </a:r>
                    </a:p>
                  </a:txBody>
                  <a:tcPr marL="51435" marR="51435" marT="25718" marB="25718">
                    <a:noFill/>
                  </a:tcPr>
                </a:tc>
                <a:tc>
                  <a:txBody>
                    <a:bodyPr/>
                    <a:lstStyle/>
                    <a:p>
                      <a:r>
                        <a:rPr lang="sv-SE" sz="600"/>
                        <a:t>5</a:t>
                      </a:r>
                    </a:p>
                  </a:txBody>
                  <a:tcPr marL="51435" marR="51435" marT="25718" marB="25718">
                    <a:noFill/>
                  </a:tcPr>
                </a:tc>
                <a:extLst>
                  <a:ext uri="{0D108BD9-81ED-4DB2-BD59-A6C34878D82A}">
                    <a16:rowId xmlns:a16="http://schemas.microsoft.com/office/drawing/2014/main" val="10003"/>
                  </a:ext>
                </a:extLst>
              </a:tr>
              <a:tr h="147876">
                <a:tc>
                  <a:txBody>
                    <a:bodyPr/>
                    <a:lstStyle/>
                    <a:p>
                      <a:r>
                        <a:rPr lang="sv-SE" sz="600"/>
                        <a:t>8</a:t>
                      </a:r>
                    </a:p>
                  </a:txBody>
                  <a:tcPr marL="51435" marR="51435" marT="25718" marB="25718">
                    <a:noFill/>
                  </a:tcPr>
                </a:tc>
                <a:tc>
                  <a:txBody>
                    <a:bodyPr/>
                    <a:lstStyle/>
                    <a:p>
                      <a:r>
                        <a:rPr lang="sv-SE" sz="600"/>
                        <a:t>2</a:t>
                      </a:r>
                    </a:p>
                  </a:txBody>
                  <a:tcPr marL="51435" marR="51435" marT="25718" marB="25718">
                    <a:noFill/>
                  </a:tcPr>
                </a:tc>
                <a:tc>
                  <a:txBody>
                    <a:bodyPr/>
                    <a:lstStyle/>
                    <a:p>
                      <a:r>
                        <a:rPr lang="sv-SE" sz="600"/>
                        <a:t>2</a:t>
                      </a:r>
                    </a:p>
                  </a:txBody>
                  <a:tcPr marL="51435" marR="51435" marT="25718" marB="25718">
                    <a:noFill/>
                  </a:tcPr>
                </a:tc>
                <a:extLst>
                  <a:ext uri="{0D108BD9-81ED-4DB2-BD59-A6C34878D82A}">
                    <a16:rowId xmlns:a16="http://schemas.microsoft.com/office/drawing/2014/main" val="10004"/>
                  </a:ext>
                </a:extLst>
              </a:tr>
              <a:tr h="147876">
                <a:tc>
                  <a:txBody>
                    <a:bodyPr/>
                    <a:lstStyle/>
                    <a:p>
                      <a:r>
                        <a:rPr lang="sv-SE" sz="600"/>
                        <a:t>9</a:t>
                      </a:r>
                    </a:p>
                  </a:txBody>
                  <a:tcPr marL="51435" marR="51435" marT="25718" marB="25718">
                    <a:noFill/>
                  </a:tcPr>
                </a:tc>
                <a:tc>
                  <a:txBody>
                    <a:bodyPr/>
                    <a:lstStyle/>
                    <a:p>
                      <a:endParaRPr lang="sv-SE" sz="600"/>
                    </a:p>
                  </a:txBody>
                  <a:tcPr marL="51435" marR="51435" marT="25718" marB="25718">
                    <a:noFill/>
                  </a:tcPr>
                </a:tc>
                <a:tc>
                  <a:txBody>
                    <a:bodyPr/>
                    <a:lstStyle/>
                    <a:p>
                      <a:endParaRPr lang="sv-SE" sz="600" dirty="0"/>
                    </a:p>
                  </a:txBody>
                  <a:tcPr marL="51435" marR="51435" marT="25718" marB="25718">
                    <a:noFill/>
                  </a:tcPr>
                </a:tc>
                <a:extLst>
                  <a:ext uri="{0D108BD9-81ED-4DB2-BD59-A6C34878D82A}">
                    <a16:rowId xmlns:a16="http://schemas.microsoft.com/office/drawing/2014/main" val="10005"/>
                  </a:ext>
                </a:extLst>
              </a:tr>
            </a:tbl>
          </a:graphicData>
        </a:graphic>
      </p:graphicFrame>
      <p:grpSp>
        <p:nvGrpSpPr>
          <p:cNvPr id="45" name="Grupp 44">
            <a:extLst>
              <a:ext uri="{FF2B5EF4-FFF2-40B4-BE49-F238E27FC236}">
                <a16:creationId xmlns:a16="http://schemas.microsoft.com/office/drawing/2014/main" id="{7B4635F5-34A0-A8ED-BD8E-034FF39F6DD8}"/>
              </a:ext>
            </a:extLst>
          </p:cNvPr>
          <p:cNvGrpSpPr/>
          <p:nvPr/>
        </p:nvGrpSpPr>
        <p:grpSpPr>
          <a:xfrm>
            <a:off x="4812281" y="2361996"/>
            <a:ext cx="1732578" cy="1112435"/>
            <a:chOff x="6889807" y="3978027"/>
            <a:chExt cx="2464111" cy="1582130"/>
          </a:xfrm>
        </p:grpSpPr>
        <p:sp>
          <p:nvSpPr>
            <p:cNvPr id="12" name="Rektangel 11"/>
            <p:cNvSpPr/>
            <p:nvPr/>
          </p:nvSpPr>
          <p:spPr>
            <a:xfrm>
              <a:off x="7130330" y="4281191"/>
              <a:ext cx="1843405" cy="9793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257174"/>
              <a:endParaRPr lang="sv-SE" sz="1012">
                <a:solidFill>
                  <a:prstClr val="black"/>
                </a:solidFill>
              </a:endParaRPr>
            </a:p>
          </p:txBody>
        </p:sp>
        <p:grpSp>
          <p:nvGrpSpPr>
            <p:cNvPr id="42" name="Grupp 41">
              <a:extLst>
                <a:ext uri="{FF2B5EF4-FFF2-40B4-BE49-F238E27FC236}">
                  <a16:creationId xmlns:a16="http://schemas.microsoft.com/office/drawing/2014/main" id="{B03B575E-D7AE-808A-C068-E41DA5052491}"/>
                </a:ext>
              </a:extLst>
            </p:cNvPr>
            <p:cNvGrpSpPr/>
            <p:nvPr/>
          </p:nvGrpSpPr>
          <p:grpSpPr>
            <a:xfrm>
              <a:off x="6889807" y="3978027"/>
              <a:ext cx="2464111" cy="1582130"/>
              <a:chOff x="6889807" y="3978027"/>
              <a:chExt cx="2464111" cy="1582130"/>
            </a:xfrm>
          </p:grpSpPr>
          <p:sp>
            <p:nvSpPr>
              <p:cNvPr id="13" name="textruta 12"/>
              <p:cNvSpPr txBox="1"/>
              <p:nvPr/>
            </p:nvSpPr>
            <p:spPr>
              <a:xfrm>
                <a:off x="7683332" y="5231863"/>
                <a:ext cx="1670586" cy="328294"/>
              </a:xfrm>
              <a:prstGeom prst="rect">
                <a:avLst/>
              </a:prstGeom>
              <a:noFill/>
            </p:spPr>
            <p:txBody>
              <a:bodyPr wrap="square" rtlCol="0">
                <a:spAutoFit/>
              </a:bodyPr>
              <a:lstStyle/>
              <a:p>
                <a:pPr defTabSz="257174"/>
                <a:r>
                  <a:rPr lang="sv-SE" sz="900">
                    <a:solidFill>
                      <a:srgbClr val="1F497D">
                        <a:lumMod val="60000"/>
                        <a:lumOff val="40000"/>
                      </a:srgbClr>
                    </a:solidFill>
                    <a:latin typeface="Bradley Hand ITC" pitchFamily="66" charset="0"/>
                  </a:rPr>
                  <a:t>Insats</a:t>
                </a:r>
              </a:p>
            </p:txBody>
          </p:sp>
          <p:sp>
            <p:nvSpPr>
              <p:cNvPr id="14" name="textruta 13"/>
              <p:cNvSpPr txBox="1"/>
              <p:nvPr/>
            </p:nvSpPr>
            <p:spPr>
              <a:xfrm rot="16200000">
                <a:off x="6449087" y="4418747"/>
                <a:ext cx="1209734" cy="328294"/>
              </a:xfrm>
              <a:prstGeom prst="rect">
                <a:avLst/>
              </a:prstGeom>
              <a:noFill/>
            </p:spPr>
            <p:txBody>
              <a:bodyPr wrap="square" rtlCol="0">
                <a:spAutoFit/>
              </a:bodyPr>
              <a:lstStyle/>
              <a:p>
                <a:pPr defTabSz="257174"/>
                <a:r>
                  <a:rPr lang="sv-SE" sz="900">
                    <a:solidFill>
                      <a:srgbClr val="1F497D">
                        <a:lumMod val="60000"/>
                        <a:lumOff val="40000"/>
                      </a:srgbClr>
                    </a:solidFill>
                    <a:latin typeface="Bradley Hand ITC" pitchFamily="66" charset="0"/>
                  </a:rPr>
                  <a:t>Nytta</a:t>
                </a:r>
              </a:p>
            </p:txBody>
          </p:sp>
          <p:cxnSp>
            <p:nvCxnSpPr>
              <p:cNvPr id="15" name="Rak 14"/>
              <p:cNvCxnSpPr>
                <a:stCxn id="12" idx="1"/>
                <a:endCxn id="12" idx="3"/>
              </p:cNvCxnSpPr>
              <p:nvPr/>
            </p:nvCxnSpPr>
            <p:spPr>
              <a:xfrm>
                <a:off x="7130330" y="4770846"/>
                <a:ext cx="184340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Rak 15"/>
              <p:cNvCxnSpPr>
                <a:cxnSpLocks/>
                <a:stCxn id="12" idx="0"/>
                <a:endCxn id="12" idx="2"/>
              </p:cNvCxnSpPr>
              <p:nvPr/>
            </p:nvCxnSpPr>
            <p:spPr>
              <a:xfrm>
                <a:off x="8052032" y="4281191"/>
                <a:ext cx="0" cy="9793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textruta 16"/>
              <p:cNvSpPr txBox="1"/>
              <p:nvPr/>
            </p:nvSpPr>
            <p:spPr>
              <a:xfrm>
                <a:off x="7026421" y="3997211"/>
                <a:ext cx="1843405" cy="328294"/>
              </a:xfrm>
              <a:prstGeom prst="rect">
                <a:avLst/>
              </a:prstGeom>
              <a:noFill/>
            </p:spPr>
            <p:txBody>
              <a:bodyPr wrap="square" rtlCol="0">
                <a:spAutoFit/>
              </a:bodyPr>
              <a:lstStyle/>
              <a:p>
                <a:pPr defTabSz="257174"/>
                <a:r>
                  <a:rPr lang="sv-SE" sz="900" b="1">
                    <a:solidFill>
                      <a:srgbClr val="1F497D">
                        <a:lumMod val="60000"/>
                        <a:lumOff val="40000"/>
                      </a:srgbClr>
                    </a:solidFill>
                    <a:latin typeface="Bradley Hand ITC" pitchFamily="66" charset="0"/>
                  </a:rPr>
                  <a:t>Prioritering</a:t>
                </a:r>
              </a:p>
            </p:txBody>
          </p:sp>
        </p:grpSp>
      </p:grpSp>
      <p:graphicFrame>
        <p:nvGraphicFramePr>
          <p:cNvPr id="18" name="Tabell 17"/>
          <p:cNvGraphicFramePr>
            <a:graphicFrameLocks noGrp="1"/>
          </p:cNvGraphicFramePr>
          <p:nvPr>
            <p:extLst>
              <p:ext uri="{D42A27DB-BD31-4B8C-83A1-F6EECF244321}">
                <p14:modId xmlns:p14="http://schemas.microsoft.com/office/powerpoint/2010/main" val="2655544602"/>
              </p:ext>
            </p:extLst>
          </p:nvPr>
        </p:nvGraphicFramePr>
        <p:xfrm>
          <a:off x="4657972" y="4140273"/>
          <a:ext cx="2167998" cy="1368560"/>
        </p:xfrm>
        <a:graphic>
          <a:graphicData uri="http://schemas.openxmlformats.org/drawingml/2006/table">
            <a:tbl>
              <a:tblPr firstRow="1" bandRow="1">
                <a:tableStyleId>{5940675A-B579-460E-94D1-54222C63F5DA}</a:tableStyleId>
              </a:tblPr>
              <a:tblGrid>
                <a:gridCol w="722666">
                  <a:extLst>
                    <a:ext uri="{9D8B030D-6E8A-4147-A177-3AD203B41FA5}">
                      <a16:colId xmlns:a16="http://schemas.microsoft.com/office/drawing/2014/main" val="20000"/>
                    </a:ext>
                  </a:extLst>
                </a:gridCol>
                <a:gridCol w="722666">
                  <a:extLst>
                    <a:ext uri="{9D8B030D-6E8A-4147-A177-3AD203B41FA5}">
                      <a16:colId xmlns:a16="http://schemas.microsoft.com/office/drawing/2014/main" val="20001"/>
                    </a:ext>
                  </a:extLst>
                </a:gridCol>
                <a:gridCol w="722666">
                  <a:extLst>
                    <a:ext uri="{9D8B030D-6E8A-4147-A177-3AD203B41FA5}">
                      <a16:colId xmlns:a16="http://schemas.microsoft.com/office/drawing/2014/main" val="20002"/>
                    </a:ext>
                  </a:extLst>
                </a:gridCol>
              </a:tblGrid>
              <a:tr h="271944">
                <a:tc>
                  <a:txBody>
                    <a:bodyPr/>
                    <a:lstStyle/>
                    <a:p>
                      <a:r>
                        <a:rPr lang="sv-SE" sz="1000">
                          <a:latin typeface="Bradley Hand ITC" pitchFamily="66" charset="0"/>
                        </a:rPr>
                        <a:t>Insats</a:t>
                      </a:r>
                    </a:p>
                  </a:txBody>
                  <a:tcPr marL="51435" marR="51435" marT="25718" marB="25718"/>
                </a:tc>
                <a:tc>
                  <a:txBody>
                    <a:bodyPr/>
                    <a:lstStyle/>
                    <a:p>
                      <a:r>
                        <a:rPr lang="sv-SE" sz="1000">
                          <a:latin typeface="Bradley Hand ITC" pitchFamily="66" charset="0"/>
                        </a:rPr>
                        <a:t>Ansvarig</a:t>
                      </a:r>
                    </a:p>
                  </a:txBody>
                  <a:tcPr marL="51435" marR="51435" marT="25718" marB="25718"/>
                </a:tc>
                <a:tc>
                  <a:txBody>
                    <a:bodyPr/>
                    <a:lstStyle/>
                    <a:p>
                      <a:r>
                        <a:rPr lang="sv-SE" sz="1000" dirty="0">
                          <a:latin typeface="Bradley Hand ITC" pitchFamily="66" charset="0"/>
                        </a:rPr>
                        <a:t>Klart</a:t>
                      </a:r>
                      <a:r>
                        <a:rPr lang="sv-SE" sz="1000" baseline="0" dirty="0">
                          <a:latin typeface="Bradley Hand ITC" pitchFamily="66" charset="0"/>
                        </a:rPr>
                        <a:t> när</a:t>
                      </a:r>
                      <a:endParaRPr lang="sv-SE" sz="1000" dirty="0">
                        <a:latin typeface="Bradley Hand ITC" pitchFamily="66" charset="0"/>
                      </a:endParaRPr>
                    </a:p>
                  </a:txBody>
                  <a:tcPr marL="51435" marR="51435" marT="25718" marB="25718"/>
                </a:tc>
                <a:extLst>
                  <a:ext uri="{0D108BD9-81ED-4DB2-BD59-A6C34878D82A}">
                    <a16:rowId xmlns:a16="http://schemas.microsoft.com/office/drawing/2014/main" val="10000"/>
                  </a:ext>
                </a:extLst>
              </a:tr>
              <a:tr h="323393">
                <a:tc>
                  <a:txBody>
                    <a:bodyPr/>
                    <a:lstStyle/>
                    <a:p>
                      <a:r>
                        <a:rPr lang="sv-SE" sz="400" dirty="0">
                          <a:latin typeface="Bradley Hand ITC" pitchFamily="66" charset="0"/>
                        </a:rPr>
                        <a:t>Laga grind kalvstall</a:t>
                      </a:r>
                    </a:p>
                  </a:txBody>
                  <a:tcPr marL="51435" marR="51435" marT="25718" marB="25718"/>
                </a:tc>
                <a:tc>
                  <a:txBody>
                    <a:bodyPr/>
                    <a:lstStyle/>
                    <a:p>
                      <a:r>
                        <a:rPr lang="sv-SE" sz="400">
                          <a:latin typeface="Bradley Hand ITC" pitchFamily="66" charset="0"/>
                        </a:rPr>
                        <a:t>AA</a:t>
                      </a:r>
                    </a:p>
                  </a:txBody>
                  <a:tcPr marL="51435" marR="51435" marT="25718" marB="25718"/>
                </a:tc>
                <a:tc>
                  <a:txBody>
                    <a:bodyPr/>
                    <a:lstStyle/>
                    <a:p>
                      <a:r>
                        <a:rPr lang="sv-SE" sz="400" dirty="0">
                          <a:latin typeface="Bradley Hand ITC" pitchFamily="66" charset="0"/>
                        </a:rPr>
                        <a:t>7/3</a:t>
                      </a:r>
                    </a:p>
                  </a:txBody>
                  <a:tcPr marL="51435" marR="51435" marT="25718" marB="25718"/>
                </a:tc>
                <a:extLst>
                  <a:ext uri="{0D108BD9-81ED-4DB2-BD59-A6C34878D82A}">
                    <a16:rowId xmlns:a16="http://schemas.microsoft.com/office/drawing/2014/main" val="10001"/>
                  </a:ext>
                </a:extLst>
              </a:tr>
              <a:tr h="323393">
                <a:tc>
                  <a:txBody>
                    <a:bodyPr/>
                    <a:lstStyle/>
                    <a:p>
                      <a:r>
                        <a:rPr lang="sv-SE" sz="400">
                          <a:latin typeface="Bradley Hand ITC" pitchFamily="66" charset="0"/>
                        </a:rPr>
                        <a:t>Köp större</a:t>
                      </a:r>
                      <a:r>
                        <a:rPr lang="sv-SE" sz="400" baseline="0">
                          <a:latin typeface="Bradley Hand ITC" pitchFamily="66" charset="0"/>
                        </a:rPr>
                        <a:t> förbättringstavla</a:t>
                      </a:r>
                      <a:endParaRPr lang="sv-SE" sz="400">
                        <a:latin typeface="Bradley Hand ITC" pitchFamily="66" charset="0"/>
                      </a:endParaRPr>
                    </a:p>
                  </a:txBody>
                  <a:tcPr marL="51435" marR="51435" marT="25718" marB="25718"/>
                </a:tc>
                <a:tc>
                  <a:txBody>
                    <a:bodyPr/>
                    <a:lstStyle/>
                    <a:p>
                      <a:r>
                        <a:rPr lang="sv-SE" sz="400">
                          <a:latin typeface="Bradley Hand ITC" pitchFamily="66" charset="0"/>
                        </a:rPr>
                        <a:t>BB</a:t>
                      </a:r>
                    </a:p>
                  </a:txBody>
                  <a:tcPr marL="51435" marR="51435" marT="25718" marB="25718"/>
                </a:tc>
                <a:tc>
                  <a:txBody>
                    <a:bodyPr/>
                    <a:lstStyle/>
                    <a:p>
                      <a:r>
                        <a:rPr lang="sv-SE" sz="400">
                          <a:latin typeface="Bradley Hand ITC" pitchFamily="66" charset="0"/>
                        </a:rPr>
                        <a:t>12/3</a:t>
                      </a:r>
                    </a:p>
                  </a:txBody>
                  <a:tcPr marL="51435" marR="51435" marT="25718" marB="25718"/>
                </a:tc>
                <a:extLst>
                  <a:ext uri="{0D108BD9-81ED-4DB2-BD59-A6C34878D82A}">
                    <a16:rowId xmlns:a16="http://schemas.microsoft.com/office/drawing/2014/main" val="10002"/>
                  </a:ext>
                </a:extLst>
              </a:tr>
              <a:tr h="224915">
                <a:tc>
                  <a:txBody>
                    <a:bodyPr/>
                    <a:lstStyle/>
                    <a:p>
                      <a:r>
                        <a:rPr lang="sv-SE" sz="400">
                          <a:latin typeface="Bradley Hand ITC" pitchFamily="66" charset="0"/>
                        </a:rPr>
                        <a:t>Ge sinkor mineraler</a:t>
                      </a:r>
                    </a:p>
                  </a:txBody>
                  <a:tcPr marL="51435" marR="51435" marT="25718" marB="25718"/>
                </a:tc>
                <a:tc>
                  <a:txBody>
                    <a:bodyPr/>
                    <a:lstStyle/>
                    <a:p>
                      <a:r>
                        <a:rPr lang="sv-SE" sz="400">
                          <a:latin typeface="Bradley Hand ITC" pitchFamily="66" charset="0"/>
                        </a:rPr>
                        <a:t>CC</a:t>
                      </a:r>
                    </a:p>
                  </a:txBody>
                  <a:tcPr marL="51435" marR="51435" marT="25718" marB="25718"/>
                </a:tc>
                <a:tc>
                  <a:txBody>
                    <a:bodyPr/>
                    <a:lstStyle/>
                    <a:p>
                      <a:r>
                        <a:rPr lang="sv-SE" sz="400">
                          <a:latin typeface="Bradley Hand ITC" pitchFamily="66" charset="0"/>
                        </a:rPr>
                        <a:t>Just </a:t>
                      </a:r>
                      <a:r>
                        <a:rPr lang="sv-SE" sz="400" err="1">
                          <a:latin typeface="Bradley Hand ITC" pitchFamily="66" charset="0"/>
                        </a:rPr>
                        <a:t>do</a:t>
                      </a:r>
                      <a:r>
                        <a:rPr lang="sv-SE" sz="400">
                          <a:latin typeface="Bradley Hand ITC" pitchFamily="66" charset="0"/>
                        </a:rPr>
                        <a:t> it!</a:t>
                      </a:r>
                    </a:p>
                  </a:txBody>
                  <a:tcPr marL="51435" marR="51435" marT="25718" marB="25718"/>
                </a:tc>
                <a:extLst>
                  <a:ext uri="{0D108BD9-81ED-4DB2-BD59-A6C34878D82A}">
                    <a16:rowId xmlns:a16="http://schemas.microsoft.com/office/drawing/2014/main" val="10003"/>
                  </a:ext>
                </a:extLst>
              </a:tr>
              <a:tr h="224915">
                <a:tc>
                  <a:txBody>
                    <a:bodyPr/>
                    <a:lstStyle/>
                    <a:p>
                      <a:endParaRPr lang="sv-SE" sz="400">
                        <a:latin typeface="Bradley Hand ITC" pitchFamily="66" charset="0"/>
                      </a:endParaRPr>
                    </a:p>
                  </a:txBody>
                  <a:tcPr marL="51435" marR="51435" marT="25718" marB="25718"/>
                </a:tc>
                <a:tc>
                  <a:txBody>
                    <a:bodyPr/>
                    <a:lstStyle/>
                    <a:p>
                      <a:endParaRPr lang="sv-SE" sz="400">
                        <a:latin typeface="Bradley Hand ITC" pitchFamily="66" charset="0"/>
                      </a:endParaRPr>
                    </a:p>
                  </a:txBody>
                  <a:tcPr marL="51435" marR="51435" marT="25718" marB="25718"/>
                </a:tc>
                <a:tc>
                  <a:txBody>
                    <a:bodyPr/>
                    <a:lstStyle/>
                    <a:p>
                      <a:endParaRPr lang="sv-SE" sz="400" dirty="0">
                        <a:latin typeface="Bradley Hand ITC" pitchFamily="66" charset="0"/>
                      </a:endParaRPr>
                    </a:p>
                  </a:txBody>
                  <a:tcPr marL="51435" marR="51435" marT="25718" marB="25718"/>
                </a:tc>
                <a:extLst>
                  <a:ext uri="{0D108BD9-81ED-4DB2-BD59-A6C34878D82A}">
                    <a16:rowId xmlns:a16="http://schemas.microsoft.com/office/drawing/2014/main" val="10004"/>
                  </a:ext>
                </a:extLst>
              </a:tr>
            </a:tbl>
          </a:graphicData>
        </a:graphic>
      </p:graphicFrame>
      <p:sp>
        <p:nvSpPr>
          <p:cNvPr id="22" name="textruta 21"/>
          <p:cNvSpPr txBox="1"/>
          <p:nvPr/>
        </p:nvSpPr>
        <p:spPr>
          <a:xfrm>
            <a:off x="1823497" y="6012810"/>
            <a:ext cx="1984721" cy="801823"/>
          </a:xfrm>
          <a:prstGeom prst="rect">
            <a:avLst/>
          </a:prstGeom>
          <a:noFill/>
        </p:spPr>
        <p:txBody>
          <a:bodyPr wrap="square" rtlCol="0">
            <a:spAutoFit/>
          </a:bodyPr>
          <a:lstStyle/>
          <a:p>
            <a:pPr defTabSz="257174"/>
            <a:r>
              <a:rPr lang="sv-SE" sz="900" b="1" u="sng" dirty="0">
                <a:solidFill>
                  <a:srgbClr val="9BBB59">
                    <a:lumMod val="75000"/>
                  </a:srgbClr>
                </a:solidFill>
                <a:latin typeface="Bradley Hand ITC" pitchFamily="66" charset="0"/>
              </a:rPr>
              <a:t>Bra förra veckan /Bra gjort!</a:t>
            </a:r>
          </a:p>
          <a:p>
            <a:pPr defTabSz="257174">
              <a:buFont typeface="Arial" pitchFamily="34" charset="0"/>
              <a:buChar char="•"/>
            </a:pPr>
            <a:r>
              <a:rPr lang="sv-SE" sz="562" dirty="0">
                <a:solidFill>
                  <a:srgbClr val="9BBB59">
                    <a:lumMod val="75000"/>
                  </a:srgbClr>
                </a:solidFill>
                <a:latin typeface="Bradley Hand ITC" pitchFamily="66" charset="0"/>
              </a:rPr>
              <a:t>Hög avkastning håller i sig; 5000 liter i tanken!</a:t>
            </a:r>
          </a:p>
          <a:p>
            <a:pPr defTabSz="257174">
              <a:buFont typeface="Arial" pitchFamily="34" charset="0"/>
              <a:buChar char="•"/>
            </a:pPr>
            <a:r>
              <a:rPr lang="sv-SE" sz="562" dirty="0">
                <a:solidFill>
                  <a:srgbClr val="9BBB59">
                    <a:lumMod val="75000"/>
                  </a:srgbClr>
                </a:solidFill>
                <a:latin typeface="Bradley Hand ITC" pitchFamily="66" charset="0"/>
              </a:rPr>
              <a:t>Förra veckans ombyggnad av fångstgrind fungerar kanon!</a:t>
            </a:r>
          </a:p>
          <a:p>
            <a:pPr defTabSz="257174">
              <a:buFont typeface="Arial" pitchFamily="34" charset="0"/>
              <a:buChar char="•"/>
            </a:pPr>
            <a:r>
              <a:rPr lang="sv-SE" sz="562" dirty="0">
                <a:solidFill>
                  <a:srgbClr val="9BBB59">
                    <a:lumMod val="75000"/>
                  </a:srgbClr>
                </a:solidFill>
                <a:latin typeface="Bradley Hand ITC" pitchFamily="66" charset="0"/>
              </a:rPr>
              <a:t>Sonja bjöd på tårta på sin födelsedag!</a:t>
            </a:r>
          </a:p>
          <a:p>
            <a:pPr defTabSz="257174"/>
            <a:endParaRPr lang="sv-SE" sz="562" dirty="0">
              <a:solidFill>
                <a:srgbClr val="FF0000"/>
              </a:solidFill>
              <a:latin typeface="Bradley Hand ITC" pitchFamily="66" charset="0"/>
            </a:endParaRPr>
          </a:p>
          <a:p>
            <a:pPr defTabSz="257174"/>
            <a:endParaRPr lang="sv-SE" sz="900" b="1" u="sng" dirty="0">
              <a:solidFill>
                <a:srgbClr val="1F497D">
                  <a:lumMod val="60000"/>
                  <a:lumOff val="40000"/>
                </a:srgbClr>
              </a:solidFill>
              <a:latin typeface="Bradley Hand ITC" pitchFamily="66" charset="0"/>
            </a:endParaRPr>
          </a:p>
        </p:txBody>
      </p:sp>
      <p:cxnSp>
        <p:nvCxnSpPr>
          <p:cNvPr id="24" name="Rak 23"/>
          <p:cNvCxnSpPr>
            <a:cxnSpLocks/>
          </p:cNvCxnSpPr>
          <p:nvPr/>
        </p:nvCxnSpPr>
        <p:spPr>
          <a:xfrm>
            <a:off x="4406504" y="922474"/>
            <a:ext cx="0" cy="4999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ak 24"/>
          <p:cNvCxnSpPr/>
          <p:nvPr/>
        </p:nvCxnSpPr>
        <p:spPr>
          <a:xfrm>
            <a:off x="2090594" y="2078464"/>
            <a:ext cx="22682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ak 25"/>
          <p:cNvCxnSpPr/>
          <p:nvPr/>
        </p:nvCxnSpPr>
        <p:spPr>
          <a:xfrm>
            <a:off x="4753819" y="2078464"/>
            <a:ext cx="21872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ak 26"/>
          <p:cNvCxnSpPr>
            <a:cxnSpLocks/>
          </p:cNvCxnSpPr>
          <p:nvPr/>
        </p:nvCxnSpPr>
        <p:spPr>
          <a:xfrm>
            <a:off x="1713099" y="4488955"/>
            <a:ext cx="2455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ak 27"/>
          <p:cNvCxnSpPr/>
          <p:nvPr/>
        </p:nvCxnSpPr>
        <p:spPr>
          <a:xfrm>
            <a:off x="4794324" y="3429000"/>
            <a:ext cx="2146738"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ruta 28"/>
          <p:cNvSpPr txBox="1"/>
          <p:nvPr/>
        </p:nvSpPr>
        <p:spPr>
          <a:xfrm>
            <a:off x="1997924" y="654106"/>
            <a:ext cx="1174631" cy="265457"/>
          </a:xfrm>
          <a:prstGeom prst="rect">
            <a:avLst/>
          </a:prstGeom>
          <a:noFill/>
        </p:spPr>
        <p:txBody>
          <a:bodyPr wrap="square" rtlCol="0">
            <a:spAutoFit/>
          </a:bodyPr>
          <a:lstStyle/>
          <a:p>
            <a:pPr defTabSz="257174"/>
            <a:r>
              <a:rPr lang="sv-SE" sz="1125" b="1" dirty="0">
                <a:solidFill>
                  <a:prstClr val="black"/>
                </a:solidFill>
                <a:latin typeface="Arial" panose="020B0604020202020204" pitchFamily="34" charset="0"/>
                <a:ea typeface="Calibri" panose="020F0502020204030204" pitchFamily="34" charset="0"/>
                <a:cs typeface="Arial" panose="020B0604020202020204" pitchFamily="34" charset="0"/>
              </a:rPr>
              <a:t>Nyckeltal</a:t>
            </a:r>
          </a:p>
        </p:txBody>
      </p:sp>
      <p:grpSp>
        <p:nvGrpSpPr>
          <p:cNvPr id="36" name="Grupp 35">
            <a:extLst>
              <a:ext uri="{FF2B5EF4-FFF2-40B4-BE49-F238E27FC236}">
                <a16:creationId xmlns:a16="http://schemas.microsoft.com/office/drawing/2014/main" id="{006BDDAB-5B5E-DBB2-E0F2-7BD47713E885}"/>
              </a:ext>
            </a:extLst>
          </p:cNvPr>
          <p:cNvGrpSpPr/>
          <p:nvPr/>
        </p:nvGrpSpPr>
        <p:grpSpPr>
          <a:xfrm>
            <a:off x="5158864" y="999490"/>
            <a:ext cx="1417658" cy="729080"/>
            <a:chOff x="3449261" y="3963952"/>
            <a:chExt cx="2016224" cy="1036914"/>
          </a:xfrm>
        </p:grpSpPr>
        <p:sp>
          <p:nvSpPr>
            <p:cNvPr id="10" name="textruta 9"/>
            <p:cNvSpPr txBox="1"/>
            <p:nvPr/>
          </p:nvSpPr>
          <p:spPr>
            <a:xfrm>
              <a:off x="3449261" y="3963952"/>
              <a:ext cx="2016224" cy="328294"/>
            </a:xfrm>
            <a:prstGeom prst="rect">
              <a:avLst/>
            </a:prstGeom>
            <a:noFill/>
          </p:spPr>
          <p:txBody>
            <a:bodyPr wrap="square" rtlCol="0">
              <a:spAutoFit/>
            </a:bodyPr>
            <a:lstStyle/>
            <a:p>
              <a:pPr defTabSz="257174"/>
              <a:r>
                <a:rPr lang="sv-SE" sz="900" b="1" u="sng" dirty="0">
                  <a:solidFill>
                    <a:srgbClr val="1F497D">
                      <a:lumMod val="60000"/>
                      <a:lumOff val="40000"/>
                    </a:srgbClr>
                  </a:solidFill>
                  <a:latin typeface="Bradley Hand ITC" pitchFamily="66" charset="0"/>
                </a:rPr>
                <a:t>Idéer/ förbättringstips </a:t>
              </a:r>
            </a:p>
          </p:txBody>
        </p:sp>
        <p:grpSp>
          <p:nvGrpSpPr>
            <p:cNvPr id="35" name="Grupp 34">
              <a:extLst>
                <a:ext uri="{FF2B5EF4-FFF2-40B4-BE49-F238E27FC236}">
                  <a16:creationId xmlns:a16="http://schemas.microsoft.com/office/drawing/2014/main" id="{98A88AE1-446D-8B53-F358-3E60079E3964}"/>
                </a:ext>
              </a:extLst>
            </p:cNvPr>
            <p:cNvGrpSpPr/>
            <p:nvPr/>
          </p:nvGrpSpPr>
          <p:grpSpPr>
            <a:xfrm>
              <a:off x="3506867" y="4283833"/>
              <a:ext cx="1094522" cy="717033"/>
              <a:chOff x="3506867" y="4283833"/>
              <a:chExt cx="1094522" cy="717033"/>
            </a:xfrm>
          </p:grpSpPr>
          <p:sp>
            <p:nvSpPr>
              <p:cNvPr id="6" name="Rektangel 5"/>
              <p:cNvSpPr/>
              <p:nvPr/>
            </p:nvSpPr>
            <p:spPr>
              <a:xfrm>
                <a:off x="3506867" y="4309589"/>
                <a:ext cx="288032" cy="2880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solidFill>
                  <a:schemeClr val="bg1">
                    <a:lumMod val="6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257174"/>
                <a:endParaRPr lang="sv-SE" sz="1012">
                  <a:solidFill>
                    <a:prstClr val="black"/>
                  </a:solidFill>
                </a:endParaRPr>
              </a:p>
            </p:txBody>
          </p:sp>
          <p:sp>
            <p:nvSpPr>
              <p:cNvPr id="7" name="Rektangel 6"/>
              <p:cNvSpPr/>
              <p:nvPr/>
            </p:nvSpPr>
            <p:spPr>
              <a:xfrm>
                <a:off x="3948335" y="4283833"/>
                <a:ext cx="288032" cy="2880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solidFill>
                  <a:schemeClr val="bg1">
                    <a:lumMod val="6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257174"/>
                <a:endParaRPr lang="sv-SE" sz="1012">
                  <a:solidFill>
                    <a:prstClr val="black"/>
                  </a:solidFill>
                </a:endParaRPr>
              </a:p>
            </p:txBody>
          </p:sp>
          <p:sp>
            <p:nvSpPr>
              <p:cNvPr id="8" name="Rektangel 7"/>
              <p:cNvSpPr/>
              <p:nvPr/>
            </p:nvSpPr>
            <p:spPr>
              <a:xfrm>
                <a:off x="3506867" y="4712834"/>
                <a:ext cx="288032" cy="2880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solidFill>
                  <a:schemeClr val="bg1">
                    <a:lumMod val="6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257174"/>
                <a:endParaRPr lang="sv-SE" sz="1012">
                  <a:solidFill>
                    <a:prstClr val="black"/>
                  </a:solidFill>
                </a:endParaRPr>
              </a:p>
            </p:txBody>
          </p:sp>
          <p:sp>
            <p:nvSpPr>
              <p:cNvPr id="30" name="Rektangel 29"/>
              <p:cNvSpPr/>
              <p:nvPr/>
            </p:nvSpPr>
            <p:spPr>
              <a:xfrm>
                <a:off x="3910112" y="4712834"/>
                <a:ext cx="288032" cy="2880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solidFill>
                  <a:schemeClr val="bg1">
                    <a:lumMod val="6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257174"/>
                <a:endParaRPr lang="sv-SE" sz="1012">
                  <a:solidFill>
                    <a:prstClr val="black"/>
                  </a:solidFill>
                </a:endParaRPr>
              </a:p>
            </p:txBody>
          </p:sp>
          <p:sp>
            <p:nvSpPr>
              <p:cNvPr id="31" name="Rektangel 30"/>
              <p:cNvSpPr/>
              <p:nvPr/>
            </p:nvSpPr>
            <p:spPr>
              <a:xfrm>
                <a:off x="4313357" y="4309589"/>
                <a:ext cx="288032" cy="2880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solidFill>
                  <a:schemeClr val="bg1">
                    <a:lumMod val="6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257174"/>
                <a:endParaRPr lang="sv-SE" sz="1012">
                  <a:solidFill>
                    <a:prstClr val="black"/>
                  </a:solidFill>
                </a:endParaRPr>
              </a:p>
            </p:txBody>
          </p:sp>
        </p:grpSp>
      </p:grpSp>
      <p:grpSp>
        <p:nvGrpSpPr>
          <p:cNvPr id="49" name="Grupp 48">
            <a:extLst>
              <a:ext uri="{FF2B5EF4-FFF2-40B4-BE49-F238E27FC236}">
                <a16:creationId xmlns:a16="http://schemas.microsoft.com/office/drawing/2014/main" id="{439EE8EC-2201-DFC6-31BE-9C2E1A26EB07}"/>
              </a:ext>
            </a:extLst>
          </p:cNvPr>
          <p:cNvGrpSpPr/>
          <p:nvPr/>
        </p:nvGrpSpPr>
        <p:grpSpPr>
          <a:xfrm>
            <a:off x="7223170" y="1006899"/>
            <a:ext cx="4570921" cy="2267116"/>
            <a:chOff x="6870896" y="5527328"/>
            <a:chExt cx="6500866" cy="3224342"/>
          </a:xfrm>
        </p:grpSpPr>
        <p:graphicFrame>
          <p:nvGraphicFramePr>
            <p:cNvPr id="2" name="Tabell 49">
              <a:extLst>
                <a:ext uri="{FF2B5EF4-FFF2-40B4-BE49-F238E27FC236}">
                  <a16:creationId xmlns:a16="http://schemas.microsoft.com/office/drawing/2014/main" id="{BF181DCE-C14A-157F-D852-B11210FD3AED}"/>
                </a:ext>
              </a:extLst>
            </p:cNvPr>
            <p:cNvGraphicFramePr>
              <a:graphicFrameLocks/>
            </p:cNvGraphicFramePr>
            <p:nvPr>
              <p:extLst>
                <p:ext uri="{D42A27DB-BD31-4B8C-83A1-F6EECF244321}">
                  <p14:modId xmlns:p14="http://schemas.microsoft.com/office/powerpoint/2010/main" val="355227004"/>
                </p:ext>
              </p:extLst>
            </p:nvPr>
          </p:nvGraphicFramePr>
          <p:xfrm>
            <a:off x="6923801" y="5888682"/>
            <a:ext cx="4337851" cy="2862988"/>
          </p:xfrm>
          <a:graphic>
            <a:graphicData uri="http://schemas.openxmlformats.org/drawingml/2006/table">
              <a:tbl>
                <a:tblPr firstRow="1" bandRow="1">
                  <a:tableStyleId>{5C22544A-7EE6-4342-B048-85BDC9FD1C3A}</a:tableStyleId>
                </a:tblPr>
                <a:tblGrid>
                  <a:gridCol w="535949">
                    <a:extLst>
                      <a:ext uri="{9D8B030D-6E8A-4147-A177-3AD203B41FA5}">
                        <a16:colId xmlns:a16="http://schemas.microsoft.com/office/drawing/2014/main" val="2026279898"/>
                      </a:ext>
                    </a:extLst>
                  </a:gridCol>
                  <a:gridCol w="1173248">
                    <a:extLst>
                      <a:ext uri="{9D8B030D-6E8A-4147-A177-3AD203B41FA5}">
                        <a16:colId xmlns:a16="http://schemas.microsoft.com/office/drawing/2014/main" val="772645005"/>
                      </a:ext>
                    </a:extLst>
                  </a:gridCol>
                  <a:gridCol w="1340854">
                    <a:extLst>
                      <a:ext uri="{9D8B030D-6E8A-4147-A177-3AD203B41FA5}">
                        <a16:colId xmlns:a16="http://schemas.microsoft.com/office/drawing/2014/main" val="3718927041"/>
                      </a:ext>
                    </a:extLst>
                  </a:gridCol>
                </a:tblGrid>
                <a:tr h="393700">
                  <a:tc>
                    <a:txBody>
                      <a:bodyPr/>
                      <a:lstStyle/>
                      <a:p>
                        <a:r>
                          <a:rPr lang="sv-SE" sz="1100">
                            <a:solidFill>
                              <a:schemeClr val="tx1"/>
                            </a:solidFill>
                            <a:latin typeface="Bradley Hand ITC" panose="03070402050302030203" pitchFamily="66" charset="0"/>
                          </a:rPr>
                          <a:t>Vecka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v-SE" sz="1100" dirty="0">
                            <a:solidFill>
                              <a:schemeClr val="tx1"/>
                            </a:solidFill>
                            <a:latin typeface="Bradley Hand ITC" panose="03070402050302030203" pitchFamily="66" charset="0"/>
                          </a:rPr>
                          <a:t>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v-SE" sz="1100">
                            <a:solidFill>
                              <a:schemeClr val="tx1"/>
                            </a:solidFill>
                            <a:latin typeface="Bradley Hand ITC" panose="03070402050302030203" pitchFamily="66" charset="0"/>
                          </a:rPr>
                          <a:t>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303449"/>
                    </a:ext>
                  </a:extLst>
                </a:tr>
                <a:tr h="393700">
                  <a:tc>
                    <a:txBody>
                      <a:bodyPr/>
                      <a:lstStyle/>
                      <a:p>
                        <a:r>
                          <a:rPr lang="sv-SE" sz="1100">
                            <a:solidFill>
                              <a:schemeClr val="tx1"/>
                            </a:solidFill>
                            <a:latin typeface="Bradley Hand ITC" panose="03070402050302030203" pitchFamily="66" charset="0"/>
                          </a:rPr>
                          <a:t>Mån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900">
                            <a:solidFill>
                              <a:schemeClr val="tx1"/>
                            </a:solidFill>
                            <a:latin typeface="Bradley Hand ITC" panose="03070402050302030203" pitchFamily="66" charset="0"/>
                          </a:rPr>
                          <a:t>Veterinär </a:t>
                        </a:r>
                        <a:r>
                          <a:rPr lang="sv-SE" sz="900" err="1">
                            <a:solidFill>
                              <a:schemeClr val="tx1"/>
                            </a:solidFill>
                            <a:latin typeface="Bradley Hand ITC" panose="03070402050302030203" pitchFamily="66" charset="0"/>
                          </a:rPr>
                          <a:t>kl</a:t>
                        </a:r>
                        <a:r>
                          <a:rPr lang="sv-SE" sz="900">
                            <a:solidFill>
                              <a:schemeClr val="tx1"/>
                            </a:solidFill>
                            <a:latin typeface="Bradley Hand ITC" panose="03070402050302030203" pitchFamily="66" charset="0"/>
                          </a:rPr>
                          <a:t> 14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1100">
                          <a:solidFill>
                            <a:schemeClr val="tx1"/>
                          </a:solidFill>
                          <a:latin typeface="Bradley Hand ITC" panose="03070402050302030203"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0212567"/>
                    </a:ext>
                  </a:extLst>
                </a:tr>
                <a:tr h="231140">
                  <a:tc>
                    <a:txBody>
                      <a:bodyPr/>
                      <a:lstStyle/>
                      <a:p>
                        <a:r>
                          <a:rPr lang="sv-SE" sz="1100" err="1">
                            <a:solidFill>
                              <a:schemeClr val="tx1"/>
                            </a:solidFill>
                            <a:latin typeface="Bradley Hand ITC" panose="03070402050302030203" pitchFamily="66" charset="0"/>
                          </a:rPr>
                          <a:t>Tis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900">
                          <a:solidFill>
                            <a:schemeClr val="tx1"/>
                          </a:solidFill>
                          <a:latin typeface="Bradley Hand ITC" panose="03070402050302030203"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900">
                            <a:solidFill>
                              <a:schemeClr val="tx1"/>
                            </a:solidFill>
                            <a:latin typeface="Bradley Hand ITC" panose="03070402050302030203" pitchFamily="66" charset="0"/>
                          </a:rPr>
                          <a:t>Kalle ledig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2674251"/>
                    </a:ext>
                  </a:extLst>
                </a:tr>
                <a:tr h="231140">
                  <a:tc>
                    <a:txBody>
                      <a:bodyPr/>
                      <a:lstStyle/>
                      <a:p>
                        <a:r>
                          <a:rPr lang="sv-SE" sz="1100">
                            <a:solidFill>
                              <a:schemeClr val="tx1"/>
                            </a:solidFill>
                            <a:latin typeface="Bradley Hand ITC" panose="03070402050302030203" pitchFamily="66" charset="0"/>
                          </a:rPr>
                          <a:t>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900">
                            <a:solidFill>
                              <a:schemeClr val="tx1"/>
                            </a:solidFill>
                            <a:latin typeface="Bradley Hand ITC" panose="03070402050302030203" pitchFamily="66" charset="0"/>
                          </a:rPr>
                          <a:t>Städa!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900">
                          <a:solidFill>
                            <a:schemeClr val="tx1"/>
                          </a:solidFill>
                          <a:latin typeface="Bradley Hand ITC" panose="03070402050302030203"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0715956"/>
                    </a:ext>
                  </a:extLst>
                </a:tr>
                <a:tr h="328676">
                  <a:tc>
                    <a:txBody>
                      <a:bodyPr/>
                      <a:lstStyle/>
                      <a:p>
                        <a:r>
                          <a:rPr lang="sv-SE" sz="1100">
                            <a:solidFill>
                              <a:schemeClr val="tx1"/>
                            </a:solidFill>
                            <a:latin typeface="Bradley Hand ITC" panose="03070402050302030203" pitchFamily="66" charset="0"/>
                          </a:rPr>
                          <a:t>Tors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900">
                            <a:solidFill>
                              <a:schemeClr val="tx1"/>
                            </a:solidFill>
                            <a:latin typeface="Bradley Hand ITC" panose="03070402050302030203" pitchFamily="66" charset="0"/>
                          </a:rPr>
                          <a:t>Land kommer för intervju.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900">
                          <a:solidFill>
                            <a:schemeClr val="tx1"/>
                          </a:solidFill>
                          <a:latin typeface="Bradley Hand ITC" panose="03070402050302030203"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9987876"/>
                    </a:ext>
                  </a:extLst>
                </a:tr>
                <a:tr h="410299">
                  <a:tc>
                    <a:txBody>
                      <a:bodyPr/>
                      <a:lstStyle/>
                      <a:p>
                        <a:r>
                          <a:rPr lang="sv-SE" sz="1100" err="1">
                            <a:solidFill>
                              <a:schemeClr val="tx1"/>
                            </a:solidFill>
                            <a:latin typeface="Bradley Hand ITC" panose="03070402050302030203" pitchFamily="66" charset="0"/>
                          </a:rPr>
                          <a:t>Fre</a:t>
                        </a:r>
                        <a:endParaRPr lang="sv-SE" sz="1100">
                          <a:solidFill>
                            <a:schemeClr val="tx1"/>
                          </a:solidFill>
                          <a:latin typeface="Bradley Hand ITC" panose="03070402050302030203"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900">
                          <a:solidFill>
                            <a:schemeClr val="tx1"/>
                          </a:solidFill>
                          <a:latin typeface="Bradley Hand ITC" panose="03070402050302030203"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900" dirty="0">
                            <a:solidFill>
                              <a:schemeClr val="tx1"/>
                            </a:solidFill>
                            <a:latin typeface="Bradley Hand ITC" panose="03070402050302030203" pitchFamily="66" charset="0"/>
                          </a:rPr>
                          <a:t>Audi-besiktning </a:t>
                        </a:r>
                        <a:r>
                          <a:rPr lang="sv-SE" sz="900" dirty="0" err="1">
                            <a:solidFill>
                              <a:schemeClr val="tx1"/>
                            </a:solidFill>
                            <a:latin typeface="Bradley Hand ITC" panose="03070402050302030203" pitchFamily="66" charset="0"/>
                          </a:rPr>
                          <a:t>kl</a:t>
                        </a:r>
                        <a:r>
                          <a:rPr lang="sv-SE" sz="900" dirty="0">
                            <a:solidFill>
                              <a:schemeClr val="tx1"/>
                            </a:solidFill>
                            <a:latin typeface="Bradley Hand ITC" panose="03070402050302030203" pitchFamily="66" charset="0"/>
                          </a:rPr>
                          <a:t> 9.00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700013"/>
                    </a:ext>
                  </a:extLst>
                </a:tr>
              </a:tbl>
            </a:graphicData>
          </a:graphic>
        </p:graphicFrame>
        <p:sp>
          <p:nvSpPr>
            <p:cNvPr id="4" name="textruta 3">
              <a:extLst>
                <a:ext uri="{FF2B5EF4-FFF2-40B4-BE49-F238E27FC236}">
                  <a16:creationId xmlns:a16="http://schemas.microsoft.com/office/drawing/2014/main" id="{EA460A49-E95D-DA78-7CEC-4CAB57B877A8}"/>
                </a:ext>
              </a:extLst>
            </p:cNvPr>
            <p:cNvSpPr txBox="1"/>
            <p:nvPr/>
          </p:nvSpPr>
          <p:spPr>
            <a:xfrm>
              <a:off x="6870896" y="5527328"/>
              <a:ext cx="6500866" cy="328294"/>
            </a:xfrm>
            <a:prstGeom prst="rect">
              <a:avLst/>
            </a:prstGeom>
            <a:noFill/>
          </p:spPr>
          <p:txBody>
            <a:bodyPr wrap="square">
              <a:spAutoFit/>
            </a:bodyPr>
            <a:lstStyle/>
            <a:p>
              <a:r>
                <a:rPr lang="sv-SE" sz="900">
                  <a:latin typeface="Bradley Hand ITC" panose="03070402050302030203" pitchFamily="66" charset="0"/>
                </a:rPr>
                <a:t>Händer denna och nästa vecka</a:t>
              </a:r>
              <a:endParaRPr lang="sv-SE" sz="900">
                <a:latin typeface="Bradley Hand ITC" panose="03070402050302030203" pitchFamily="66" charset="0"/>
                <a:ea typeface="Tahoma"/>
                <a:cs typeface="Tahoma"/>
              </a:endParaRPr>
            </a:p>
          </p:txBody>
        </p:sp>
      </p:grpSp>
      <p:sp>
        <p:nvSpPr>
          <p:cNvPr id="40" name="textruta 39">
            <a:extLst>
              <a:ext uri="{FF2B5EF4-FFF2-40B4-BE49-F238E27FC236}">
                <a16:creationId xmlns:a16="http://schemas.microsoft.com/office/drawing/2014/main" id="{A76BCA8D-21B7-321A-2696-14067BC079C7}"/>
              </a:ext>
            </a:extLst>
          </p:cNvPr>
          <p:cNvSpPr txBox="1"/>
          <p:nvPr/>
        </p:nvSpPr>
        <p:spPr>
          <a:xfrm>
            <a:off x="7140945" y="3997248"/>
            <a:ext cx="1446610" cy="864299"/>
          </a:xfrm>
          <a:prstGeom prst="rect">
            <a:avLst/>
          </a:prstGeom>
          <a:noFill/>
        </p:spPr>
        <p:txBody>
          <a:bodyPr rot="0" spcFirstLastPara="0" vertOverflow="overflow" horzOverflow="overflow" vert="horz" wrap="square" lIns="48220" tIns="24110" rIns="48220" bIns="24110" numCol="1" spcCol="0" rtlCol="0" fromWordArt="0" anchor="t" anchorCtr="0" forceAA="0" compatLnSpc="1">
            <a:prstTxWarp prst="textNoShape">
              <a:avLst/>
            </a:prstTxWarp>
            <a:spAutoFit/>
          </a:bodyP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algn="l"/>
            <a:r>
              <a:rPr lang="sv-SE" sz="1100" dirty="0">
                <a:latin typeface="Bradley Hand ITC" panose="03070402050302030203" pitchFamily="66" charset="0"/>
              </a:rPr>
              <a:t>Inköpslista</a:t>
            </a:r>
            <a:endParaRPr lang="sv-SE" sz="1100" dirty="0">
              <a:latin typeface="Bradley Hand ITC" panose="03070402050302030203" pitchFamily="66" charset="0"/>
              <a:ea typeface="Tahoma"/>
              <a:cs typeface="Tahoma"/>
            </a:endParaRPr>
          </a:p>
          <a:p>
            <a:pPr marL="128587" indent="-128587">
              <a:buFont typeface="Arial" panose="020B0604020202020204" pitchFamily="34" charset="0"/>
              <a:buChar char="•"/>
            </a:pPr>
            <a:r>
              <a:rPr lang="sv-SE" sz="1100" dirty="0">
                <a:latin typeface="Bradley Hand ITC" panose="03070402050302030203" pitchFamily="66" charset="0"/>
              </a:rPr>
              <a:t>Kaffe</a:t>
            </a:r>
          </a:p>
          <a:p>
            <a:pPr marL="128587" indent="-128587">
              <a:buFont typeface="Arial" panose="020B0604020202020204" pitchFamily="34" charset="0"/>
              <a:buChar char="•"/>
            </a:pPr>
            <a:r>
              <a:rPr lang="sv-SE" sz="1100" dirty="0">
                <a:latin typeface="Bradley Hand ITC" panose="03070402050302030203" pitchFamily="66" charset="0"/>
              </a:rPr>
              <a:t>Filter till gräsklipparen</a:t>
            </a:r>
            <a:endParaRPr lang="sv-SE" sz="1100" dirty="0">
              <a:latin typeface="Bradley Hand ITC" panose="03070402050302030203" pitchFamily="66" charset="0"/>
              <a:ea typeface="Tahoma"/>
              <a:cs typeface="Tahoma"/>
            </a:endParaRPr>
          </a:p>
          <a:p>
            <a:pPr algn="l"/>
            <a:endParaRPr lang="sv-SE" sz="900" dirty="0">
              <a:latin typeface="Bradley Hand ITC" panose="03070402050302030203" pitchFamily="66" charset="0"/>
              <a:ea typeface="Tahoma"/>
              <a:cs typeface="Tahoma"/>
            </a:endParaRPr>
          </a:p>
        </p:txBody>
      </p:sp>
      <p:sp>
        <p:nvSpPr>
          <p:cNvPr id="41" name="Platshållare för text 6">
            <a:extLst>
              <a:ext uri="{FF2B5EF4-FFF2-40B4-BE49-F238E27FC236}">
                <a16:creationId xmlns:a16="http://schemas.microsoft.com/office/drawing/2014/main" id="{15556BA8-564B-E993-886D-406C99C32D0A}"/>
              </a:ext>
            </a:extLst>
          </p:cNvPr>
          <p:cNvSpPr txBox="1">
            <a:spLocks/>
          </p:cNvSpPr>
          <p:nvPr/>
        </p:nvSpPr>
        <p:spPr>
          <a:xfrm>
            <a:off x="1221002" y="29289"/>
            <a:ext cx="12841578" cy="1293284"/>
          </a:xfrm>
          <a:prstGeom prst="rect">
            <a:avLst/>
          </a:prstGeom>
        </p:spPr>
        <p:txBody>
          <a:bodyPr vert="horz" lIns="68580" tIns="34290" rIns="68580" bIns="34290" rtlCol="0" anchor="t">
            <a:noAutofit/>
          </a:bodyPr>
          <a:lstStyle>
            <a:defPPr>
              <a:defRPr lang="sv-SE"/>
            </a:defPPr>
            <a:lvl1pPr marL="0" indent="-228600" algn="l" defTabSz="1088485" rtl="0" eaLnBrk="1" latinLnBrk="0" hangingPunct="1">
              <a:lnSpc>
                <a:spcPct val="90000"/>
              </a:lnSpc>
              <a:spcBef>
                <a:spcPts val="1000"/>
              </a:spcBef>
              <a:buFont typeface="Arial" panose="020B0604020202020204" pitchFamily="34" charset="0"/>
              <a:buChar char="•"/>
              <a:defRPr sz="2176" kern="1200">
                <a:solidFill>
                  <a:schemeClr val="tx1"/>
                </a:solidFill>
                <a:latin typeface="+mn-lt"/>
                <a:ea typeface="+mn-ea"/>
                <a:cs typeface="+mn-cs"/>
              </a:defRPr>
            </a:lvl1pPr>
            <a:lvl2pPr marL="544243"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2pPr>
            <a:lvl3pPr marL="1088485"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3pPr>
            <a:lvl4pPr marL="1632728"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4pPr>
            <a:lvl5pPr marL="2176969"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5pPr>
            <a:lvl6pPr marL="2721212"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6pPr>
            <a:lvl7pPr marL="3265454"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7pPr>
            <a:lvl8pPr marL="3809697"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8pPr>
            <a:lvl9pPr marL="4353939"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9pPr>
          </a:lstStyle>
          <a:p>
            <a:pPr indent="0">
              <a:buNone/>
            </a:pPr>
            <a:r>
              <a:rPr lang="sv-SE" sz="2531" b="1" dirty="0">
                <a:latin typeface="Arial Bold"/>
              </a:rPr>
              <a:t>STORTAVLA - exempel på struktur</a:t>
            </a:r>
            <a:endParaRPr lang="sv-SE" sz="2531" b="1" dirty="0">
              <a:latin typeface="Arial Bold"/>
              <a:ea typeface="Tahoma"/>
              <a:cs typeface="Tahoma"/>
            </a:endParaRPr>
          </a:p>
        </p:txBody>
      </p:sp>
      <p:grpSp>
        <p:nvGrpSpPr>
          <p:cNvPr id="51" name="Grupp 50">
            <a:extLst>
              <a:ext uri="{FF2B5EF4-FFF2-40B4-BE49-F238E27FC236}">
                <a16:creationId xmlns:a16="http://schemas.microsoft.com/office/drawing/2014/main" id="{C481CE62-CA7F-263C-931F-B47B7146FDB6}"/>
              </a:ext>
            </a:extLst>
          </p:cNvPr>
          <p:cNvGrpSpPr/>
          <p:nvPr/>
        </p:nvGrpSpPr>
        <p:grpSpPr>
          <a:xfrm>
            <a:off x="6557002" y="3702388"/>
            <a:ext cx="326360" cy="314684"/>
            <a:chOff x="4985468" y="8368758"/>
            <a:chExt cx="464156" cy="447551"/>
          </a:xfrm>
        </p:grpSpPr>
        <p:sp>
          <p:nvSpPr>
            <p:cNvPr id="20" name="Flödesschema: Koppling 19">
              <a:extLst>
                <a:ext uri="{FF2B5EF4-FFF2-40B4-BE49-F238E27FC236}">
                  <a16:creationId xmlns:a16="http://schemas.microsoft.com/office/drawing/2014/main" id="{313D100C-2B4C-7F2A-A32C-ACF7D03490E9}"/>
                </a:ext>
              </a:extLst>
            </p:cNvPr>
            <p:cNvSpPr/>
            <p:nvPr/>
          </p:nvSpPr>
          <p:spPr>
            <a:xfrm>
              <a:off x="5220626" y="8630663"/>
              <a:ext cx="175314" cy="18564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algn="ctr"/>
              <a:endParaRPr lang="sv-SE" sz="1147"/>
            </a:p>
          </p:txBody>
        </p:sp>
        <p:grpSp>
          <p:nvGrpSpPr>
            <p:cNvPr id="50" name="Grupp 49">
              <a:extLst>
                <a:ext uri="{FF2B5EF4-FFF2-40B4-BE49-F238E27FC236}">
                  <a16:creationId xmlns:a16="http://schemas.microsoft.com/office/drawing/2014/main" id="{8190404E-5CFA-D581-ABB4-1AF931CB8B9C}"/>
                </a:ext>
              </a:extLst>
            </p:cNvPr>
            <p:cNvGrpSpPr/>
            <p:nvPr/>
          </p:nvGrpSpPr>
          <p:grpSpPr>
            <a:xfrm>
              <a:off x="4985468" y="8368758"/>
              <a:ext cx="464156" cy="261905"/>
              <a:chOff x="4985468" y="8368758"/>
              <a:chExt cx="464156" cy="261905"/>
            </a:xfrm>
          </p:grpSpPr>
          <p:sp>
            <p:nvSpPr>
              <p:cNvPr id="3" name="Flödesschema: Koppling 2">
                <a:extLst>
                  <a:ext uri="{FF2B5EF4-FFF2-40B4-BE49-F238E27FC236}">
                    <a16:creationId xmlns:a16="http://schemas.microsoft.com/office/drawing/2014/main" id="{42944BCB-BABE-B372-EE35-4C74EB841DFD}"/>
                  </a:ext>
                </a:extLst>
              </p:cNvPr>
              <p:cNvSpPr/>
              <p:nvPr/>
            </p:nvSpPr>
            <p:spPr>
              <a:xfrm>
                <a:off x="5274310" y="8368758"/>
                <a:ext cx="175314" cy="185646"/>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algn="ctr"/>
                <a:endParaRPr lang="sv-SE" sz="1147"/>
              </a:p>
            </p:txBody>
          </p:sp>
          <p:sp>
            <p:nvSpPr>
              <p:cNvPr id="32" name="Flödesschema: Koppling 31">
                <a:extLst>
                  <a:ext uri="{FF2B5EF4-FFF2-40B4-BE49-F238E27FC236}">
                    <a16:creationId xmlns:a16="http://schemas.microsoft.com/office/drawing/2014/main" id="{182E6C0E-B7AF-B16F-CDCB-62C02302E0A3}"/>
                  </a:ext>
                </a:extLst>
              </p:cNvPr>
              <p:cNvSpPr/>
              <p:nvPr/>
            </p:nvSpPr>
            <p:spPr>
              <a:xfrm>
                <a:off x="4985468" y="8445017"/>
                <a:ext cx="175314" cy="185646"/>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algn="ctr"/>
                <a:endParaRPr lang="sv-SE" sz="1147"/>
              </a:p>
            </p:txBody>
          </p:sp>
        </p:grpSp>
      </p:grpSp>
      <p:grpSp>
        <p:nvGrpSpPr>
          <p:cNvPr id="37" name="Grupp 36">
            <a:extLst>
              <a:ext uri="{FF2B5EF4-FFF2-40B4-BE49-F238E27FC236}">
                <a16:creationId xmlns:a16="http://schemas.microsoft.com/office/drawing/2014/main" id="{DDC7FDC8-2D9F-6CD5-7E6E-327FCBB33E87}"/>
              </a:ext>
            </a:extLst>
          </p:cNvPr>
          <p:cNvGrpSpPr/>
          <p:nvPr/>
        </p:nvGrpSpPr>
        <p:grpSpPr>
          <a:xfrm>
            <a:off x="1874656" y="5037359"/>
            <a:ext cx="1924841" cy="888320"/>
            <a:chOff x="707838" y="5986837"/>
            <a:chExt cx="2737551" cy="1263388"/>
          </a:xfrm>
        </p:grpSpPr>
        <p:sp>
          <p:nvSpPr>
            <p:cNvPr id="19" name="textruta 18"/>
            <p:cNvSpPr txBox="1"/>
            <p:nvPr/>
          </p:nvSpPr>
          <p:spPr>
            <a:xfrm>
              <a:off x="795495" y="5986837"/>
              <a:ext cx="2649894" cy="1263388"/>
            </a:xfrm>
            <a:prstGeom prst="rect">
              <a:avLst/>
            </a:prstGeom>
            <a:noFill/>
          </p:spPr>
          <p:txBody>
            <a:bodyPr wrap="square" rtlCol="0">
              <a:spAutoFit/>
            </a:bodyPr>
            <a:lstStyle/>
            <a:p>
              <a:pPr defTabSz="257174"/>
              <a:r>
                <a:rPr lang="sv-SE" sz="900" b="1" u="sng">
                  <a:solidFill>
                    <a:srgbClr val="FF0000"/>
                  </a:solidFill>
                  <a:latin typeface="Bradley Hand ITC" pitchFamily="66" charset="0"/>
                </a:rPr>
                <a:t>Avvikelser</a:t>
              </a:r>
            </a:p>
            <a:p>
              <a:pPr defTabSz="257174">
                <a:buFont typeface="Arial" pitchFamily="34" charset="0"/>
                <a:buChar char="•"/>
              </a:pPr>
              <a:r>
                <a:rPr lang="sv-SE" sz="562">
                  <a:solidFill>
                    <a:srgbClr val="FF0000"/>
                  </a:solidFill>
                  <a:latin typeface="Bradley Hand ITC" pitchFamily="66" charset="0"/>
                </a:rPr>
                <a:t>Kalle fick en stöt av svarven (AA) </a:t>
              </a:r>
            </a:p>
            <a:p>
              <a:pPr defTabSz="257174">
                <a:buFont typeface="Arial" pitchFamily="34" charset="0"/>
                <a:buChar char="•"/>
              </a:pPr>
              <a:r>
                <a:rPr lang="sv-SE" sz="562">
                  <a:solidFill>
                    <a:srgbClr val="FF0000"/>
                  </a:solidFill>
                  <a:latin typeface="Bradley Hand ITC" pitchFamily="66" charset="0"/>
                </a:rPr>
                <a:t>En kalv har hoppat över i lilla stallet  (BB)</a:t>
              </a:r>
            </a:p>
            <a:p>
              <a:pPr defTabSz="257174">
                <a:buFont typeface="Arial" pitchFamily="34" charset="0"/>
                <a:buChar char="•"/>
              </a:pPr>
              <a:r>
                <a:rPr lang="sv-SE" sz="562">
                  <a:solidFill>
                    <a:srgbClr val="FF0000"/>
                  </a:solidFill>
                  <a:latin typeface="Bradley Hand ITC" pitchFamily="66" charset="0"/>
                </a:rPr>
                <a:t>Släp med jordgubbar har vält (AA)</a:t>
              </a:r>
            </a:p>
            <a:p>
              <a:pPr defTabSz="257174">
                <a:buFont typeface="Arial" pitchFamily="34" charset="0"/>
                <a:buChar char="•"/>
              </a:pPr>
              <a:r>
                <a:rPr lang="sv-SE" sz="562">
                  <a:solidFill>
                    <a:srgbClr val="FF0000"/>
                  </a:solidFill>
                  <a:latin typeface="Bradley Hand ITC" pitchFamily="66" charset="0"/>
                </a:rPr>
                <a:t>Smutsig disk på bordet </a:t>
              </a:r>
            </a:p>
            <a:p>
              <a:pPr defTabSz="257174">
                <a:buFont typeface="Arial" pitchFamily="34" charset="0"/>
                <a:buChar char="•"/>
              </a:pPr>
              <a:endParaRPr lang="sv-SE" sz="562">
                <a:solidFill>
                  <a:srgbClr val="FF0000"/>
                </a:solidFill>
                <a:latin typeface="Bradley Hand ITC" pitchFamily="66" charset="0"/>
              </a:endParaRPr>
            </a:p>
            <a:p>
              <a:pPr defTabSz="257174"/>
              <a:endParaRPr lang="sv-SE" sz="562">
                <a:solidFill>
                  <a:srgbClr val="FF0000"/>
                </a:solidFill>
                <a:latin typeface="Bradley Hand ITC" pitchFamily="66" charset="0"/>
              </a:endParaRPr>
            </a:p>
            <a:p>
              <a:pPr defTabSz="257174"/>
              <a:endParaRPr lang="sv-SE" sz="900" b="1" u="sng">
                <a:solidFill>
                  <a:srgbClr val="1F497D">
                    <a:lumMod val="60000"/>
                    <a:lumOff val="40000"/>
                  </a:srgbClr>
                </a:solidFill>
                <a:latin typeface="Bradley Hand ITC" pitchFamily="66" charset="0"/>
              </a:endParaRPr>
            </a:p>
          </p:txBody>
        </p:sp>
        <p:sp>
          <p:nvSpPr>
            <p:cNvPr id="33" name="Flödesschema: Koppling 32">
              <a:extLst>
                <a:ext uri="{FF2B5EF4-FFF2-40B4-BE49-F238E27FC236}">
                  <a16:creationId xmlns:a16="http://schemas.microsoft.com/office/drawing/2014/main" id="{9687B267-E583-A1EE-BBD9-894D2326C261}"/>
                </a:ext>
              </a:extLst>
            </p:cNvPr>
            <p:cNvSpPr/>
            <p:nvPr/>
          </p:nvSpPr>
          <p:spPr>
            <a:xfrm>
              <a:off x="707838" y="5986837"/>
              <a:ext cx="175314" cy="18564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algn="ctr"/>
              <a:endParaRPr lang="sv-SE" sz="1147"/>
            </a:p>
          </p:txBody>
        </p:sp>
      </p:grpSp>
      <p:pic>
        <p:nvPicPr>
          <p:cNvPr id="34" name="Bildobjekt 33" descr="En bild som visar text, skärmbild, kvadrat, nummer&#10;&#10;Automatiskt genererad beskrivning">
            <a:extLst>
              <a:ext uri="{FF2B5EF4-FFF2-40B4-BE49-F238E27FC236}">
                <a16:creationId xmlns:a16="http://schemas.microsoft.com/office/drawing/2014/main" id="{14D546FF-DE47-7357-E056-98071EB2ABAA}"/>
              </a:ext>
            </a:extLst>
          </p:cNvPr>
          <p:cNvPicPr>
            <a:picLocks noChangeAspect="1"/>
          </p:cNvPicPr>
          <p:nvPr/>
        </p:nvPicPr>
        <p:blipFill>
          <a:blip r:embed="rId4"/>
          <a:stretch>
            <a:fillRect/>
          </a:stretch>
        </p:blipFill>
        <p:spPr>
          <a:xfrm>
            <a:off x="1894336" y="2426138"/>
            <a:ext cx="2032552" cy="1914552"/>
          </a:xfrm>
          <a:prstGeom prst="rect">
            <a:avLst/>
          </a:prstGeom>
        </p:spPr>
      </p:pic>
      <p:cxnSp>
        <p:nvCxnSpPr>
          <p:cNvPr id="53" name="Rak 25">
            <a:extLst>
              <a:ext uri="{FF2B5EF4-FFF2-40B4-BE49-F238E27FC236}">
                <a16:creationId xmlns:a16="http://schemas.microsoft.com/office/drawing/2014/main" id="{5696ABB9-6FF7-4C22-4C0F-A83F6B98D549}"/>
              </a:ext>
            </a:extLst>
          </p:cNvPr>
          <p:cNvCxnSpPr/>
          <p:nvPr/>
        </p:nvCxnSpPr>
        <p:spPr>
          <a:xfrm>
            <a:off x="7191279" y="3474431"/>
            <a:ext cx="21872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Rak 23">
            <a:extLst>
              <a:ext uri="{FF2B5EF4-FFF2-40B4-BE49-F238E27FC236}">
                <a16:creationId xmlns:a16="http://schemas.microsoft.com/office/drawing/2014/main" id="{CFAAD111-E2CE-0277-DD14-1105E7B81417}"/>
              </a:ext>
            </a:extLst>
          </p:cNvPr>
          <p:cNvCxnSpPr>
            <a:cxnSpLocks/>
          </p:cNvCxnSpPr>
          <p:nvPr/>
        </p:nvCxnSpPr>
        <p:spPr>
          <a:xfrm>
            <a:off x="7008627" y="1009330"/>
            <a:ext cx="0" cy="4999319"/>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ruta 42">
            <a:extLst>
              <a:ext uri="{FF2B5EF4-FFF2-40B4-BE49-F238E27FC236}">
                <a16:creationId xmlns:a16="http://schemas.microsoft.com/office/drawing/2014/main" id="{31F991A1-1B14-C3D3-9225-DDEBCD334F16}"/>
              </a:ext>
            </a:extLst>
          </p:cNvPr>
          <p:cNvSpPr txBox="1"/>
          <p:nvPr/>
        </p:nvSpPr>
        <p:spPr>
          <a:xfrm>
            <a:off x="2128296" y="2207601"/>
            <a:ext cx="1174631" cy="265457"/>
          </a:xfrm>
          <a:prstGeom prst="rect">
            <a:avLst/>
          </a:prstGeom>
          <a:noFill/>
        </p:spPr>
        <p:txBody>
          <a:bodyPr wrap="square" rtlCol="0">
            <a:spAutoFit/>
          </a:bodyPr>
          <a:lstStyle/>
          <a:p>
            <a:pPr defTabSz="257174"/>
            <a:r>
              <a:rPr lang="sv-SE" sz="1125" b="1">
                <a:solidFill>
                  <a:prstClr val="black"/>
                </a:solidFill>
                <a:latin typeface="Arial" panose="020B0604020202020204" pitchFamily="34" charset="0"/>
                <a:ea typeface="Calibri" panose="020F0502020204030204" pitchFamily="34" charset="0"/>
                <a:cs typeface="Arial" panose="020B0604020202020204" pitchFamily="34" charset="0"/>
              </a:rPr>
              <a:t>Gröna korset </a:t>
            </a:r>
          </a:p>
        </p:txBody>
      </p:sp>
      <p:sp>
        <p:nvSpPr>
          <p:cNvPr id="44" name="textruta 43">
            <a:extLst>
              <a:ext uri="{FF2B5EF4-FFF2-40B4-BE49-F238E27FC236}">
                <a16:creationId xmlns:a16="http://schemas.microsoft.com/office/drawing/2014/main" id="{F0541DA3-C12A-E507-F9DA-94E5348FF6C7}"/>
              </a:ext>
            </a:extLst>
          </p:cNvPr>
          <p:cNvSpPr txBox="1"/>
          <p:nvPr/>
        </p:nvSpPr>
        <p:spPr>
          <a:xfrm>
            <a:off x="1823497" y="4655488"/>
            <a:ext cx="1174631" cy="265457"/>
          </a:xfrm>
          <a:prstGeom prst="rect">
            <a:avLst/>
          </a:prstGeom>
          <a:noFill/>
        </p:spPr>
        <p:txBody>
          <a:bodyPr wrap="square" rtlCol="0">
            <a:spAutoFit/>
          </a:bodyPr>
          <a:lstStyle/>
          <a:p>
            <a:pPr defTabSz="257174"/>
            <a:r>
              <a:rPr lang="sv-SE" sz="1125" b="1">
                <a:solidFill>
                  <a:prstClr val="black"/>
                </a:solidFill>
                <a:latin typeface="Arial" panose="020B0604020202020204" pitchFamily="34" charset="0"/>
                <a:ea typeface="Calibri" panose="020F0502020204030204" pitchFamily="34" charset="0"/>
                <a:cs typeface="Arial" panose="020B0604020202020204" pitchFamily="34" charset="0"/>
              </a:rPr>
              <a:t>Avvikelser</a:t>
            </a:r>
          </a:p>
        </p:txBody>
      </p:sp>
      <p:sp>
        <p:nvSpPr>
          <p:cNvPr id="46" name="textruta 45">
            <a:extLst>
              <a:ext uri="{FF2B5EF4-FFF2-40B4-BE49-F238E27FC236}">
                <a16:creationId xmlns:a16="http://schemas.microsoft.com/office/drawing/2014/main" id="{D03C1079-F478-F711-32F0-53BA14FB51AF}"/>
              </a:ext>
            </a:extLst>
          </p:cNvPr>
          <p:cNvSpPr txBox="1"/>
          <p:nvPr/>
        </p:nvSpPr>
        <p:spPr>
          <a:xfrm>
            <a:off x="4927696" y="725379"/>
            <a:ext cx="1792486" cy="265457"/>
          </a:xfrm>
          <a:prstGeom prst="rect">
            <a:avLst/>
          </a:prstGeom>
          <a:noFill/>
        </p:spPr>
        <p:txBody>
          <a:bodyPr wrap="square" rtlCol="0">
            <a:spAutoFit/>
          </a:bodyPr>
          <a:lstStyle/>
          <a:p>
            <a:pPr defTabSz="257174"/>
            <a:r>
              <a:rPr lang="sv-SE" sz="1125" b="1">
                <a:solidFill>
                  <a:prstClr val="black"/>
                </a:solidFill>
                <a:latin typeface="Arial" panose="020B0604020202020204" pitchFamily="34" charset="0"/>
                <a:ea typeface="Calibri" panose="020F0502020204030204" pitchFamily="34" charset="0"/>
                <a:cs typeface="Arial" panose="020B0604020202020204" pitchFamily="34" charset="0"/>
              </a:rPr>
              <a:t>Idé/förbättringsförslag</a:t>
            </a:r>
          </a:p>
        </p:txBody>
      </p:sp>
      <p:sp>
        <p:nvSpPr>
          <p:cNvPr id="47" name="textruta 46">
            <a:extLst>
              <a:ext uri="{FF2B5EF4-FFF2-40B4-BE49-F238E27FC236}">
                <a16:creationId xmlns:a16="http://schemas.microsoft.com/office/drawing/2014/main" id="{9585933D-E6E2-6B31-FFC5-6FF87FF339B9}"/>
              </a:ext>
            </a:extLst>
          </p:cNvPr>
          <p:cNvSpPr txBox="1"/>
          <p:nvPr/>
        </p:nvSpPr>
        <p:spPr>
          <a:xfrm>
            <a:off x="4846220" y="2134768"/>
            <a:ext cx="1174631" cy="265457"/>
          </a:xfrm>
          <a:prstGeom prst="rect">
            <a:avLst/>
          </a:prstGeom>
          <a:noFill/>
        </p:spPr>
        <p:txBody>
          <a:bodyPr wrap="square" rtlCol="0">
            <a:spAutoFit/>
          </a:bodyPr>
          <a:lstStyle/>
          <a:p>
            <a:pPr defTabSz="257174"/>
            <a:r>
              <a:rPr lang="sv-SE" sz="1125" b="1">
                <a:solidFill>
                  <a:prstClr val="black"/>
                </a:solidFill>
                <a:latin typeface="Arial" panose="020B0604020202020204" pitchFamily="34" charset="0"/>
                <a:ea typeface="Calibri" panose="020F0502020204030204" pitchFamily="34" charset="0"/>
                <a:cs typeface="Arial" panose="020B0604020202020204" pitchFamily="34" charset="0"/>
              </a:rPr>
              <a:t>Prioritering</a:t>
            </a:r>
          </a:p>
        </p:txBody>
      </p:sp>
      <p:sp>
        <p:nvSpPr>
          <p:cNvPr id="48" name="textruta 47">
            <a:extLst>
              <a:ext uri="{FF2B5EF4-FFF2-40B4-BE49-F238E27FC236}">
                <a16:creationId xmlns:a16="http://schemas.microsoft.com/office/drawing/2014/main" id="{3565F9A4-4BFE-3C48-2D35-7746E361D5AB}"/>
              </a:ext>
            </a:extLst>
          </p:cNvPr>
          <p:cNvSpPr txBox="1"/>
          <p:nvPr/>
        </p:nvSpPr>
        <p:spPr>
          <a:xfrm>
            <a:off x="4588562" y="3778118"/>
            <a:ext cx="1926177" cy="265457"/>
          </a:xfrm>
          <a:prstGeom prst="rect">
            <a:avLst/>
          </a:prstGeom>
          <a:noFill/>
        </p:spPr>
        <p:txBody>
          <a:bodyPr wrap="square" rtlCol="0">
            <a:spAutoFit/>
          </a:bodyPr>
          <a:lstStyle/>
          <a:p>
            <a:pPr defTabSz="257174"/>
            <a:r>
              <a:rPr lang="sv-SE" sz="1125" b="1" dirty="0">
                <a:solidFill>
                  <a:prstClr val="black"/>
                </a:solidFill>
                <a:latin typeface="Arial" panose="020B0604020202020204" pitchFamily="34" charset="0"/>
                <a:ea typeface="Calibri" panose="020F0502020204030204" pitchFamily="34" charset="0"/>
                <a:cs typeface="Arial" panose="020B0604020202020204" pitchFamily="34" charset="0"/>
              </a:rPr>
              <a:t>Handlingsplan/att göra </a:t>
            </a:r>
          </a:p>
        </p:txBody>
      </p:sp>
      <p:sp>
        <p:nvSpPr>
          <p:cNvPr id="52" name="textruta 51">
            <a:extLst>
              <a:ext uri="{FF2B5EF4-FFF2-40B4-BE49-F238E27FC236}">
                <a16:creationId xmlns:a16="http://schemas.microsoft.com/office/drawing/2014/main" id="{2F873204-9081-3057-45C9-9E397D6E580F}"/>
              </a:ext>
            </a:extLst>
          </p:cNvPr>
          <p:cNvSpPr txBox="1"/>
          <p:nvPr/>
        </p:nvSpPr>
        <p:spPr>
          <a:xfrm>
            <a:off x="1823497" y="5845220"/>
            <a:ext cx="1174631" cy="265457"/>
          </a:xfrm>
          <a:prstGeom prst="rect">
            <a:avLst/>
          </a:prstGeom>
          <a:noFill/>
        </p:spPr>
        <p:txBody>
          <a:bodyPr wrap="square" rtlCol="0">
            <a:spAutoFit/>
          </a:bodyPr>
          <a:lstStyle/>
          <a:p>
            <a:pPr defTabSz="257174"/>
            <a:r>
              <a:rPr lang="sv-SE" sz="1125" b="1">
                <a:solidFill>
                  <a:prstClr val="black"/>
                </a:solidFill>
                <a:latin typeface="Arial" panose="020B0604020202020204" pitchFamily="34" charset="0"/>
                <a:ea typeface="Calibri" panose="020F0502020204030204" pitchFamily="34" charset="0"/>
                <a:cs typeface="Arial" panose="020B0604020202020204" pitchFamily="34" charset="0"/>
              </a:rPr>
              <a:t>Bra gjort </a:t>
            </a:r>
          </a:p>
        </p:txBody>
      </p:sp>
      <p:cxnSp>
        <p:nvCxnSpPr>
          <p:cNvPr id="56" name="Rak 26">
            <a:extLst>
              <a:ext uri="{FF2B5EF4-FFF2-40B4-BE49-F238E27FC236}">
                <a16:creationId xmlns:a16="http://schemas.microsoft.com/office/drawing/2014/main" id="{02F06EB7-2AAB-5734-FF79-71FE7C78FA04}"/>
              </a:ext>
            </a:extLst>
          </p:cNvPr>
          <p:cNvCxnSpPr>
            <a:cxnSpLocks/>
          </p:cNvCxnSpPr>
          <p:nvPr/>
        </p:nvCxnSpPr>
        <p:spPr>
          <a:xfrm>
            <a:off x="1551367" y="5721251"/>
            <a:ext cx="2455609"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ruta 56">
            <a:extLst>
              <a:ext uri="{FF2B5EF4-FFF2-40B4-BE49-F238E27FC236}">
                <a16:creationId xmlns:a16="http://schemas.microsoft.com/office/drawing/2014/main" id="{4F2F4726-4165-6EF3-447F-52F120BDC3E8}"/>
              </a:ext>
            </a:extLst>
          </p:cNvPr>
          <p:cNvSpPr txBox="1"/>
          <p:nvPr/>
        </p:nvSpPr>
        <p:spPr>
          <a:xfrm>
            <a:off x="7051518" y="3651769"/>
            <a:ext cx="1174631" cy="265457"/>
          </a:xfrm>
          <a:prstGeom prst="rect">
            <a:avLst/>
          </a:prstGeom>
          <a:noFill/>
        </p:spPr>
        <p:txBody>
          <a:bodyPr wrap="square" rtlCol="0">
            <a:spAutoFit/>
          </a:bodyPr>
          <a:lstStyle/>
          <a:p>
            <a:pPr defTabSz="257174"/>
            <a:r>
              <a:rPr lang="sv-SE" sz="1125" b="1" dirty="0">
                <a:solidFill>
                  <a:prstClr val="black"/>
                </a:solidFill>
                <a:latin typeface="Arial" panose="020B0604020202020204" pitchFamily="34" charset="0"/>
                <a:ea typeface="Calibri" panose="020F0502020204030204" pitchFamily="34" charset="0"/>
                <a:cs typeface="Arial" panose="020B0604020202020204" pitchFamily="34" charset="0"/>
              </a:rPr>
              <a:t>Inköpslista</a:t>
            </a:r>
          </a:p>
        </p:txBody>
      </p:sp>
      <p:sp>
        <p:nvSpPr>
          <p:cNvPr id="58" name="textruta 57">
            <a:extLst>
              <a:ext uri="{FF2B5EF4-FFF2-40B4-BE49-F238E27FC236}">
                <a16:creationId xmlns:a16="http://schemas.microsoft.com/office/drawing/2014/main" id="{8B9DB6F1-3B80-0E3D-F393-76A946C78F89}"/>
              </a:ext>
            </a:extLst>
          </p:cNvPr>
          <p:cNvSpPr txBox="1"/>
          <p:nvPr/>
        </p:nvSpPr>
        <p:spPr>
          <a:xfrm>
            <a:off x="7247421" y="661420"/>
            <a:ext cx="1174631" cy="265457"/>
          </a:xfrm>
          <a:prstGeom prst="rect">
            <a:avLst/>
          </a:prstGeom>
          <a:noFill/>
        </p:spPr>
        <p:txBody>
          <a:bodyPr wrap="square" rtlCol="0">
            <a:spAutoFit/>
          </a:bodyPr>
          <a:lstStyle/>
          <a:p>
            <a:pPr defTabSz="257174"/>
            <a:r>
              <a:rPr lang="sv-SE" sz="1125" b="1">
                <a:solidFill>
                  <a:prstClr val="black"/>
                </a:solidFill>
                <a:latin typeface="Arial" panose="020B0604020202020204" pitchFamily="34" charset="0"/>
                <a:ea typeface="Calibri" panose="020F0502020204030204" pitchFamily="34" charset="0"/>
                <a:cs typeface="Arial" panose="020B0604020202020204" pitchFamily="34" charset="0"/>
              </a:rPr>
              <a:t>Planering </a:t>
            </a:r>
          </a:p>
        </p:txBody>
      </p:sp>
      <p:sp>
        <p:nvSpPr>
          <p:cNvPr id="60" name="textruta 59">
            <a:extLst>
              <a:ext uri="{FF2B5EF4-FFF2-40B4-BE49-F238E27FC236}">
                <a16:creationId xmlns:a16="http://schemas.microsoft.com/office/drawing/2014/main" id="{01A65D8D-6663-C674-36D2-077FB3E71CBD}"/>
              </a:ext>
            </a:extLst>
          </p:cNvPr>
          <p:cNvSpPr txBox="1"/>
          <p:nvPr/>
        </p:nvSpPr>
        <p:spPr>
          <a:xfrm>
            <a:off x="7023585" y="5037359"/>
            <a:ext cx="3591806" cy="1217513"/>
          </a:xfrm>
          <a:prstGeom prst="rect">
            <a:avLst/>
          </a:prstGeom>
          <a:noFill/>
        </p:spPr>
        <p:txBody>
          <a:bodyPr wrap="square">
            <a:spAutoFit/>
          </a:bodyPr>
          <a:lstStyle/>
          <a:p>
            <a:r>
              <a:rPr lang="sv-SE" sz="1125" b="1" dirty="0">
                <a:latin typeface="Arial Bold"/>
                <a:ea typeface="Calibri" panose="020F0502020204030204" pitchFamily="34" charset="0"/>
                <a:cs typeface="Arial" panose="020B0604020202020204" pitchFamily="34" charset="0"/>
              </a:rPr>
              <a:t>Plats för egen information, tex struktur </a:t>
            </a:r>
            <a:r>
              <a:rPr lang="sv-SE" sz="1125" b="1" dirty="0" err="1">
                <a:latin typeface="Arial Bold"/>
                <a:ea typeface="Calibri" panose="020F0502020204030204" pitchFamily="34" charset="0"/>
                <a:cs typeface="Arial" panose="020B0604020202020204" pitchFamily="34" charset="0"/>
              </a:rPr>
              <a:t>tavelmöte</a:t>
            </a:r>
            <a:br>
              <a:rPr lang="sv-SE" sz="1125" b="1" dirty="0">
                <a:latin typeface="Arial Bold"/>
                <a:ea typeface="Calibri" panose="020F0502020204030204" pitchFamily="34" charset="0"/>
                <a:cs typeface="Arial" panose="020B0604020202020204" pitchFamily="34" charset="0"/>
              </a:rPr>
            </a:br>
            <a:endParaRPr lang="sv-SE" sz="1125" b="1" dirty="0">
              <a:latin typeface="Arial Bold"/>
              <a:ea typeface="Calibri" panose="020F0502020204030204" pitchFamily="34" charset="0"/>
              <a:cs typeface="Arial" panose="020B0604020202020204" pitchFamily="34" charset="0"/>
            </a:endParaRPr>
          </a:p>
          <a:p>
            <a:r>
              <a:rPr lang="sv-SE" sz="984" b="1" dirty="0" err="1">
                <a:latin typeface="Arial" panose="020B0604020202020204" pitchFamily="34" charset="0"/>
                <a:ea typeface="Calibri" panose="020F0502020204030204" pitchFamily="34" charset="0"/>
                <a:cs typeface="Arial" panose="020B0604020202020204" pitchFamily="34" charset="0"/>
              </a:rPr>
              <a:t>Tavelmöten</a:t>
            </a:r>
            <a:r>
              <a:rPr lang="sv-SE" sz="984" b="1" dirty="0">
                <a:latin typeface="Arial" panose="020B0604020202020204" pitchFamily="34" charset="0"/>
                <a:ea typeface="Calibri" panose="020F0502020204030204" pitchFamily="34" charset="0"/>
                <a:cs typeface="Arial" panose="020B0604020202020204" pitchFamily="34" charset="0"/>
              </a:rPr>
              <a:t> hos oss:</a:t>
            </a:r>
          </a:p>
          <a:p>
            <a:pPr marL="200911" indent="-200911">
              <a:buFont typeface="Arial" panose="020B0604020202020204" pitchFamily="34" charset="0"/>
              <a:buChar char="•"/>
            </a:pPr>
            <a:r>
              <a:rPr lang="sv-SE" sz="984" dirty="0">
                <a:latin typeface="Arial" panose="020B0604020202020204" pitchFamily="34" charset="0"/>
                <a:ea typeface="Calibri" panose="020F0502020204030204" pitchFamily="34" charset="0"/>
                <a:cs typeface="Arial" panose="020B0604020202020204" pitchFamily="34" charset="0"/>
              </a:rPr>
              <a:t>Tid: Varje morgon kl. 7.00/varje vecka, tisdagar kl. 9.00</a:t>
            </a:r>
          </a:p>
          <a:p>
            <a:pPr marL="200911" indent="-200911">
              <a:buFont typeface="Arial" panose="020B0604020202020204" pitchFamily="34" charset="0"/>
              <a:buChar char="•"/>
            </a:pPr>
            <a:r>
              <a:rPr lang="sv-SE" sz="984" dirty="0">
                <a:latin typeface="Arial" panose="020B0604020202020204" pitchFamily="34" charset="0"/>
                <a:ea typeface="Calibri" panose="020F0502020204030204" pitchFamily="34" charset="0"/>
                <a:cs typeface="Arial" panose="020B0604020202020204" pitchFamily="34" charset="0"/>
              </a:rPr>
              <a:t>Plats: Vid tavlan</a:t>
            </a:r>
          </a:p>
          <a:p>
            <a:pPr marL="200911" indent="-200911">
              <a:buFont typeface="Arial" panose="020B0604020202020204" pitchFamily="34" charset="0"/>
              <a:buChar char="•"/>
            </a:pPr>
            <a:r>
              <a:rPr lang="sv-SE" sz="984" dirty="0">
                <a:latin typeface="Arial" panose="020B0604020202020204" pitchFamily="34" charset="0"/>
                <a:ea typeface="Calibri" panose="020F0502020204030204" pitchFamily="34" charset="0"/>
                <a:cs typeface="Arial" panose="020B0604020202020204" pitchFamily="34" charset="0"/>
              </a:rPr>
              <a:t>Stående dagordning:…. </a:t>
            </a:r>
          </a:p>
          <a:p>
            <a:endParaRPr lang="sv-SE" sz="1125" b="1" dirty="0">
              <a:latin typeface="Calibri" panose="020F0502020204030204" pitchFamily="34" charset="0"/>
              <a:ea typeface="Calibri" panose="020F0502020204030204" pitchFamily="34" charset="0"/>
              <a:cs typeface="Calibri" panose="020F0502020204030204" pitchFamily="34" charset="0"/>
            </a:endParaRPr>
          </a:p>
        </p:txBody>
      </p:sp>
      <p:sp>
        <p:nvSpPr>
          <p:cNvPr id="5" name="Rektangel 4">
            <a:extLst>
              <a:ext uri="{FF2B5EF4-FFF2-40B4-BE49-F238E27FC236}">
                <a16:creationId xmlns:a16="http://schemas.microsoft.com/office/drawing/2014/main" id="{247390A9-0DF5-7479-28B2-2EC04B224171}"/>
              </a:ext>
            </a:extLst>
          </p:cNvPr>
          <p:cNvSpPr/>
          <p:nvPr/>
        </p:nvSpPr>
        <p:spPr>
          <a:xfrm>
            <a:off x="1241572" y="519906"/>
            <a:ext cx="9388776" cy="613186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Bildobjekt 20">
            <a:extLst>
              <a:ext uri="{FF2B5EF4-FFF2-40B4-BE49-F238E27FC236}">
                <a16:creationId xmlns:a16="http://schemas.microsoft.com/office/drawing/2014/main" id="{0C01593A-56D4-FA1D-B571-F6D45597BB73}"/>
              </a:ext>
            </a:extLst>
          </p:cNvPr>
          <p:cNvPicPr>
            <a:picLocks noChangeAspect="1"/>
          </p:cNvPicPr>
          <p:nvPr/>
        </p:nvPicPr>
        <p:blipFill>
          <a:blip r:embed="rId5"/>
          <a:stretch>
            <a:fillRect/>
          </a:stretch>
        </p:blipFill>
        <p:spPr>
          <a:xfrm>
            <a:off x="5722642" y="5921793"/>
            <a:ext cx="323116" cy="317019"/>
          </a:xfrm>
          <a:prstGeom prst="rect">
            <a:avLst/>
          </a:prstGeom>
        </p:spPr>
      </p:pic>
      <p:pic>
        <p:nvPicPr>
          <p:cNvPr id="23" name="Bildobjekt 22">
            <a:extLst>
              <a:ext uri="{FF2B5EF4-FFF2-40B4-BE49-F238E27FC236}">
                <a16:creationId xmlns:a16="http://schemas.microsoft.com/office/drawing/2014/main" id="{3DA480DF-7EDA-C3A1-1411-C8A692361E68}"/>
              </a:ext>
            </a:extLst>
          </p:cNvPr>
          <p:cNvPicPr>
            <a:picLocks noChangeAspect="1"/>
          </p:cNvPicPr>
          <p:nvPr/>
        </p:nvPicPr>
        <p:blipFill>
          <a:blip r:embed="rId5"/>
          <a:stretch>
            <a:fillRect/>
          </a:stretch>
        </p:blipFill>
        <p:spPr>
          <a:xfrm>
            <a:off x="1487091" y="663743"/>
            <a:ext cx="323116" cy="317019"/>
          </a:xfrm>
          <a:prstGeom prst="rect">
            <a:avLst/>
          </a:prstGeom>
        </p:spPr>
      </p:pic>
      <p:pic>
        <p:nvPicPr>
          <p:cNvPr id="38" name="Bildobjekt 37">
            <a:extLst>
              <a:ext uri="{FF2B5EF4-FFF2-40B4-BE49-F238E27FC236}">
                <a16:creationId xmlns:a16="http://schemas.microsoft.com/office/drawing/2014/main" id="{7EC32FCC-06AC-EA79-C5B7-36C702247471}"/>
              </a:ext>
            </a:extLst>
          </p:cNvPr>
          <p:cNvPicPr>
            <a:picLocks noChangeAspect="1"/>
          </p:cNvPicPr>
          <p:nvPr/>
        </p:nvPicPr>
        <p:blipFill>
          <a:blip r:embed="rId5"/>
          <a:stretch>
            <a:fillRect/>
          </a:stretch>
        </p:blipFill>
        <p:spPr>
          <a:xfrm>
            <a:off x="1583638" y="2277873"/>
            <a:ext cx="323116" cy="317019"/>
          </a:xfrm>
          <a:prstGeom prst="rect">
            <a:avLst/>
          </a:prstGeom>
        </p:spPr>
      </p:pic>
    </p:spTree>
    <p:extLst>
      <p:ext uri="{BB962C8B-B14F-4D97-AF65-F5344CB8AC3E}">
        <p14:creationId xmlns:p14="http://schemas.microsoft.com/office/powerpoint/2010/main" val="369429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DFE4550-8B26-4B6C-BB7E-0A1ED8478B06}"/>
              </a:ext>
            </a:extLst>
          </p:cNvPr>
          <p:cNvSpPr txBox="1"/>
          <p:nvPr/>
        </p:nvSpPr>
        <p:spPr>
          <a:xfrm>
            <a:off x="963765" y="3692393"/>
            <a:ext cx="5729775" cy="2523095"/>
          </a:xfrm>
          <a:prstGeom prst="rect">
            <a:avLst/>
          </a:prstGeom>
          <a:noFill/>
        </p:spPr>
        <p:txBody>
          <a:bodyPr wrap="none" lIns="64294" tIns="32147" rIns="64294" bIns="32147" rtlCol="0" anchor="t">
            <a:spAutoFit/>
          </a:bodyPr>
          <a:lstStyle/>
          <a:p>
            <a:pPr>
              <a:lnSpc>
                <a:spcPct val="115000"/>
              </a:lnSpc>
              <a:spcBef>
                <a:spcPts val="141"/>
              </a:spcBef>
            </a:pPr>
            <a:r>
              <a:rPr lang="sv-SE"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Bestäm</a:t>
            </a:r>
          </a:p>
          <a:p>
            <a:pPr marL="241093" indent="-241093" fontAlgn="base">
              <a:buFont typeface="Arial" panose="020B0604020202020204" pitchFamily="34" charset="0"/>
              <a:buChar char="•"/>
            </a:pPr>
            <a:r>
              <a:rPr lang="sv-SE" sz="2400" dirty="0">
                <a:solidFill>
                  <a:srgbClr val="000000"/>
                </a:solidFill>
                <a:latin typeface="Arial" panose="020B0604020202020204" pitchFamily="34" charset="0"/>
                <a:cs typeface="Arial" panose="020B0604020202020204" pitchFamily="34" charset="0"/>
              </a:rPr>
              <a:t>Tid och plats för mötet</a:t>
            </a:r>
          </a:p>
          <a:p>
            <a:pPr marL="241093" indent="-241093" fontAlgn="base">
              <a:buFont typeface="Arial" panose="020B0604020202020204" pitchFamily="34" charset="0"/>
              <a:buChar char="•"/>
            </a:pPr>
            <a:r>
              <a:rPr lang="sv-SE" sz="2400" dirty="0">
                <a:solidFill>
                  <a:srgbClr val="000000"/>
                </a:solidFill>
                <a:latin typeface="Arial" panose="020B0604020202020204" pitchFamily="34" charset="0"/>
                <a:cs typeface="Arial" panose="020B0604020202020204" pitchFamily="34" charset="0"/>
              </a:rPr>
              <a:t>Hur långt mötet skall vara</a:t>
            </a:r>
          </a:p>
          <a:p>
            <a:pPr marL="241093" indent="-241093" fontAlgn="base">
              <a:buFont typeface="Arial" panose="020B0604020202020204" pitchFamily="34" charset="0"/>
              <a:buChar char="•"/>
            </a:pPr>
            <a:r>
              <a:rPr lang="sv-SE" sz="2400" dirty="0">
                <a:solidFill>
                  <a:srgbClr val="000000"/>
                </a:solidFill>
                <a:latin typeface="Arial" panose="020B0604020202020204" pitchFamily="34" charset="0"/>
                <a:cs typeface="Arial" panose="020B0604020202020204" pitchFamily="34" charset="0"/>
              </a:rPr>
              <a:t>Vem håller i mötet, vilka förväntas delta</a:t>
            </a:r>
          </a:p>
          <a:p>
            <a:pPr marL="241093" indent="-241093" fontAlgn="base">
              <a:buFont typeface="Arial" panose="020B0604020202020204" pitchFamily="34" charset="0"/>
              <a:buChar char="•"/>
            </a:pPr>
            <a:r>
              <a:rPr lang="sv-SE" sz="2400" dirty="0">
                <a:solidFill>
                  <a:srgbClr val="000000"/>
                </a:solidFill>
                <a:latin typeface="Arial" panose="020B0604020202020204" pitchFamily="34" charset="0"/>
                <a:cs typeface="Arial" panose="020B0604020202020204" pitchFamily="34" charset="0"/>
              </a:rPr>
              <a:t>Dagordning</a:t>
            </a:r>
          </a:p>
          <a:p>
            <a:pPr>
              <a:lnSpc>
                <a:spcPct val="115000"/>
              </a:lnSpc>
              <a:spcBef>
                <a:spcPts val="141"/>
              </a:spcBef>
            </a:pPr>
            <a:endParaRPr lang="sv-SE" sz="1969" b="1" dirty="0">
              <a:solidFill>
                <a:srgbClr val="000000"/>
              </a:solidFill>
              <a:latin typeface="Tahoma" panose="020B0604030504040204" pitchFamily="34" charset="0"/>
              <a:ea typeface="Times New Roman" panose="02020603050405020304" pitchFamily="18" charset="0"/>
              <a:cs typeface="Times New Roman" panose="02020603050405020304" pitchFamily="18" charset="0"/>
            </a:endParaRPr>
          </a:p>
          <a:p>
            <a:endParaRPr lang="sv-SE" sz="1266" dirty="0"/>
          </a:p>
        </p:txBody>
      </p:sp>
      <p:sp>
        <p:nvSpPr>
          <p:cNvPr id="6" name="textruta 5">
            <a:extLst>
              <a:ext uri="{FF2B5EF4-FFF2-40B4-BE49-F238E27FC236}">
                <a16:creationId xmlns:a16="http://schemas.microsoft.com/office/drawing/2014/main" id="{2B0FFA2A-4AE1-4AD3-AC99-3B6926450E35}"/>
              </a:ext>
            </a:extLst>
          </p:cNvPr>
          <p:cNvSpPr txBox="1"/>
          <p:nvPr/>
        </p:nvSpPr>
        <p:spPr>
          <a:xfrm>
            <a:off x="708402" y="1266905"/>
            <a:ext cx="7194627" cy="2146710"/>
          </a:xfrm>
          <a:prstGeom prst="rect">
            <a:avLst/>
          </a:prstGeom>
          <a:noFill/>
        </p:spPr>
        <p:txBody>
          <a:bodyPr wrap="square" lIns="64294" tIns="32147" rIns="64294" bIns="32147" rtlCol="0" anchor="t">
            <a:spAutoFit/>
          </a:bodyPr>
          <a:lstStyle/>
          <a:p>
            <a:pPr defTabSz="342882"/>
            <a:r>
              <a:rPr lang="sv-SE" sz="2812" b="1" dirty="0">
                <a:latin typeface="Arial Bold"/>
              </a:rPr>
              <a:t>Förbättringsmöte</a:t>
            </a:r>
          </a:p>
          <a:p>
            <a:pPr defTabSz="342882"/>
            <a:endParaRPr lang="sv-SE" sz="2250" dirty="0">
              <a:solidFill>
                <a:prstClr val="black"/>
              </a:solidFill>
              <a:latin typeface="Arial" panose="020B0604020202020204" pitchFamily="34" charset="0"/>
              <a:cs typeface="Arial" panose="020B0604020202020204" pitchFamily="34" charset="0"/>
            </a:endParaRPr>
          </a:p>
          <a:p>
            <a:pPr marL="321457" indent="-321457" defTabSz="342882">
              <a:buFont typeface="Arial" panose="020B0604020202020204" pitchFamily="34" charset="0"/>
              <a:buChar char="•"/>
            </a:pPr>
            <a:r>
              <a:rPr lang="sv-SE" sz="2400" dirty="0">
                <a:solidFill>
                  <a:prstClr val="black"/>
                </a:solidFill>
                <a:latin typeface="Arial" panose="020B0604020202020204" pitchFamily="34" charset="0"/>
                <a:cs typeface="Arial" panose="020B0604020202020204" pitchFamily="34" charset="0"/>
              </a:rPr>
              <a:t>Mål att utveckla, lösa problem och avvikelser</a:t>
            </a:r>
          </a:p>
          <a:p>
            <a:pPr marL="321457" indent="-321457" defTabSz="342882">
              <a:buFont typeface="Arial" panose="020B0604020202020204" pitchFamily="34" charset="0"/>
              <a:buChar char="•"/>
            </a:pPr>
            <a:r>
              <a:rPr lang="sv-SE" sz="2400" dirty="0">
                <a:solidFill>
                  <a:prstClr val="black"/>
                </a:solidFill>
                <a:latin typeface="Arial" panose="020B0604020202020204" pitchFamily="34" charset="0"/>
                <a:cs typeface="Arial" panose="020B0604020202020204" pitchFamily="34" charset="0"/>
              </a:rPr>
              <a:t>Få synpunkter från alla men ibland utvalda deltagare (förbättringsgrupp)</a:t>
            </a:r>
          </a:p>
          <a:p>
            <a:endParaRPr lang="sv-SE" sz="1266" dirty="0"/>
          </a:p>
        </p:txBody>
      </p:sp>
      <p:pic>
        <p:nvPicPr>
          <p:cNvPr id="4" name="Bildobjekt 3" descr="En bild som visar cirkel, kreativitet, växel, konst&#10;&#10;AI-genererat innehåll kan vara felaktigt.">
            <a:extLst>
              <a:ext uri="{FF2B5EF4-FFF2-40B4-BE49-F238E27FC236}">
                <a16:creationId xmlns:a16="http://schemas.microsoft.com/office/drawing/2014/main" id="{EC1831E6-7878-0AFC-3C3F-095B91A9C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9293" y="2081283"/>
            <a:ext cx="4009684" cy="3509812"/>
          </a:xfrm>
          <a:prstGeom prst="rect">
            <a:avLst/>
          </a:prstGeom>
        </p:spPr>
      </p:pic>
    </p:spTree>
    <p:extLst>
      <p:ext uri="{BB962C8B-B14F-4D97-AF65-F5344CB8AC3E}">
        <p14:creationId xmlns:p14="http://schemas.microsoft.com/office/powerpoint/2010/main" val="363592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66725D-B3A7-4D43-92DF-7E30A559FCDB}"/>
              </a:ext>
            </a:extLst>
          </p:cNvPr>
          <p:cNvSpPr>
            <a:spLocks noGrp="1"/>
          </p:cNvSpPr>
          <p:nvPr>
            <p:ph type="title" idx="4294967295"/>
          </p:nvPr>
        </p:nvSpPr>
        <p:spPr>
          <a:xfrm>
            <a:off x="624014" y="1098347"/>
            <a:ext cx="7950771" cy="954360"/>
          </a:xfrm>
        </p:spPr>
        <p:txBody>
          <a:bodyPr>
            <a:normAutofit fontScale="90000"/>
          </a:bodyPr>
          <a:lstStyle/>
          <a:p>
            <a:r>
              <a:rPr lang="sv-SE" sz="3094" b="1" dirty="0">
                <a:latin typeface="Arial Bold"/>
              </a:rPr>
              <a:t>Exempel</a:t>
            </a:r>
            <a:br>
              <a:rPr lang="sv-SE" dirty="0"/>
            </a:br>
            <a:endParaRPr lang="sv-SE" dirty="0">
              <a:ea typeface="Tahoma"/>
              <a:cs typeface="Tahoma"/>
            </a:endParaRPr>
          </a:p>
        </p:txBody>
      </p:sp>
      <p:sp>
        <p:nvSpPr>
          <p:cNvPr id="3" name="Platshållare för innehåll 2">
            <a:extLst>
              <a:ext uri="{FF2B5EF4-FFF2-40B4-BE49-F238E27FC236}">
                <a16:creationId xmlns:a16="http://schemas.microsoft.com/office/drawing/2014/main" id="{43CF8FE8-BC75-4D43-A72C-68064BEAC185}"/>
              </a:ext>
            </a:extLst>
          </p:cNvPr>
          <p:cNvSpPr>
            <a:spLocks noGrp="1"/>
          </p:cNvSpPr>
          <p:nvPr>
            <p:ph idx="4294967295"/>
          </p:nvPr>
        </p:nvSpPr>
        <p:spPr>
          <a:xfrm>
            <a:off x="624014" y="1730893"/>
            <a:ext cx="7619256" cy="4833193"/>
          </a:xfrm>
        </p:spPr>
        <p:txBody>
          <a:bodyPr vert="horz" lIns="0" tIns="0" rIns="0" bIns="0" rtlCol="0" anchor="t">
            <a:normAutofit/>
          </a:bodyPr>
          <a:lstStyle/>
          <a:p>
            <a:pPr marL="0" indent="0">
              <a:buNone/>
            </a:pPr>
            <a:r>
              <a:rPr lang="sv-SE" b="1" dirty="0">
                <a:latin typeface="Arial Bold"/>
                <a:cs typeface="Arial" panose="020B0604020202020204" pitchFamily="34" charset="0"/>
              </a:rPr>
              <a:t>Förbättringsmöte</a:t>
            </a:r>
            <a:r>
              <a:rPr lang="sv-SE" b="1" dirty="0">
                <a:effectLst/>
                <a:latin typeface="Arial Bold"/>
                <a:cs typeface="Arial" panose="020B0604020202020204" pitchFamily="34" charset="0"/>
              </a:rPr>
              <a:t> hos Kalle Bondesson</a:t>
            </a:r>
          </a:p>
          <a:p>
            <a:pPr marL="0" indent="0">
              <a:buNone/>
            </a:pPr>
            <a:r>
              <a:rPr lang="sv-SE" sz="1969" b="1" dirty="0">
                <a:latin typeface="Arial" panose="020B0604020202020204" pitchFamily="34" charset="0"/>
                <a:cs typeface="Arial" panose="020B0604020202020204" pitchFamily="34" charset="0"/>
              </a:rPr>
              <a:t>Tid: </a:t>
            </a:r>
            <a:r>
              <a:rPr lang="sv-SE" sz="1969" dirty="0">
                <a:latin typeface="Arial" panose="020B0604020202020204" pitchFamily="34" charset="0"/>
                <a:cs typeface="Arial" panose="020B0604020202020204" pitchFamily="34" charset="0"/>
              </a:rPr>
              <a:t>Första onsdagen i månaden 7.30-8.00 </a:t>
            </a:r>
            <a:endParaRPr lang="sv-SE" sz="1969" dirty="0">
              <a:latin typeface="Arial" panose="020B0604020202020204" pitchFamily="34" charset="0"/>
              <a:ea typeface="Tahoma"/>
              <a:cs typeface="Arial" panose="020B0604020202020204" pitchFamily="34" charset="0"/>
            </a:endParaRPr>
          </a:p>
          <a:p>
            <a:pPr marL="0" indent="0">
              <a:buNone/>
            </a:pPr>
            <a:r>
              <a:rPr lang="sv-SE" sz="1969" b="1" dirty="0">
                <a:latin typeface="Arial" panose="020B0604020202020204" pitchFamily="34" charset="0"/>
                <a:cs typeface="Arial" panose="020B0604020202020204" pitchFamily="34" charset="0"/>
              </a:rPr>
              <a:t>Ansvarig: </a:t>
            </a:r>
            <a:r>
              <a:rPr lang="sv-SE" sz="1969" dirty="0">
                <a:latin typeface="Arial" panose="020B0604020202020204" pitchFamily="34" charset="0"/>
                <a:cs typeface="Arial" panose="020B0604020202020204" pitchFamily="34" charset="0"/>
              </a:rPr>
              <a:t>Conny </a:t>
            </a:r>
            <a:endParaRPr lang="sv-SE" sz="1969" dirty="0">
              <a:latin typeface="Arial" panose="020B0604020202020204" pitchFamily="34" charset="0"/>
              <a:ea typeface="Tahoma"/>
              <a:cs typeface="Arial" panose="020B0604020202020204" pitchFamily="34" charset="0"/>
            </a:endParaRPr>
          </a:p>
          <a:p>
            <a:pPr marL="0" indent="0">
              <a:buNone/>
            </a:pPr>
            <a:r>
              <a:rPr lang="sv-SE" sz="1969" b="1" dirty="0">
                <a:latin typeface="Arial" panose="020B0604020202020204" pitchFamily="34" charset="0"/>
                <a:cs typeface="Arial" panose="020B0604020202020204" pitchFamily="34" charset="0"/>
              </a:rPr>
              <a:t>Plats: </a:t>
            </a:r>
            <a:r>
              <a:rPr lang="sv-SE" sz="1969" dirty="0">
                <a:latin typeface="Arial" panose="020B0604020202020204" pitchFamily="34" charset="0"/>
                <a:cs typeface="Arial" panose="020B0604020202020204" pitchFamily="34" charset="0"/>
              </a:rPr>
              <a:t>Frukostrummet</a:t>
            </a:r>
            <a:endParaRPr lang="sv-SE" sz="1969" dirty="0">
              <a:latin typeface="Arial" panose="020B0604020202020204" pitchFamily="34" charset="0"/>
              <a:ea typeface="Tahoma"/>
              <a:cs typeface="Arial" panose="020B0604020202020204" pitchFamily="34" charset="0"/>
            </a:endParaRPr>
          </a:p>
          <a:p>
            <a:pPr marL="0" indent="0">
              <a:buNone/>
            </a:pPr>
            <a:endParaRPr lang="sv-SE" sz="4219" b="1" dirty="0">
              <a:latin typeface="Arial" panose="020B0604020202020204" pitchFamily="34" charset="0"/>
              <a:cs typeface="Arial" panose="020B0604020202020204" pitchFamily="34" charset="0"/>
            </a:endParaRPr>
          </a:p>
          <a:p>
            <a:pPr marL="0" indent="0">
              <a:buNone/>
            </a:pPr>
            <a:r>
              <a:rPr lang="sv-SE" b="1" dirty="0">
                <a:effectLst/>
                <a:latin typeface="Arial" panose="020B0604020202020204" pitchFamily="34" charset="0"/>
                <a:cs typeface="Arial" panose="020B0604020202020204" pitchFamily="34" charset="0"/>
              </a:rPr>
              <a:t>Dagordning:</a:t>
            </a:r>
            <a:endParaRPr lang="sv-SE" b="1" dirty="0">
              <a:effectLst/>
              <a:latin typeface="Arial" panose="020B0604020202020204" pitchFamily="34" charset="0"/>
              <a:ea typeface="Tahoma"/>
              <a:cs typeface="Arial" panose="020B0604020202020204" pitchFamily="34" charset="0"/>
            </a:endParaRPr>
          </a:p>
          <a:p>
            <a:pPr marL="342441" indent="-342441"/>
            <a:r>
              <a:rPr lang="sv-SE" sz="1969" dirty="0">
                <a:solidFill>
                  <a:srgbClr val="000000"/>
                </a:solidFill>
                <a:latin typeface="Arial" panose="020B0604020202020204" pitchFamily="34" charset="0"/>
                <a:cs typeface="Arial" panose="020B0604020202020204" pitchFamily="34" charset="0"/>
              </a:rPr>
              <a:t>Inkomna förbättringsförslag- prioritering</a:t>
            </a:r>
            <a:endParaRPr lang="sv-SE" sz="1969" dirty="0">
              <a:solidFill>
                <a:srgbClr val="000000"/>
              </a:solidFill>
              <a:latin typeface="Arial" panose="020B0604020202020204" pitchFamily="34" charset="0"/>
              <a:ea typeface="Tahoma"/>
              <a:cs typeface="Arial" panose="020B0604020202020204" pitchFamily="34" charset="0"/>
            </a:endParaRPr>
          </a:p>
          <a:p>
            <a:pPr marL="342441" indent="-342441"/>
            <a:r>
              <a:rPr lang="sv-SE" sz="1969" dirty="0">
                <a:solidFill>
                  <a:srgbClr val="000000"/>
                </a:solidFill>
                <a:latin typeface="Arial" panose="020B0604020202020204" pitchFamily="34" charset="0"/>
                <a:cs typeface="Arial" panose="020B0604020202020204" pitchFamily="34" charset="0"/>
              </a:rPr>
              <a:t>Pågående förbättringsprojekt (PUFF/PDCA) – uppföljning</a:t>
            </a:r>
          </a:p>
          <a:p>
            <a:pPr marL="342441" indent="-342441"/>
            <a:r>
              <a:rPr lang="sv-SE" sz="1969" dirty="0">
                <a:solidFill>
                  <a:srgbClr val="000000"/>
                </a:solidFill>
                <a:latin typeface="Arial" panose="020B0604020202020204" pitchFamily="34" charset="0"/>
                <a:ea typeface="Tahoma"/>
                <a:cs typeface="Arial" panose="020B0604020202020204" pitchFamily="34" charset="0"/>
              </a:rPr>
              <a:t>Vad har vi lärt oss? </a:t>
            </a:r>
          </a:p>
          <a:p>
            <a:pPr marL="0" indent="0">
              <a:buNone/>
            </a:pPr>
            <a:endParaRPr lang="sv-SE" sz="6750" dirty="0">
              <a:solidFill>
                <a:srgbClr val="000000"/>
              </a:solidFill>
            </a:endParaRPr>
          </a:p>
          <a:p>
            <a:pPr marL="0" indent="0">
              <a:buNone/>
            </a:pPr>
            <a:endParaRPr lang="sv-SE" sz="6750" dirty="0">
              <a:solidFill>
                <a:srgbClr val="000000"/>
              </a:solidFill>
              <a:ea typeface="Tahoma"/>
              <a:cs typeface="Tahoma"/>
            </a:endParaRPr>
          </a:p>
          <a:p>
            <a:pPr marL="0" indent="0">
              <a:buNone/>
            </a:pPr>
            <a:endParaRPr lang="sv-SE" sz="6750" dirty="0">
              <a:solidFill>
                <a:srgbClr val="000000"/>
              </a:solidFill>
              <a:ea typeface="Tahoma"/>
              <a:cs typeface="Tahoma"/>
            </a:endParaRPr>
          </a:p>
          <a:p>
            <a:pPr marL="0" indent="0">
              <a:buNone/>
            </a:pPr>
            <a:endParaRPr lang="sv-SE" dirty="0">
              <a:solidFill>
                <a:srgbClr val="000000"/>
              </a:solidFill>
              <a:effectLst/>
              <a:ea typeface="Tahoma"/>
              <a:cs typeface="Tahoma"/>
            </a:endParaRPr>
          </a:p>
        </p:txBody>
      </p:sp>
      <p:sp>
        <p:nvSpPr>
          <p:cNvPr id="5" name="Pratbubbla: oval 4">
            <a:extLst>
              <a:ext uri="{FF2B5EF4-FFF2-40B4-BE49-F238E27FC236}">
                <a16:creationId xmlns:a16="http://schemas.microsoft.com/office/drawing/2014/main" id="{69D78735-15D8-0AFF-E435-96302762CA1A}"/>
              </a:ext>
            </a:extLst>
          </p:cNvPr>
          <p:cNvSpPr/>
          <p:nvPr/>
        </p:nvSpPr>
        <p:spPr>
          <a:xfrm>
            <a:off x="6637326" y="2403860"/>
            <a:ext cx="4270160" cy="2701540"/>
          </a:xfrm>
          <a:prstGeom prst="wedgeEllipseCallout">
            <a:avLst>
              <a:gd name="adj1" fmla="val -66223"/>
              <a:gd name="adj2" fmla="val 41886"/>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87" b="1" dirty="0">
                <a:latin typeface="Arial" panose="020B0604020202020204" pitchFamily="34" charset="0"/>
                <a:cs typeface="Arial" panose="020B0604020202020204" pitchFamily="34" charset="0"/>
              </a:rPr>
              <a:t>Våra spelregler:</a:t>
            </a:r>
          </a:p>
          <a:p>
            <a:pPr marL="342441" indent="-342441">
              <a:buFont typeface="Arial" panose="020B0604020202020204" pitchFamily="34" charset="0"/>
              <a:buChar char="•"/>
            </a:pPr>
            <a:r>
              <a:rPr lang="sv-SE" sz="1406" b="1" dirty="0">
                <a:solidFill>
                  <a:schemeClr val="bg1"/>
                </a:solidFill>
                <a:latin typeface="Arial" panose="020B0604020202020204" pitchFamily="34" charset="0"/>
                <a:cs typeface="Arial" panose="020B0604020202020204" pitchFamily="34" charset="0"/>
              </a:rPr>
              <a:t>Alla närvarande och alla i tid</a:t>
            </a:r>
            <a:endParaRPr lang="sv-SE" sz="1406"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406" b="1" dirty="0">
                <a:solidFill>
                  <a:schemeClr val="bg1"/>
                </a:solidFill>
                <a:latin typeface="Arial" panose="020B0604020202020204" pitchFamily="34" charset="0"/>
                <a:cs typeface="Arial" panose="020B0604020202020204" pitchFamily="34" charset="0"/>
              </a:rPr>
              <a:t>Mobiltelefoner tysta</a:t>
            </a:r>
            <a:endParaRPr lang="sv-SE" sz="1406"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406" b="1" dirty="0">
                <a:solidFill>
                  <a:schemeClr val="bg1"/>
                </a:solidFill>
                <a:latin typeface="Arial" panose="020B0604020202020204" pitchFamily="34" charset="0"/>
                <a:cs typeface="Arial" panose="020B0604020202020204" pitchFamily="34" charset="0"/>
              </a:rPr>
              <a:t>Alla vet vad som är sagt</a:t>
            </a:r>
          </a:p>
          <a:p>
            <a:pPr marL="342441" indent="-342441">
              <a:buFont typeface="Arial" panose="020B0604020202020204" pitchFamily="34" charset="0"/>
              <a:buChar char="•"/>
            </a:pPr>
            <a:r>
              <a:rPr lang="sv-SE" sz="1406" b="1" dirty="0">
                <a:solidFill>
                  <a:schemeClr val="bg1"/>
                </a:solidFill>
                <a:latin typeface="Arial" panose="020B0604020202020204" pitchFamily="34" charset="0"/>
                <a:cs typeface="Arial" panose="020B0604020202020204" pitchFamily="34" charset="0"/>
              </a:rPr>
              <a:t>Ta bara upp det som rör alla </a:t>
            </a:r>
            <a:endParaRPr lang="sv-SE" sz="1406"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406" b="1" dirty="0">
                <a:solidFill>
                  <a:schemeClr val="bg1"/>
                </a:solidFill>
                <a:latin typeface="Arial" panose="020B0604020202020204" pitchFamily="34" charset="0"/>
                <a:cs typeface="Arial" panose="020B0604020202020204" pitchFamily="34" charset="0"/>
              </a:rPr>
              <a:t>Tavlan talar</a:t>
            </a:r>
            <a:endParaRPr lang="sv-SE" sz="1406" b="1" dirty="0">
              <a:solidFill>
                <a:schemeClr val="bg1"/>
              </a:solidFill>
              <a:latin typeface="Arial" panose="020B0604020202020204" pitchFamily="34" charset="0"/>
              <a:ea typeface="Tahoma"/>
              <a:cs typeface="Arial" panose="020B0604020202020204" pitchFamily="34" charset="0"/>
            </a:endParaRPr>
          </a:p>
          <a:p>
            <a:pPr algn="ctr"/>
            <a:endParaRPr lang="sv-SE" sz="1266" dirty="0"/>
          </a:p>
        </p:txBody>
      </p:sp>
      <p:pic>
        <p:nvPicPr>
          <p:cNvPr id="4" name="Bildobjekt 3" descr="En bild som visar cirkel, kreativitet, växel, konst&#10;&#10;AI-genererat innehåll kan vara felaktigt.">
            <a:extLst>
              <a:ext uri="{FF2B5EF4-FFF2-40B4-BE49-F238E27FC236}">
                <a16:creationId xmlns:a16="http://schemas.microsoft.com/office/drawing/2014/main" id="{86F0AB88-CD8F-9662-98F7-FD1CA6DB6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4927" y="74226"/>
            <a:ext cx="2347696" cy="2055016"/>
          </a:xfrm>
          <a:prstGeom prst="rect">
            <a:avLst/>
          </a:prstGeom>
        </p:spPr>
      </p:pic>
    </p:spTree>
    <p:extLst>
      <p:ext uri="{BB962C8B-B14F-4D97-AF65-F5344CB8AC3E}">
        <p14:creationId xmlns:p14="http://schemas.microsoft.com/office/powerpoint/2010/main" val="164384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E4B23A-9B6E-9296-6E11-546150FBE669}"/>
              </a:ext>
            </a:extLst>
          </p:cNvPr>
          <p:cNvSpPr>
            <a:spLocks noGrp="1"/>
          </p:cNvSpPr>
          <p:nvPr>
            <p:ph type="sldNum" sz="quarter" idx="4294967295"/>
          </p:nvPr>
        </p:nvSpPr>
        <p:spPr>
          <a:xfrm>
            <a:off x="9473655" y="6256362"/>
            <a:ext cx="1194346" cy="365001"/>
          </a:xfrm>
        </p:spPr>
        <p:txBody>
          <a:bodyPr/>
          <a:lstStyle/>
          <a:p>
            <a:fld id="{4431629A-4462-435F-A7BD-B91EA56A5123}" type="slidenum">
              <a:rPr lang="sv-SE" smtClean="0">
                <a:solidFill>
                  <a:prstClr val="black">
                    <a:lumMod val="75000"/>
                    <a:lumOff val="25000"/>
                  </a:prstClr>
                </a:solidFill>
              </a:rPr>
              <a:pPr/>
              <a:t>14</a:t>
            </a:fld>
            <a:endParaRPr lang="sv-SE">
              <a:solidFill>
                <a:prstClr val="black">
                  <a:lumMod val="75000"/>
                  <a:lumOff val="25000"/>
                </a:prstClr>
              </a:solidFill>
            </a:endParaRPr>
          </a:p>
        </p:txBody>
      </p:sp>
      <p:sp>
        <p:nvSpPr>
          <p:cNvPr id="5" name="Platshållare för innehåll 4">
            <a:extLst>
              <a:ext uri="{FF2B5EF4-FFF2-40B4-BE49-F238E27FC236}">
                <a16:creationId xmlns:a16="http://schemas.microsoft.com/office/drawing/2014/main" id="{B5573499-F708-6190-9117-CBA5D9C88B46}"/>
              </a:ext>
            </a:extLst>
          </p:cNvPr>
          <p:cNvSpPr>
            <a:spLocks noGrp="1"/>
          </p:cNvSpPr>
          <p:nvPr>
            <p:ph idx="4294967295"/>
          </p:nvPr>
        </p:nvSpPr>
        <p:spPr>
          <a:xfrm>
            <a:off x="1524000" y="1876352"/>
            <a:ext cx="8015511" cy="3613174"/>
          </a:xfrm>
        </p:spPr>
        <p:txBody>
          <a:bodyPr vert="horz" lIns="68580" tIns="34290" rIns="68580" bIns="34290" rtlCol="0" anchor="t">
            <a:normAutofit/>
          </a:bodyPr>
          <a:lstStyle/>
          <a:p>
            <a:endParaRPr lang="en-GB">
              <a:solidFill>
                <a:schemeClr val="dk1"/>
              </a:solidFill>
              <a:latin typeface="Calibri"/>
              <a:ea typeface="Calibri"/>
              <a:cs typeface="Calibri"/>
            </a:endParaRPr>
          </a:p>
          <a:p>
            <a:endParaRPr lang="sv-SE"/>
          </a:p>
        </p:txBody>
      </p:sp>
      <p:sp>
        <p:nvSpPr>
          <p:cNvPr id="4" name="Platshållare för innehåll 2">
            <a:extLst>
              <a:ext uri="{FF2B5EF4-FFF2-40B4-BE49-F238E27FC236}">
                <a16:creationId xmlns:a16="http://schemas.microsoft.com/office/drawing/2014/main" id="{EE55E586-EC62-5B40-FAEC-4E89629B819A}"/>
              </a:ext>
            </a:extLst>
          </p:cNvPr>
          <p:cNvSpPr txBox="1">
            <a:spLocks/>
          </p:cNvSpPr>
          <p:nvPr/>
        </p:nvSpPr>
        <p:spPr>
          <a:xfrm>
            <a:off x="1323244" y="766752"/>
            <a:ext cx="8016105" cy="3967422"/>
          </a:xfrm>
          <a:prstGeom prst="rect">
            <a:avLst/>
          </a:prstGeom>
        </p:spPr>
        <p:txBody>
          <a:bodyPr vert="horz" lIns="68580" tIns="34290" rIns="68580" bIns="3429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lang="en-US" sz="2400" b="0" i="0" kern="1200">
                <a:solidFill>
                  <a:schemeClr val="tx1">
                    <a:lumMod val="65000"/>
                    <a:lumOff val="35000"/>
                  </a:schemeClr>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Clr>
                <a:schemeClr val="tx1">
                  <a:lumMod val="65000"/>
                  <a:lumOff val="35000"/>
                </a:schemeClr>
              </a:buClr>
              <a:buSzPct val="80000"/>
              <a:buFont typeface="Arial" panose="020B0604020202020204" pitchFamily="34" charset="0"/>
              <a:buChar char="•"/>
              <a:defRPr lang="en-US" sz="2400" b="0" i="0" kern="1200">
                <a:solidFill>
                  <a:schemeClr val="tx1">
                    <a:lumMod val="65000"/>
                    <a:lumOff val="35000"/>
                  </a:schemeClr>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Clr>
                <a:schemeClr val="tx1">
                  <a:lumMod val="65000"/>
                  <a:lumOff val="35000"/>
                </a:schemeClr>
              </a:buClr>
              <a:buFont typeface="Arial" panose="020B0604020202020204" pitchFamily="34" charset="0"/>
              <a:buChar char="•"/>
              <a:defRPr lang="en-US" sz="2000" b="0" i="0" kern="1200">
                <a:solidFill>
                  <a:schemeClr val="tx1">
                    <a:lumMod val="65000"/>
                    <a:lumOff val="35000"/>
                  </a:schemeClr>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SzPct val="60000"/>
              <a:buFont typeface="Arial" panose="020B0604020202020204" pitchFamily="34" charset="0"/>
              <a:buChar char="•"/>
              <a:defRPr lang="en-US" sz="1800" b="0" i="0" kern="1200">
                <a:solidFill>
                  <a:schemeClr val="tx1">
                    <a:lumMod val="65000"/>
                    <a:lumOff val="35000"/>
                  </a:schemeClr>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42941" lvl="2" indent="0">
              <a:buClr>
                <a:srgbClr val="595959"/>
              </a:buClr>
              <a:buNone/>
            </a:pPr>
            <a:r>
              <a:rPr lang="sv-SE" sz="2812" b="1" dirty="0">
                <a:solidFill>
                  <a:schemeClr val="tx1"/>
                </a:solidFill>
                <a:latin typeface="Arial Bold"/>
              </a:rPr>
              <a:t>Struktur för möten</a:t>
            </a:r>
          </a:p>
        </p:txBody>
      </p:sp>
      <p:sp>
        <p:nvSpPr>
          <p:cNvPr id="73" name="textruta 72">
            <a:extLst>
              <a:ext uri="{FF2B5EF4-FFF2-40B4-BE49-F238E27FC236}">
                <a16:creationId xmlns:a16="http://schemas.microsoft.com/office/drawing/2014/main" id="{0B7E042F-F0F2-3191-AACF-48348A806E55}"/>
              </a:ext>
            </a:extLst>
          </p:cNvPr>
          <p:cNvSpPr txBox="1"/>
          <p:nvPr/>
        </p:nvSpPr>
        <p:spPr>
          <a:xfrm>
            <a:off x="2178843" y="2565797"/>
            <a:ext cx="1928813" cy="3693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endParaRPr lang="sv-SE" sz="1950"/>
          </a:p>
        </p:txBody>
      </p:sp>
      <p:graphicFrame>
        <p:nvGraphicFramePr>
          <p:cNvPr id="76" name="Tabell 76">
            <a:extLst>
              <a:ext uri="{FF2B5EF4-FFF2-40B4-BE49-F238E27FC236}">
                <a16:creationId xmlns:a16="http://schemas.microsoft.com/office/drawing/2014/main" id="{7BF6BFBD-EDB9-38C1-218B-55723C441FEA}"/>
              </a:ext>
            </a:extLst>
          </p:cNvPr>
          <p:cNvGraphicFramePr>
            <a:graphicFrameLocks noGrp="1"/>
          </p:cNvGraphicFramePr>
          <p:nvPr>
            <p:extLst>
              <p:ext uri="{D42A27DB-BD31-4B8C-83A1-F6EECF244321}">
                <p14:modId xmlns:p14="http://schemas.microsoft.com/office/powerpoint/2010/main" val="3033565770"/>
              </p:ext>
            </p:extLst>
          </p:nvPr>
        </p:nvGraphicFramePr>
        <p:xfrm>
          <a:off x="680357" y="2107146"/>
          <a:ext cx="10831285" cy="4312920"/>
        </p:xfrm>
        <a:graphic>
          <a:graphicData uri="http://schemas.openxmlformats.org/drawingml/2006/table">
            <a:tbl>
              <a:tblPr firstRow="1" bandRow="1">
                <a:tableStyleId>{5C22544A-7EE6-4342-B048-85BDC9FD1C3A}</a:tableStyleId>
              </a:tblPr>
              <a:tblGrid>
                <a:gridCol w="3234767">
                  <a:extLst>
                    <a:ext uri="{9D8B030D-6E8A-4147-A177-3AD203B41FA5}">
                      <a16:colId xmlns:a16="http://schemas.microsoft.com/office/drawing/2014/main" val="2265073193"/>
                    </a:ext>
                  </a:extLst>
                </a:gridCol>
                <a:gridCol w="4415697">
                  <a:extLst>
                    <a:ext uri="{9D8B030D-6E8A-4147-A177-3AD203B41FA5}">
                      <a16:colId xmlns:a16="http://schemas.microsoft.com/office/drawing/2014/main" val="2886941252"/>
                    </a:ext>
                  </a:extLst>
                </a:gridCol>
                <a:gridCol w="3180821">
                  <a:extLst>
                    <a:ext uri="{9D8B030D-6E8A-4147-A177-3AD203B41FA5}">
                      <a16:colId xmlns:a16="http://schemas.microsoft.com/office/drawing/2014/main" val="3349258456"/>
                    </a:ext>
                  </a:extLst>
                </a:gridCol>
              </a:tblGrid>
              <a:tr h="574244">
                <a:tc>
                  <a:txBody>
                    <a:bodyPr/>
                    <a:lstStyle/>
                    <a:p>
                      <a:pPr lvl="0" algn="l">
                        <a:lnSpc>
                          <a:spcPct val="100000"/>
                        </a:lnSpc>
                        <a:spcBef>
                          <a:spcPts val="0"/>
                        </a:spcBef>
                        <a:spcAft>
                          <a:spcPts val="0"/>
                        </a:spcAft>
                        <a:buNone/>
                      </a:pPr>
                      <a:r>
                        <a:rPr lang="sv-SE" sz="2300" b="1" i="0" u="none" strike="noStrike" noProof="0" dirty="0">
                          <a:solidFill>
                            <a:schemeClr val="tx1"/>
                          </a:solidFill>
                          <a:latin typeface="Arial" panose="020B0604020202020204" pitchFamily="34" charset="0"/>
                          <a:cs typeface="Arial" panose="020B0604020202020204" pitchFamily="34" charset="0"/>
                        </a:rPr>
                        <a:t>Före mötet</a:t>
                      </a:r>
                      <a:endParaRPr lang="sv-SE" sz="2300" b="1"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endParaRPr lang="sv-SE" sz="2300" b="0" i="0" u="none" strike="noStrike" noProof="0" dirty="0">
                        <a:solidFill>
                          <a:schemeClr val="tx1"/>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sv-SE" sz="2300" b="1" i="0" u="none" strike="noStrike" noProof="0" dirty="0">
                          <a:solidFill>
                            <a:schemeClr val="tx1"/>
                          </a:solidFill>
                          <a:latin typeface="Arial" panose="020B0604020202020204" pitchFamily="34" charset="0"/>
                          <a:cs typeface="Arial" panose="020B0604020202020204" pitchFamily="34" charset="0"/>
                        </a:rPr>
                        <a:t>På mötet </a:t>
                      </a:r>
                    </a:p>
                    <a:p>
                      <a:pPr lvl="0" algn="l">
                        <a:buNone/>
                      </a:pPr>
                      <a:endParaRPr lang="sv-SE" sz="20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2300" b="1" i="0" u="none" strike="noStrike" noProof="0" dirty="0">
                          <a:solidFill>
                            <a:schemeClr val="tx1"/>
                          </a:solidFill>
                          <a:latin typeface="Arial" panose="020B0604020202020204" pitchFamily="34" charset="0"/>
                          <a:cs typeface="Arial" panose="020B0604020202020204" pitchFamily="34" charset="0"/>
                        </a:rPr>
                        <a:t>Mellan </a:t>
                      </a:r>
                      <a:r>
                        <a:rPr lang="en-US" sz="2300" b="1" i="0" u="none" strike="noStrike" noProof="0" dirty="0" err="1">
                          <a:solidFill>
                            <a:schemeClr val="tx1"/>
                          </a:solidFill>
                          <a:latin typeface="Arial" panose="020B0604020202020204" pitchFamily="34" charset="0"/>
                          <a:cs typeface="Arial" panose="020B0604020202020204" pitchFamily="34" charset="0"/>
                        </a:rPr>
                        <a:t>möten</a:t>
                      </a:r>
                      <a:r>
                        <a:rPr lang="en-US" sz="2300" b="1" i="0" u="none" strike="noStrike" noProof="0" dirty="0">
                          <a:solidFill>
                            <a:schemeClr val="tx1"/>
                          </a:solidFill>
                          <a:latin typeface="Arial" panose="020B0604020202020204" pitchFamily="34" charset="0"/>
                          <a:cs typeface="Arial" panose="020B0604020202020204" pitchFamily="34" charset="0"/>
                        </a:rPr>
                        <a:t> </a:t>
                      </a:r>
                      <a:endParaRPr lang="en-US" sz="2300" b="1"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443001"/>
                  </a:ext>
                </a:extLst>
              </a:tr>
              <a:tr h="3031012">
                <a:tc>
                  <a:txBody>
                    <a:bodyPr/>
                    <a:lstStyle/>
                    <a:p>
                      <a:pPr marL="0" marR="0" lvl="0" indent="0" algn="l">
                        <a:lnSpc>
                          <a:spcPct val="100000"/>
                        </a:lnSpc>
                        <a:spcBef>
                          <a:spcPts val="0"/>
                        </a:spcBef>
                        <a:spcAft>
                          <a:spcPts val="0"/>
                        </a:spcAft>
                        <a:buNone/>
                      </a:pPr>
                      <a:r>
                        <a:rPr lang="en-US" sz="1600" b="0" i="0" u="sng" strike="noStrike" noProof="0" dirty="0" err="1">
                          <a:solidFill>
                            <a:schemeClr val="tx1"/>
                          </a:solidFill>
                          <a:latin typeface="Arial" panose="020B0604020202020204" pitchFamily="34" charset="0"/>
                          <a:cs typeface="Arial" panose="020B0604020202020204" pitchFamily="34" charset="0"/>
                        </a:rPr>
                        <a:t>Mötesledare</a:t>
                      </a:r>
                      <a:r>
                        <a:rPr lang="en-US" sz="1600" b="0" i="0" u="sng" strike="noStrike" noProof="0" dirty="0">
                          <a:solidFill>
                            <a:schemeClr val="tx1"/>
                          </a:solidFill>
                          <a:latin typeface="Arial" panose="020B0604020202020204" pitchFamily="34" charset="0"/>
                          <a:cs typeface="Arial" panose="020B0604020202020204" pitchFamily="34" charset="0"/>
                        </a:rPr>
                        <a:t>:</a:t>
                      </a:r>
                      <a:endParaRPr lang="sv-SE" sz="1600" u="sng" dirty="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ts val="0"/>
                        </a:spcBef>
                        <a:spcAft>
                          <a:spcPts val="0"/>
                        </a:spcAft>
                        <a:buFont typeface="Arial"/>
                        <a:buChar char="•"/>
                      </a:pPr>
                      <a:r>
                        <a:rPr lang="sv-SE" sz="1600" b="0" i="0" u="none" strike="noStrike" noProof="0" dirty="0">
                          <a:solidFill>
                            <a:schemeClr val="tx1"/>
                          </a:solidFill>
                          <a:latin typeface="Arial" panose="020B0604020202020204" pitchFamily="34" charset="0"/>
                          <a:cs typeface="Arial" panose="020B0604020202020204" pitchFamily="34" charset="0"/>
                        </a:rPr>
                        <a:t>Skicka mötesagenda och ev. underlag minst en dag innan. Utse vem som för anteckningar innan mötet</a:t>
                      </a:r>
                      <a:endParaRPr lang="en-GB" sz="1600" b="0" i="0" u="none" strike="noStrike" noProof="0" dirty="0">
                        <a:solidFill>
                          <a:schemeClr val="tx1"/>
                        </a:solidFill>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endParaRPr lang="sv-SE" sz="1600" b="0" i="0" u="none" strike="noStrike" noProof="0" dirty="0">
                        <a:solidFill>
                          <a:schemeClr val="tx1"/>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600" b="0" i="0" u="sng" strike="noStrike" noProof="0" dirty="0" err="1">
                          <a:solidFill>
                            <a:schemeClr val="tx1"/>
                          </a:solidFill>
                          <a:latin typeface="Arial" panose="020B0604020202020204" pitchFamily="34" charset="0"/>
                          <a:cs typeface="Arial" panose="020B0604020202020204" pitchFamily="34" charset="0"/>
                        </a:rPr>
                        <a:t>Alla</a:t>
                      </a:r>
                      <a:r>
                        <a:rPr lang="en-GB" sz="1600" b="0" i="0" u="sng" strike="noStrike" noProof="0" dirty="0">
                          <a:solidFill>
                            <a:schemeClr val="tx1"/>
                          </a:solidFill>
                          <a:latin typeface="Arial" panose="020B0604020202020204" pitchFamily="34" charset="0"/>
                          <a:cs typeface="Arial" panose="020B0604020202020204" pitchFamily="34" charset="0"/>
                        </a:rPr>
                        <a:t> </a:t>
                      </a:r>
                      <a:r>
                        <a:rPr lang="en-GB" sz="1600" b="0" i="0" u="sng" strike="noStrike" noProof="0" dirty="0" err="1">
                          <a:solidFill>
                            <a:schemeClr val="tx1"/>
                          </a:solidFill>
                          <a:latin typeface="Arial" panose="020B0604020202020204" pitchFamily="34" charset="0"/>
                          <a:cs typeface="Arial" panose="020B0604020202020204" pitchFamily="34" charset="0"/>
                        </a:rPr>
                        <a:t>mötesdeltagare</a:t>
                      </a:r>
                      <a:r>
                        <a:rPr lang="en-GB" sz="1600" b="0" i="0" u="sng" strike="noStrike" noProof="0" dirty="0">
                          <a:solidFill>
                            <a:schemeClr val="tx1"/>
                          </a:solidFill>
                          <a:latin typeface="Arial" panose="020B0604020202020204" pitchFamily="34" charset="0"/>
                          <a:cs typeface="Arial" panose="020B0604020202020204" pitchFamily="34" charset="0"/>
                        </a:rPr>
                        <a:t>: </a:t>
                      </a:r>
                      <a:endParaRPr lang="en-US" sz="1600" u="sng" dirty="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ts val="0"/>
                        </a:spcBef>
                        <a:spcAft>
                          <a:spcPts val="0"/>
                        </a:spcAft>
                        <a:buFont typeface="Arial"/>
                        <a:buChar char="•"/>
                      </a:pPr>
                      <a:r>
                        <a:rPr lang="sv-SE" sz="1600" b="0" i="0" u="none" strike="noStrike" noProof="0" dirty="0">
                          <a:solidFill>
                            <a:schemeClr val="tx1"/>
                          </a:solidFill>
                          <a:latin typeface="Arial" panose="020B0604020202020204" pitchFamily="34" charset="0"/>
                          <a:cs typeface="Arial" panose="020B0604020202020204" pitchFamily="34" charset="0"/>
                        </a:rPr>
                        <a:t>Har möjlighet att lägga till </a:t>
                      </a:r>
                      <a:r>
                        <a:rPr lang="sv-SE" sz="1600" b="0" i="0" u="none" strike="noStrike" noProof="0" dirty="0" err="1">
                          <a:solidFill>
                            <a:schemeClr val="tx1"/>
                          </a:solidFill>
                          <a:latin typeface="Arial" panose="020B0604020202020204" pitchFamily="34" charset="0"/>
                          <a:cs typeface="Arial" panose="020B0604020202020204" pitchFamily="34" charset="0"/>
                        </a:rPr>
                        <a:t>mötepunkter</a:t>
                      </a:r>
                      <a:r>
                        <a:rPr lang="sv-SE" sz="1600" b="0" i="0" u="none" strike="noStrike" noProof="0" dirty="0">
                          <a:solidFill>
                            <a:schemeClr val="tx1"/>
                          </a:solidFill>
                          <a:latin typeface="Arial" panose="020B0604020202020204" pitchFamily="34" charset="0"/>
                          <a:cs typeface="Arial" panose="020B0604020202020204" pitchFamily="34" charset="0"/>
                        </a:rPr>
                        <a:t> innan.</a:t>
                      </a:r>
                    </a:p>
                    <a:p>
                      <a:pPr marL="285750" marR="0" lvl="0" indent="-285750" algn="l">
                        <a:lnSpc>
                          <a:spcPct val="100000"/>
                        </a:lnSpc>
                        <a:spcBef>
                          <a:spcPts val="0"/>
                        </a:spcBef>
                        <a:spcAft>
                          <a:spcPts val="0"/>
                        </a:spcAft>
                        <a:buFont typeface="Arial"/>
                        <a:buChar char="•"/>
                      </a:pPr>
                      <a:r>
                        <a:rPr lang="sv-SE" sz="1600" b="0" i="0" u="none" strike="noStrike" noProof="0" dirty="0">
                          <a:solidFill>
                            <a:schemeClr val="tx1"/>
                          </a:solidFill>
                          <a:latin typeface="Arial" panose="020B0604020202020204" pitchFamily="34" charset="0"/>
                          <a:cs typeface="Arial" panose="020B0604020202020204" pitchFamily="34" charset="0"/>
                        </a:rPr>
                        <a:t>Förväntas läsa agendan och vara förberedda inför mötet</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a:lnSpc>
                          <a:spcPct val="100000"/>
                        </a:lnSpc>
                        <a:spcBef>
                          <a:spcPts val="0"/>
                        </a:spcBef>
                        <a:spcAft>
                          <a:spcPts val="0"/>
                        </a:spcAft>
                        <a:buNone/>
                      </a:pPr>
                      <a:r>
                        <a:rPr lang="en-US" sz="1600" b="0" i="0" u="sng" strike="noStrike" noProof="0" dirty="0" err="1">
                          <a:solidFill>
                            <a:schemeClr val="tx1"/>
                          </a:solidFill>
                          <a:latin typeface="Arial" panose="020B0604020202020204" pitchFamily="34" charset="0"/>
                          <a:cs typeface="Arial" panose="020B0604020202020204" pitchFamily="34" charset="0"/>
                        </a:rPr>
                        <a:t>Mötesledare</a:t>
                      </a:r>
                      <a:r>
                        <a:rPr lang="en-US" sz="1600" b="0" i="0" u="sng" strike="noStrike" noProof="0" dirty="0">
                          <a:solidFill>
                            <a:schemeClr val="tx1"/>
                          </a:solidFill>
                          <a:latin typeface="Arial" panose="020B0604020202020204" pitchFamily="34" charset="0"/>
                          <a:cs typeface="Arial" panose="020B0604020202020204" pitchFamily="34" charset="0"/>
                        </a:rPr>
                        <a:t>:</a:t>
                      </a:r>
                      <a:endParaRPr lang="sv-SE" sz="1600" u="sng" dirty="0">
                        <a:solidFill>
                          <a:schemeClr val="tx1"/>
                        </a:solidFill>
                        <a:latin typeface="Arial" panose="020B0604020202020204" pitchFamily="34" charset="0"/>
                        <a:cs typeface="Arial" panose="020B0604020202020204" pitchFamily="34" charset="0"/>
                      </a:endParaRPr>
                    </a:p>
                    <a:p>
                      <a:pPr marL="285750" marR="0" lvl="0" indent="-285750" algn="l" rtl="0" eaLnBrk="1" latinLnBrk="0" hangingPunct="1">
                        <a:lnSpc>
                          <a:spcPct val="100000"/>
                        </a:lnSpc>
                        <a:spcBef>
                          <a:spcPts val="0"/>
                        </a:spcBef>
                        <a:spcAft>
                          <a:spcPts val="0"/>
                        </a:spcAft>
                        <a:buFont typeface="Arial"/>
                        <a:buChar char="•"/>
                      </a:pPr>
                      <a:r>
                        <a:rPr lang="sv-SE" sz="1600" b="0" i="0" u="none" strike="noStrike" kern="1200" noProof="0" dirty="0">
                          <a:solidFill>
                            <a:schemeClr val="dk1"/>
                          </a:solidFill>
                          <a:latin typeface="Arial" panose="020B0604020202020204" pitchFamily="34" charset="0"/>
                          <a:ea typeface="+mn-ea"/>
                          <a:cs typeface="Arial" panose="020B0604020202020204" pitchFamily="34" charset="0"/>
                        </a:rPr>
                        <a:t>Hålla möte, verifiera beslut och åtgärder, inklusive ansvariga utförare  och deadlines.</a:t>
                      </a:r>
                    </a:p>
                    <a:p>
                      <a:pPr marL="285750" marR="0" lvl="0" indent="-285750" algn="l" rtl="0" eaLnBrk="1" latinLnBrk="0" hangingPunct="1">
                        <a:lnSpc>
                          <a:spcPct val="100000"/>
                        </a:lnSpc>
                        <a:spcBef>
                          <a:spcPts val="0"/>
                        </a:spcBef>
                        <a:spcAft>
                          <a:spcPts val="0"/>
                        </a:spcAft>
                        <a:buFont typeface="Arial"/>
                        <a:buChar char="•"/>
                      </a:pPr>
                      <a:r>
                        <a:rPr lang="sv-SE" sz="1600" b="0" i="0" u="none" strike="noStrike" kern="1200" noProof="0" dirty="0">
                          <a:solidFill>
                            <a:schemeClr val="dk1"/>
                          </a:solidFill>
                          <a:latin typeface="Arial" panose="020B0604020202020204" pitchFamily="34" charset="0"/>
                          <a:ea typeface="+mn-ea"/>
                          <a:cs typeface="Arial" panose="020B0604020202020204" pitchFamily="34" charset="0"/>
                        </a:rPr>
                        <a:t> Sammanfatta i slutet av mötet. </a:t>
                      </a:r>
                      <a:endParaRPr lang="en-US" sz="1600" dirty="0">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endParaRPr lang="en-US" sz="1600" b="0" i="0" u="none" strike="noStrike" noProof="0" dirty="0">
                        <a:solidFill>
                          <a:schemeClr val="tx1"/>
                        </a:solidFill>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r>
                        <a:rPr lang="en-US" sz="1600" b="0" i="0" u="sng" strike="noStrike" noProof="0" dirty="0">
                          <a:solidFill>
                            <a:schemeClr val="tx1"/>
                          </a:solidFill>
                          <a:latin typeface="Arial" panose="020B0604020202020204" pitchFamily="34" charset="0"/>
                          <a:cs typeface="Arial" panose="020B0604020202020204" pitchFamily="34" charset="0"/>
                        </a:rPr>
                        <a:t>Den </a:t>
                      </a:r>
                      <a:r>
                        <a:rPr lang="en-US" sz="1600" b="0" i="0" u="sng" strike="noStrike" noProof="0" dirty="0" err="1">
                          <a:solidFill>
                            <a:schemeClr val="tx1"/>
                          </a:solidFill>
                          <a:latin typeface="Arial" panose="020B0604020202020204" pitchFamily="34" charset="0"/>
                          <a:cs typeface="Arial" panose="020B0604020202020204" pitchFamily="34" charset="0"/>
                        </a:rPr>
                        <a:t>som</a:t>
                      </a:r>
                      <a:r>
                        <a:rPr lang="en-US" sz="1600" b="0" i="0" u="sng" strike="noStrike" noProof="0" dirty="0">
                          <a:solidFill>
                            <a:schemeClr val="tx1"/>
                          </a:solidFill>
                          <a:latin typeface="Arial" panose="020B0604020202020204" pitchFamily="34" charset="0"/>
                          <a:cs typeface="Arial" panose="020B0604020202020204" pitchFamily="34" charset="0"/>
                        </a:rPr>
                        <a:t> för </a:t>
                      </a:r>
                      <a:r>
                        <a:rPr lang="en-US" sz="1600" b="0" i="0" u="sng" strike="noStrike" noProof="0" dirty="0" err="1">
                          <a:solidFill>
                            <a:schemeClr val="tx1"/>
                          </a:solidFill>
                          <a:latin typeface="Arial" panose="020B0604020202020204" pitchFamily="34" charset="0"/>
                          <a:cs typeface="Arial" panose="020B0604020202020204" pitchFamily="34" charset="0"/>
                        </a:rPr>
                        <a:t>anteckningar</a:t>
                      </a:r>
                      <a:r>
                        <a:rPr lang="en-US" sz="1600" b="0" i="0" u="sng" strike="noStrike" noProof="0" dirty="0">
                          <a:solidFill>
                            <a:schemeClr val="tx1"/>
                          </a:solidFill>
                          <a:latin typeface="Arial" panose="020B0604020202020204" pitchFamily="34" charset="0"/>
                          <a:cs typeface="Arial" panose="020B0604020202020204" pitchFamily="34" charset="0"/>
                        </a:rPr>
                        <a:t>:</a:t>
                      </a:r>
                      <a:endParaRPr lang="en-US" sz="1600" u="sng" dirty="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ts val="0"/>
                        </a:spcBef>
                        <a:spcAft>
                          <a:spcPts val="0"/>
                        </a:spcAft>
                        <a:buFont typeface="Arial"/>
                        <a:buChar char="•"/>
                      </a:pPr>
                      <a:r>
                        <a:rPr lang="en-US" sz="1600" b="0" i="0" u="none" strike="noStrike" noProof="0" dirty="0">
                          <a:solidFill>
                            <a:schemeClr val="tx1"/>
                          </a:solidFill>
                          <a:latin typeface="Arial" panose="020B0604020202020204" pitchFamily="34" charset="0"/>
                          <a:cs typeface="Arial" panose="020B0604020202020204" pitchFamily="34" charset="0"/>
                        </a:rPr>
                        <a:t>Ta </a:t>
                      </a:r>
                      <a:r>
                        <a:rPr lang="en-US" sz="1600" b="0" i="0" u="none" strike="noStrike" noProof="0" dirty="0" err="1">
                          <a:solidFill>
                            <a:schemeClr val="tx1"/>
                          </a:solidFill>
                          <a:latin typeface="Arial" panose="020B0604020202020204" pitchFamily="34" charset="0"/>
                          <a:cs typeface="Arial" panose="020B0604020202020204" pitchFamily="34" charset="0"/>
                        </a:rPr>
                        <a:t>mötesanteckningar</a:t>
                      </a:r>
                      <a:r>
                        <a:rPr lang="en-US" sz="1600" b="0" i="0" u="none" strike="noStrike" noProof="0" dirty="0">
                          <a:solidFill>
                            <a:schemeClr val="tx1"/>
                          </a:solidFill>
                          <a:latin typeface="Arial" panose="020B0604020202020204" pitchFamily="34" charset="0"/>
                          <a:cs typeface="Arial" panose="020B0604020202020204" pitchFamily="34" charset="0"/>
                        </a:rPr>
                        <a:t>, </a:t>
                      </a:r>
                      <a:r>
                        <a:rPr lang="en-US" sz="1600" b="0" i="0" u="none" strike="noStrike" noProof="0" dirty="0" err="1">
                          <a:solidFill>
                            <a:schemeClr val="tx1"/>
                          </a:solidFill>
                          <a:latin typeface="Arial" panose="020B0604020202020204" pitchFamily="34" charset="0"/>
                          <a:cs typeface="Arial" panose="020B0604020202020204" pitchFamily="34" charset="0"/>
                        </a:rPr>
                        <a:t>ev</a:t>
                      </a:r>
                      <a:r>
                        <a:rPr lang="en-US" sz="1600" b="0" i="0" u="none" strike="noStrike" noProof="0" dirty="0">
                          <a:solidFill>
                            <a:schemeClr val="tx1"/>
                          </a:solidFill>
                          <a:latin typeface="Arial" panose="020B0604020202020204" pitchFamily="34" charset="0"/>
                          <a:cs typeface="Arial" panose="020B0604020202020204" pitchFamily="34" charset="0"/>
                        </a:rPr>
                        <a:t>. </a:t>
                      </a:r>
                      <a:r>
                        <a:rPr lang="en-US" sz="1600" b="0" i="0" u="none" strike="noStrike" noProof="0" dirty="0" err="1">
                          <a:solidFill>
                            <a:schemeClr val="tx1"/>
                          </a:solidFill>
                          <a:latin typeface="Arial" panose="020B0604020202020204" pitchFamily="34" charset="0"/>
                          <a:cs typeface="Arial" panose="020B0604020202020204" pitchFamily="34" charset="0"/>
                        </a:rPr>
                        <a:t>spela</a:t>
                      </a:r>
                      <a:r>
                        <a:rPr lang="en-US" sz="1600" b="0" i="0" u="none" strike="noStrike" noProof="0" dirty="0">
                          <a:solidFill>
                            <a:schemeClr val="tx1"/>
                          </a:solidFill>
                          <a:latin typeface="Arial" panose="020B0604020202020204" pitchFamily="34" charset="0"/>
                          <a:cs typeface="Arial" panose="020B0604020202020204" pitchFamily="34" charset="0"/>
                        </a:rPr>
                        <a:t> in </a:t>
                      </a:r>
                      <a:r>
                        <a:rPr lang="en-US" sz="1600" b="0" i="0" u="none" strike="noStrike" noProof="0" dirty="0" err="1">
                          <a:solidFill>
                            <a:schemeClr val="tx1"/>
                          </a:solidFill>
                          <a:latin typeface="Arial" panose="020B0604020202020204" pitchFamily="34" charset="0"/>
                          <a:cs typeface="Arial" panose="020B0604020202020204" pitchFamily="34" charset="0"/>
                        </a:rPr>
                        <a:t>mötet</a:t>
                      </a:r>
                      <a:r>
                        <a:rPr lang="en-US" sz="1600" b="0" i="0" u="none" strike="noStrike" noProof="0" dirty="0">
                          <a:solidFill>
                            <a:schemeClr val="tx1"/>
                          </a:solidFill>
                          <a:latin typeface="Arial" panose="020B0604020202020204" pitchFamily="34" charset="0"/>
                          <a:cs typeface="Arial" panose="020B0604020202020204" pitchFamily="34" charset="0"/>
                        </a:rPr>
                        <a:t>.</a:t>
                      </a:r>
                    </a:p>
                    <a:p>
                      <a:pPr marL="0" marR="0" lvl="0" indent="0" algn="l">
                        <a:lnSpc>
                          <a:spcPct val="100000"/>
                        </a:lnSpc>
                        <a:spcBef>
                          <a:spcPts val="0"/>
                        </a:spcBef>
                        <a:spcAft>
                          <a:spcPts val="0"/>
                        </a:spcAft>
                        <a:buNone/>
                      </a:pPr>
                      <a:endParaRPr lang="en-US" sz="1600" b="0" i="0" u="none" strike="noStrike" noProof="0" dirty="0">
                        <a:solidFill>
                          <a:schemeClr val="tx1"/>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600" b="0" i="0" u="sng" strike="noStrike" noProof="0" dirty="0" err="1">
                          <a:solidFill>
                            <a:schemeClr val="tx1"/>
                          </a:solidFill>
                          <a:latin typeface="Arial" panose="020B0604020202020204" pitchFamily="34" charset="0"/>
                          <a:cs typeface="Arial" panose="020B0604020202020204" pitchFamily="34" charset="0"/>
                        </a:rPr>
                        <a:t>Alla</a:t>
                      </a:r>
                      <a:r>
                        <a:rPr lang="en-GB" sz="1600" b="0" i="0" u="sng" strike="noStrike" noProof="0" dirty="0">
                          <a:solidFill>
                            <a:schemeClr val="tx1"/>
                          </a:solidFill>
                          <a:latin typeface="Arial" panose="020B0604020202020204" pitchFamily="34" charset="0"/>
                          <a:cs typeface="Arial" panose="020B0604020202020204" pitchFamily="34" charset="0"/>
                        </a:rPr>
                        <a:t> </a:t>
                      </a:r>
                      <a:r>
                        <a:rPr lang="en-GB" sz="1600" b="0" i="0" u="sng" strike="noStrike" noProof="0" dirty="0" err="1">
                          <a:solidFill>
                            <a:schemeClr val="tx1"/>
                          </a:solidFill>
                          <a:latin typeface="Arial" panose="020B0604020202020204" pitchFamily="34" charset="0"/>
                          <a:cs typeface="Arial" panose="020B0604020202020204" pitchFamily="34" charset="0"/>
                        </a:rPr>
                        <a:t>mötesdeltagare</a:t>
                      </a:r>
                      <a:r>
                        <a:rPr lang="en-GB" sz="1600" b="0" i="0" u="sng" strike="noStrike" noProof="0" dirty="0">
                          <a:solidFill>
                            <a:schemeClr val="tx1"/>
                          </a:solidFill>
                          <a:latin typeface="Arial" panose="020B0604020202020204" pitchFamily="34" charset="0"/>
                          <a:cs typeface="Arial" panose="020B0604020202020204" pitchFamily="34" charset="0"/>
                        </a:rPr>
                        <a:t>: </a:t>
                      </a:r>
                      <a:endParaRPr lang="en-US" sz="1600" u="sng" dirty="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ts val="0"/>
                        </a:spcBef>
                        <a:spcAft>
                          <a:spcPts val="0"/>
                        </a:spcAft>
                        <a:buFont typeface="Arial"/>
                        <a:buChar char="•"/>
                      </a:pPr>
                      <a:r>
                        <a:rPr lang="sv-SE" sz="1600" b="0" i="0" u="none" strike="noStrike" noProof="0" dirty="0">
                          <a:solidFill>
                            <a:schemeClr val="tx1"/>
                          </a:solidFill>
                          <a:latin typeface="Arial" panose="020B0604020202020204" pitchFamily="34" charset="0"/>
                          <a:cs typeface="Arial" panose="020B0604020202020204" pitchFamily="34" charset="0"/>
                        </a:rPr>
                        <a:t>Bidra bara när du har något vettigt att tillägga.</a:t>
                      </a:r>
                    </a:p>
                    <a:p>
                      <a:pPr marL="285750" marR="0" lvl="0" indent="-285750" algn="l">
                        <a:lnSpc>
                          <a:spcPct val="100000"/>
                        </a:lnSpc>
                        <a:spcBef>
                          <a:spcPts val="0"/>
                        </a:spcBef>
                        <a:spcAft>
                          <a:spcPts val="0"/>
                        </a:spcAft>
                        <a:buFont typeface="Arial"/>
                        <a:buChar char="•"/>
                      </a:pPr>
                      <a:r>
                        <a:rPr lang="sv-SE" sz="1600" b="0" i="0" u="none" strike="noStrike" noProof="0" dirty="0">
                          <a:solidFill>
                            <a:schemeClr val="tx1"/>
                          </a:solidFill>
                          <a:latin typeface="Arial" panose="020B0604020202020204" pitchFamily="34" charset="0"/>
                          <a:cs typeface="Arial" panose="020B0604020202020204" pitchFamily="34" charset="0"/>
                        </a:rPr>
                        <a:t>Var kortfattad och ta bara upp diskussioner som rör ämnet </a:t>
                      </a:r>
                      <a:r>
                        <a:rPr lang="sv-SE" sz="1600" b="0" i="0" u="none" strike="noStrike" noProof="0" dirty="0" err="1">
                          <a:solidFill>
                            <a:schemeClr val="tx1"/>
                          </a:solidFill>
                          <a:latin typeface="Arial" panose="020B0604020202020204" pitchFamily="34" charset="0"/>
                          <a:cs typeface="Arial" panose="020B0604020202020204" pitchFamily="34" charset="0"/>
                        </a:rPr>
                        <a:t>ochsom</a:t>
                      </a:r>
                      <a:r>
                        <a:rPr lang="sv-SE" sz="1600" b="0" i="0" u="none" strike="noStrike" noProof="0" dirty="0">
                          <a:solidFill>
                            <a:schemeClr val="tx1"/>
                          </a:solidFill>
                          <a:latin typeface="Arial" panose="020B0604020202020204" pitchFamily="34" charset="0"/>
                          <a:cs typeface="Arial" panose="020B0604020202020204" pitchFamily="34" charset="0"/>
                        </a:rPr>
                        <a:t> berör alla</a:t>
                      </a:r>
                      <a:endParaRPr lang="en-US" sz="1600" b="0" i="0" u="none" strike="noStrike" noProof="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a:lnSpc>
                          <a:spcPct val="100000"/>
                        </a:lnSpc>
                        <a:spcBef>
                          <a:spcPts val="0"/>
                        </a:spcBef>
                        <a:spcAft>
                          <a:spcPts val="0"/>
                        </a:spcAft>
                        <a:buNone/>
                      </a:pPr>
                      <a:r>
                        <a:rPr lang="en-US" sz="1600" b="0" i="0" u="sng" strike="noStrike" noProof="0" dirty="0">
                          <a:solidFill>
                            <a:schemeClr val="tx1"/>
                          </a:solidFill>
                          <a:latin typeface="Arial" panose="020B0604020202020204" pitchFamily="34" charset="0"/>
                          <a:cs typeface="Arial" panose="020B0604020202020204" pitchFamily="34" charset="0"/>
                        </a:rPr>
                        <a:t>Den </a:t>
                      </a:r>
                      <a:r>
                        <a:rPr lang="en-US" sz="1600" b="0" i="0" u="sng" strike="noStrike" noProof="0" dirty="0" err="1">
                          <a:solidFill>
                            <a:schemeClr val="tx1"/>
                          </a:solidFill>
                          <a:latin typeface="Arial" panose="020B0604020202020204" pitchFamily="34" charset="0"/>
                          <a:cs typeface="Arial" panose="020B0604020202020204" pitchFamily="34" charset="0"/>
                        </a:rPr>
                        <a:t>som</a:t>
                      </a:r>
                      <a:r>
                        <a:rPr lang="en-US" sz="1600" b="0" i="0" u="sng" strike="noStrike" noProof="0" dirty="0">
                          <a:solidFill>
                            <a:schemeClr val="tx1"/>
                          </a:solidFill>
                          <a:latin typeface="Arial" panose="020B0604020202020204" pitchFamily="34" charset="0"/>
                          <a:cs typeface="Arial" panose="020B0604020202020204" pitchFamily="34" charset="0"/>
                        </a:rPr>
                        <a:t> för </a:t>
                      </a:r>
                      <a:r>
                        <a:rPr lang="en-US" sz="1600" b="0" i="0" u="sng" strike="noStrike" noProof="0" dirty="0" err="1">
                          <a:solidFill>
                            <a:schemeClr val="tx1"/>
                          </a:solidFill>
                          <a:latin typeface="Arial" panose="020B0604020202020204" pitchFamily="34" charset="0"/>
                          <a:cs typeface="Arial" panose="020B0604020202020204" pitchFamily="34" charset="0"/>
                        </a:rPr>
                        <a:t>anteckningar</a:t>
                      </a:r>
                      <a:r>
                        <a:rPr lang="en-US" sz="1600" b="0" i="0" u="sng" strike="noStrike" noProof="0" dirty="0">
                          <a:solidFill>
                            <a:schemeClr val="tx1"/>
                          </a:solidFill>
                          <a:latin typeface="Arial" panose="020B0604020202020204" pitchFamily="34" charset="0"/>
                          <a:cs typeface="Arial" panose="020B0604020202020204" pitchFamily="34" charset="0"/>
                        </a:rPr>
                        <a:t>:</a:t>
                      </a:r>
                      <a:endParaRPr lang="en-US" sz="1600" u="sng" dirty="0">
                        <a:solidFill>
                          <a:schemeClr val="tx1"/>
                        </a:solidFill>
                        <a:latin typeface="Arial" panose="020B0604020202020204" pitchFamily="34" charset="0"/>
                        <a:cs typeface="Arial" panose="020B0604020202020204" pitchFamily="34" charset="0"/>
                      </a:endParaRPr>
                    </a:p>
                    <a:p>
                      <a:pPr marL="342900" lvl="1" indent="-342900" algn="l">
                        <a:spcBef>
                          <a:spcPts val="0"/>
                        </a:spcBef>
                        <a:spcAft>
                          <a:spcPts val="0"/>
                        </a:spcAft>
                        <a:buClr>
                          <a:srgbClr val="000000"/>
                        </a:buClr>
                        <a:buFont typeface="Arial" panose="020B0604020202020204" pitchFamily="34" charset="0"/>
                        <a:buChar char="•"/>
                      </a:pPr>
                      <a:r>
                        <a:rPr lang="sv-SE" sz="1600" b="0" i="0" u="none" strike="noStrike" noProof="0" dirty="0">
                          <a:solidFill>
                            <a:schemeClr val="tx1"/>
                          </a:solidFill>
                          <a:latin typeface="Arial" panose="020B0604020202020204" pitchFamily="34" charset="0"/>
                          <a:cs typeface="Arial" panose="020B0604020202020204" pitchFamily="34" charset="0"/>
                        </a:rPr>
                        <a:t>Anteckna det som beslutats. Anteckningarna ska vara klara samma dag eller senast t ex 2 dagar efter mötet. </a:t>
                      </a:r>
                    </a:p>
                    <a:p>
                      <a:pPr marL="285750" lvl="1" indent="-285750" algn="l" defTabSz="914400">
                        <a:spcBef>
                          <a:spcPts val="0"/>
                        </a:spcBef>
                        <a:spcAft>
                          <a:spcPts val="0"/>
                        </a:spcAft>
                        <a:buClr>
                          <a:srgbClr val="000000"/>
                        </a:buClr>
                        <a:buFont typeface="Arial,Sans-Serif"/>
                        <a:buChar char="•"/>
                      </a:pPr>
                      <a:endParaRPr lang="sv-SE" sz="1600" b="0" i="0" u="none" strike="noStrike" noProof="0" dirty="0">
                        <a:solidFill>
                          <a:schemeClr val="tx1"/>
                        </a:solidFill>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
                          <a:srgbClr val="000000"/>
                        </a:buClr>
                        <a:buSzTx/>
                        <a:buNone/>
                        <a:tabLst/>
                        <a:defRPr/>
                      </a:pPr>
                      <a:r>
                        <a:rPr lang="en-GB" sz="1600" b="0" i="0" u="sng" strike="noStrike" noProof="0" dirty="0" err="1">
                          <a:solidFill>
                            <a:schemeClr val="tx1"/>
                          </a:solidFill>
                          <a:latin typeface="Arial" panose="020B0604020202020204" pitchFamily="34" charset="0"/>
                          <a:cs typeface="Arial" panose="020B0604020202020204" pitchFamily="34" charset="0"/>
                        </a:rPr>
                        <a:t>Alla</a:t>
                      </a:r>
                      <a:r>
                        <a:rPr lang="en-GB" sz="1600" b="0" i="0" u="sng" strike="noStrike" noProof="0" dirty="0">
                          <a:solidFill>
                            <a:schemeClr val="tx1"/>
                          </a:solidFill>
                          <a:latin typeface="Arial" panose="020B0604020202020204" pitchFamily="34" charset="0"/>
                          <a:cs typeface="Arial" panose="020B0604020202020204" pitchFamily="34" charset="0"/>
                        </a:rPr>
                        <a:t> </a:t>
                      </a:r>
                      <a:r>
                        <a:rPr lang="en-GB" sz="1600" b="0" i="0" u="sng" strike="noStrike" noProof="0" dirty="0" err="1">
                          <a:solidFill>
                            <a:schemeClr val="tx1"/>
                          </a:solidFill>
                          <a:latin typeface="Arial" panose="020B0604020202020204" pitchFamily="34" charset="0"/>
                          <a:cs typeface="Arial" panose="020B0604020202020204" pitchFamily="34" charset="0"/>
                        </a:rPr>
                        <a:t>mötesdeltagare</a:t>
                      </a:r>
                      <a:r>
                        <a:rPr lang="en-GB" sz="1600" b="0" i="0" u="sng" strike="noStrike" noProof="0" dirty="0">
                          <a:solidFill>
                            <a:schemeClr val="tx1"/>
                          </a:solidFill>
                          <a:latin typeface="Arial" panose="020B0604020202020204" pitchFamily="34" charset="0"/>
                          <a:cs typeface="Arial" panose="020B0604020202020204" pitchFamily="34" charset="0"/>
                        </a:rPr>
                        <a:t>: </a:t>
                      </a:r>
                      <a:endParaRPr lang="en-US" sz="1600" u="sng" dirty="0">
                        <a:solidFill>
                          <a:schemeClr val="tx1"/>
                        </a:solidFill>
                        <a:latin typeface="Arial" panose="020B0604020202020204" pitchFamily="34" charset="0"/>
                        <a:cs typeface="Arial" panose="020B0604020202020204" pitchFamily="34" charset="0"/>
                      </a:endParaRPr>
                    </a:p>
                    <a:p>
                      <a:pPr marL="285750" lvl="0" indent="-285750" algn="l">
                        <a:lnSpc>
                          <a:spcPct val="100000"/>
                        </a:lnSpc>
                        <a:spcBef>
                          <a:spcPts val="0"/>
                        </a:spcBef>
                        <a:spcAft>
                          <a:spcPts val="0"/>
                        </a:spcAft>
                        <a:buFont typeface="Arial"/>
                        <a:buChar char="•"/>
                      </a:pPr>
                      <a:r>
                        <a:rPr lang="en-US" sz="1600" b="0" i="0" u="none" strike="noStrike" noProof="0" dirty="0" err="1">
                          <a:solidFill>
                            <a:schemeClr val="tx1"/>
                          </a:solidFill>
                          <a:latin typeface="Arial" panose="020B0604020202020204" pitchFamily="34" charset="0"/>
                          <a:cs typeface="Arial" panose="020B0604020202020204" pitchFamily="34" charset="0"/>
                        </a:rPr>
                        <a:t>Ansvara</a:t>
                      </a:r>
                      <a:r>
                        <a:rPr lang="en-US" sz="1600" b="0" i="0" u="none" strike="noStrike" noProof="0" dirty="0">
                          <a:solidFill>
                            <a:schemeClr val="tx1"/>
                          </a:solidFill>
                          <a:latin typeface="Arial" panose="020B0604020202020204" pitchFamily="34" charset="0"/>
                          <a:cs typeface="Arial" panose="020B0604020202020204" pitchFamily="34" charset="0"/>
                        </a:rPr>
                        <a:t> för </a:t>
                      </a:r>
                      <a:r>
                        <a:rPr lang="en-US" sz="1600" b="0" i="0" u="none" strike="noStrike" noProof="0" dirty="0" err="1">
                          <a:solidFill>
                            <a:schemeClr val="tx1"/>
                          </a:solidFill>
                          <a:latin typeface="Arial" panose="020B0604020202020204" pitchFamily="34" charset="0"/>
                          <a:cs typeface="Arial" panose="020B0604020202020204" pitchFamily="34" charset="0"/>
                        </a:rPr>
                        <a:t>att</a:t>
                      </a:r>
                      <a:r>
                        <a:rPr lang="en-US" sz="1600" b="0" i="0" u="none" strike="noStrike" noProof="0" dirty="0">
                          <a:solidFill>
                            <a:schemeClr val="tx1"/>
                          </a:solidFill>
                          <a:latin typeface="Arial" panose="020B0604020202020204" pitchFamily="34" charset="0"/>
                          <a:cs typeface="Arial" panose="020B0604020202020204" pitchFamily="34" charset="0"/>
                        </a:rPr>
                        <a:t> </a:t>
                      </a:r>
                      <a:r>
                        <a:rPr lang="en-US" sz="1600" b="0" i="0" u="none" strike="noStrike" noProof="0" dirty="0" err="1">
                          <a:solidFill>
                            <a:schemeClr val="tx1"/>
                          </a:solidFill>
                          <a:latin typeface="Arial" panose="020B0604020202020204" pitchFamily="34" charset="0"/>
                          <a:cs typeface="Arial" panose="020B0604020202020204" pitchFamily="34" charset="0"/>
                        </a:rPr>
                        <a:t>slutföra</a:t>
                      </a:r>
                      <a:r>
                        <a:rPr lang="en-US" sz="1600" b="0" i="0" u="none" strike="noStrike" noProof="0" dirty="0">
                          <a:solidFill>
                            <a:schemeClr val="tx1"/>
                          </a:solidFill>
                          <a:latin typeface="Arial" panose="020B0604020202020204" pitchFamily="34" charset="0"/>
                          <a:cs typeface="Arial" panose="020B0604020202020204" pitchFamily="34" charset="0"/>
                        </a:rPr>
                        <a:t> det man </a:t>
                      </a:r>
                      <a:r>
                        <a:rPr lang="en-US" sz="1600" b="0" i="0" u="none" strike="noStrike" noProof="0" dirty="0" err="1">
                          <a:solidFill>
                            <a:schemeClr val="tx1"/>
                          </a:solidFill>
                          <a:latin typeface="Arial" panose="020B0604020202020204" pitchFamily="34" charset="0"/>
                          <a:cs typeface="Arial" panose="020B0604020202020204" pitchFamily="34" charset="0"/>
                        </a:rPr>
                        <a:t>åtagit</a:t>
                      </a:r>
                      <a:r>
                        <a:rPr lang="en-US" sz="1600" b="0" i="0" u="none" strike="noStrike" noProof="0" dirty="0">
                          <a:solidFill>
                            <a:schemeClr val="tx1"/>
                          </a:solidFill>
                          <a:latin typeface="Arial" panose="020B0604020202020204" pitchFamily="34" charset="0"/>
                          <a:cs typeface="Arial" panose="020B0604020202020204" pitchFamily="34" charset="0"/>
                        </a:rPr>
                        <a:t> sig.</a:t>
                      </a:r>
                    </a:p>
                    <a:p>
                      <a:pPr lvl="0">
                        <a:buNone/>
                      </a:pPr>
                      <a:endParaRPr lang="en-US" sz="1600" noProof="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9608716"/>
                  </a:ext>
                </a:extLst>
              </a:tr>
            </a:tbl>
          </a:graphicData>
        </a:graphic>
      </p:graphicFrame>
      <p:pic>
        <p:nvPicPr>
          <p:cNvPr id="2" name="Bildobjekt 1">
            <a:extLst>
              <a:ext uri="{FF2B5EF4-FFF2-40B4-BE49-F238E27FC236}">
                <a16:creationId xmlns:a16="http://schemas.microsoft.com/office/drawing/2014/main" id="{84D46460-0BC0-1974-6E06-0695FD976818}"/>
              </a:ext>
            </a:extLst>
          </p:cNvPr>
          <p:cNvPicPr>
            <a:picLocks noChangeAspect="1"/>
          </p:cNvPicPr>
          <p:nvPr/>
        </p:nvPicPr>
        <p:blipFill>
          <a:blip r:embed="rId2"/>
          <a:stretch>
            <a:fillRect/>
          </a:stretch>
        </p:blipFill>
        <p:spPr>
          <a:xfrm>
            <a:off x="602455" y="231005"/>
            <a:ext cx="1441579" cy="1261929"/>
          </a:xfrm>
          <a:prstGeom prst="rect">
            <a:avLst/>
          </a:prstGeom>
        </p:spPr>
      </p:pic>
    </p:spTree>
    <p:extLst>
      <p:ext uri="{BB962C8B-B14F-4D97-AF65-F5344CB8AC3E}">
        <p14:creationId xmlns:p14="http://schemas.microsoft.com/office/powerpoint/2010/main" val="237527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E4B23A-9B6E-9296-6E11-546150FBE669}"/>
              </a:ext>
            </a:extLst>
          </p:cNvPr>
          <p:cNvSpPr>
            <a:spLocks noGrp="1"/>
          </p:cNvSpPr>
          <p:nvPr>
            <p:ph type="sldNum" sz="quarter" idx="4294967295"/>
          </p:nvPr>
        </p:nvSpPr>
        <p:spPr>
          <a:xfrm>
            <a:off x="9473655" y="6256362"/>
            <a:ext cx="1194346" cy="365001"/>
          </a:xfrm>
        </p:spPr>
        <p:txBody>
          <a:bodyPr/>
          <a:lstStyle/>
          <a:p>
            <a:fld id="{4431629A-4462-435F-A7BD-B91EA56A5123}" type="slidenum">
              <a:rPr lang="sv-SE" smtClean="0">
                <a:solidFill>
                  <a:prstClr val="black">
                    <a:lumMod val="75000"/>
                    <a:lumOff val="25000"/>
                  </a:prstClr>
                </a:solidFill>
              </a:rPr>
              <a:pPr/>
              <a:t>15</a:t>
            </a:fld>
            <a:endParaRPr lang="sv-SE">
              <a:solidFill>
                <a:prstClr val="black">
                  <a:lumMod val="75000"/>
                  <a:lumOff val="25000"/>
                </a:prstClr>
              </a:solidFill>
            </a:endParaRPr>
          </a:p>
        </p:txBody>
      </p:sp>
      <p:sp>
        <p:nvSpPr>
          <p:cNvPr id="5" name="Platshållare för innehåll 4">
            <a:extLst>
              <a:ext uri="{FF2B5EF4-FFF2-40B4-BE49-F238E27FC236}">
                <a16:creationId xmlns:a16="http://schemas.microsoft.com/office/drawing/2014/main" id="{B5573499-F708-6190-9117-CBA5D9C88B46}"/>
              </a:ext>
            </a:extLst>
          </p:cNvPr>
          <p:cNvSpPr>
            <a:spLocks noGrp="1"/>
          </p:cNvSpPr>
          <p:nvPr>
            <p:ph idx="4294967295"/>
          </p:nvPr>
        </p:nvSpPr>
        <p:spPr>
          <a:xfrm>
            <a:off x="1524000" y="1876352"/>
            <a:ext cx="8015511" cy="3613174"/>
          </a:xfrm>
        </p:spPr>
        <p:txBody>
          <a:bodyPr vert="horz" lIns="68580" tIns="34290" rIns="68580" bIns="34290" rtlCol="0" anchor="t">
            <a:normAutofit/>
          </a:bodyPr>
          <a:lstStyle/>
          <a:p>
            <a:endParaRPr lang="en-GB">
              <a:solidFill>
                <a:schemeClr val="dk1"/>
              </a:solidFill>
              <a:latin typeface="Calibri"/>
              <a:ea typeface="Calibri"/>
              <a:cs typeface="Calibri"/>
            </a:endParaRPr>
          </a:p>
          <a:p>
            <a:endParaRPr lang="sv-SE"/>
          </a:p>
        </p:txBody>
      </p:sp>
      <p:sp>
        <p:nvSpPr>
          <p:cNvPr id="10" name="Platshållare för innehåll 2">
            <a:extLst>
              <a:ext uri="{FF2B5EF4-FFF2-40B4-BE49-F238E27FC236}">
                <a16:creationId xmlns:a16="http://schemas.microsoft.com/office/drawing/2014/main" id="{A0E6E945-9E85-5C9B-BE36-30F0546A0971}"/>
              </a:ext>
            </a:extLst>
          </p:cNvPr>
          <p:cNvSpPr txBox="1">
            <a:spLocks/>
          </p:cNvSpPr>
          <p:nvPr/>
        </p:nvSpPr>
        <p:spPr>
          <a:xfrm>
            <a:off x="-181633" y="335560"/>
            <a:ext cx="7839390" cy="496612"/>
          </a:xfrm>
          <a:prstGeom prst="rect">
            <a:avLst/>
          </a:prstGeom>
          <a:noFill/>
          <a:ln>
            <a:noFill/>
          </a:ln>
        </p:spPr>
        <p:txBody>
          <a:bodyPr vert="horz" lIns="68580" tIns="34290" rIns="68580" bIns="3429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lang="en-US" sz="2400" b="0" i="0" kern="1200">
                <a:solidFill>
                  <a:schemeClr val="tx1">
                    <a:lumMod val="65000"/>
                    <a:lumOff val="35000"/>
                  </a:schemeClr>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Clr>
                <a:schemeClr val="tx1">
                  <a:lumMod val="65000"/>
                  <a:lumOff val="35000"/>
                </a:schemeClr>
              </a:buClr>
              <a:buSzPct val="80000"/>
              <a:buFont typeface="Arial" panose="020B0604020202020204" pitchFamily="34" charset="0"/>
              <a:buChar char="•"/>
              <a:defRPr lang="en-US" sz="2400" b="0" i="0" kern="1200">
                <a:solidFill>
                  <a:schemeClr val="tx1">
                    <a:lumMod val="65000"/>
                    <a:lumOff val="35000"/>
                  </a:schemeClr>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Clr>
                <a:schemeClr val="tx1">
                  <a:lumMod val="65000"/>
                  <a:lumOff val="35000"/>
                </a:schemeClr>
              </a:buClr>
              <a:buFont typeface="Arial" panose="020B0604020202020204" pitchFamily="34" charset="0"/>
              <a:buChar char="•"/>
              <a:defRPr lang="en-US" sz="2000" b="0" i="0" kern="1200">
                <a:solidFill>
                  <a:schemeClr val="tx1">
                    <a:lumMod val="65000"/>
                    <a:lumOff val="35000"/>
                  </a:schemeClr>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SzPct val="60000"/>
              <a:buFont typeface="Arial" panose="020B0604020202020204" pitchFamily="34" charset="0"/>
              <a:buChar char="•"/>
              <a:defRPr lang="en-US" sz="1800" b="0" i="0" kern="1200">
                <a:solidFill>
                  <a:schemeClr val="tx1">
                    <a:lumMod val="65000"/>
                    <a:lumOff val="35000"/>
                  </a:schemeClr>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42971" lvl="2" indent="0">
              <a:buClr>
                <a:srgbClr val="595959"/>
              </a:buClr>
              <a:buNone/>
            </a:pPr>
            <a:r>
              <a:rPr lang="sv-SE" sz="4000" b="1" dirty="0">
                <a:solidFill>
                  <a:schemeClr val="tx1"/>
                </a:solidFill>
                <a:latin typeface="Arial Bold"/>
              </a:rPr>
              <a:t>Mall för möten </a:t>
            </a:r>
            <a:r>
              <a:rPr lang="sv-SE" sz="2700" b="1" dirty="0">
                <a:solidFill>
                  <a:schemeClr val="tx1"/>
                </a:solidFill>
                <a:latin typeface="Arial Bold"/>
              </a:rPr>
              <a:t>- </a:t>
            </a:r>
            <a:r>
              <a:rPr lang="sv-SE" sz="1969" b="1" i="1" dirty="0">
                <a:solidFill>
                  <a:schemeClr val="tx1"/>
                </a:solidFill>
                <a:latin typeface="Arial Bold"/>
              </a:rPr>
              <a:t>inbjudan/agenda/uppföljning</a:t>
            </a:r>
          </a:p>
          <a:p>
            <a:pPr marL="1114421" lvl="2" algn="ctr">
              <a:buClr>
                <a:srgbClr val="595959"/>
              </a:buClr>
            </a:pPr>
            <a:endParaRPr lang="sv-SE" sz="3600" b="1" dirty="0">
              <a:solidFill>
                <a:srgbClr val="FFFFFF"/>
              </a:solidFill>
              <a:latin typeface="Montserrat"/>
            </a:endParaRPr>
          </a:p>
        </p:txBody>
      </p:sp>
      <p:sp>
        <p:nvSpPr>
          <p:cNvPr id="12" name="textruta 11">
            <a:extLst>
              <a:ext uri="{FF2B5EF4-FFF2-40B4-BE49-F238E27FC236}">
                <a16:creationId xmlns:a16="http://schemas.microsoft.com/office/drawing/2014/main" id="{27A73C68-7287-1538-E18A-0CD138E4B91D}"/>
              </a:ext>
            </a:extLst>
          </p:cNvPr>
          <p:cNvSpPr txBox="1"/>
          <p:nvPr/>
        </p:nvSpPr>
        <p:spPr>
          <a:xfrm>
            <a:off x="819851" y="832172"/>
            <a:ext cx="10653691" cy="6101670"/>
          </a:xfrm>
          <a:prstGeom prst="rect">
            <a:avLst/>
          </a:prstGeom>
          <a:noFill/>
        </p:spPr>
        <p:txBody>
          <a:bodyPr wrap="square" lIns="68580" tIns="34290" rIns="68580" bIns="34290" rtlCol="0" anchor="t">
            <a:spAutoFit/>
          </a:bodyPr>
          <a:lstStyle/>
          <a:p>
            <a:endParaRPr lang="en-GB" dirty="0"/>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Mall </a:t>
            </a:r>
            <a:r>
              <a:rPr lang="en-US" sz="2400" b="1" dirty="0" err="1">
                <a:latin typeface="Arial" panose="020B0604020202020204" pitchFamily="34" charset="0"/>
                <a:cs typeface="Arial" panose="020B0604020202020204" pitchFamily="34" charset="0"/>
              </a:rPr>
              <a:t>kan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innehålla</a:t>
            </a:r>
            <a:endParaRPr lang="en-US" sz="2400" b="1"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r>
              <a:rPr lang="en-US" sz="2000" dirty="0">
                <a:latin typeface="Arial" panose="020B0604020202020204" pitchFamily="34" charset="0"/>
                <a:cs typeface="Arial" panose="020B0604020202020204" pitchFamily="34" charset="0"/>
              </a:rPr>
              <a:t>Datum och </a:t>
            </a:r>
            <a:r>
              <a:rPr lang="en-US" sz="2000" dirty="0" err="1">
                <a:latin typeface="Arial" panose="020B0604020202020204" pitchFamily="34" charset="0"/>
                <a:cs typeface="Arial" panose="020B0604020202020204" pitchFamily="34" charset="0"/>
              </a:rPr>
              <a:t>tid</a:t>
            </a:r>
            <a:r>
              <a:rPr lang="en-US" sz="2000" dirty="0">
                <a:latin typeface="Arial" panose="020B0604020202020204" pitchFamily="34" charset="0"/>
                <a:cs typeface="Arial" panose="020B0604020202020204" pitchFamily="34" charset="0"/>
              </a:rPr>
              <a:t> för </a:t>
            </a:r>
            <a:r>
              <a:rPr lang="en-US" sz="2000" dirty="0" err="1">
                <a:latin typeface="Arial" panose="020B0604020202020204" pitchFamily="34" charset="0"/>
                <a:cs typeface="Arial" panose="020B0604020202020204" pitchFamily="34" charset="0"/>
              </a:rPr>
              <a:t>mötet</a:t>
            </a:r>
            <a:endParaRPr lang="en-US" sz="2000"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r>
              <a:rPr lang="en-US" sz="2000" dirty="0">
                <a:latin typeface="Arial" panose="020B0604020202020204" pitchFamily="34" charset="0"/>
                <a:cs typeface="Arial" panose="020B0604020202020204" pitchFamily="34" charset="0"/>
              </a:rPr>
              <a:t>Vem </a:t>
            </a:r>
            <a:r>
              <a:rPr lang="en-US" sz="2000" dirty="0" err="1">
                <a:latin typeface="Arial" panose="020B0604020202020204" pitchFamily="34" charset="0"/>
                <a:cs typeface="Arial" panose="020B0604020202020204" pitchFamily="34" charset="0"/>
              </a:rPr>
              <a:t>som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är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inbjuden</a:t>
            </a:r>
            <a:endParaRPr lang="en-US" sz="2000"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r>
              <a:rPr lang="en-US" sz="2000" dirty="0">
                <a:latin typeface="Arial" panose="020B0604020202020204" pitchFamily="34" charset="0"/>
                <a:cs typeface="Arial" panose="020B0604020202020204" pitchFamily="34" charset="0"/>
              </a:rPr>
              <a:t>Vem </a:t>
            </a:r>
            <a:r>
              <a:rPr lang="en-US" sz="2000" dirty="0" err="1">
                <a:latin typeface="Arial" panose="020B0604020202020204" pitchFamily="34" charset="0"/>
                <a:cs typeface="Arial" panose="020B0604020202020204" pitchFamily="34" charset="0"/>
              </a:rPr>
              <a:t>som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närvarade</a:t>
            </a:r>
            <a:endParaRPr lang="en-US" sz="2000"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Agenda</a:t>
            </a:r>
          </a:p>
          <a:p>
            <a:pPr marL="321457" indent="-321457">
              <a:buFont typeface="Arial" panose="020B0604020202020204" pitchFamily="34" charset="0"/>
              <a:buChar char="•"/>
            </a:pPr>
            <a:r>
              <a:rPr lang="en-US" sz="2000" dirty="0" err="1">
                <a:latin typeface="Arial" panose="020B0604020202020204" pitchFamily="34" charset="0"/>
                <a:cs typeface="Arial" panose="020B0604020202020204" pitchFamily="34" charset="0"/>
              </a:rPr>
              <a:t>Mötespunkter</a:t>
            </a:r>
            <a:endParaRPr lang="en-US" sz="2000"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r>
              <a:rPr lang="en-US" sz="2000" dirty="0">
                <a:latin typeface="Arial" panose="020B0604020202020204" pitchFamily="34" charset="0"/>
                <a:cs typeface="Arial" panose="020B0604020202020204" pitchFamily="34" charset="0"/>
              </a:rPr>
              <a:t>Vem - </a:t>
            </a:r>
            <a:r>
              <a:rPr lang="en-US" sz="2000" dirty="0" err="1">
                <a:latin typeface="Arial" panose="020B0604020202020204" pitchFamily="34" charset="0"/>
                <a:cs typeface="Arial" panose="020B0604020202020204" pitchFamily="34" charset="0"/>
              </a:rPr>
              <a:t>ansvarig</a:t>
            </a:r>
            <a:r>
              <a:rPr lang="en-US" sz="2000" dirty="0">
                <a:latin typeface="Arial" panose="020B0604020202020204" pitchFamily="34" charset="0"/>
                <a:cs typeface="Arial" panose="020B0604020202020204" pitchFamily="34" charset="0"/>
              </a:rPr>
              <a:t> för resp. </a:t>
            </a:r>
            <a:r>
              <a:rPr lang="en-US" sz="2000" dirty="0" err="1">
                <a:latin typeface="Arial" panose="020B0604020202020204" pitchFamily="34" charset="0"/>
                <a:cs typeface="Arial" panose="020B0604020202020204" pitchFamily="34" charset="0"/>
              </a:rPr>
              <a:t>mötespunkt</a:t>
            </a:r>
            <a:endParaRPr lang="en-US" sz="2000"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r>
              <a:rPr lang="en-US" sz="2000" dirty="0">
                <a:latin typeface="Arial" panose="020B0604020202020204" pitchFamily="34" charset="0"/>
                <a:cs typeface="Arial" panose="020B0604020202020204" pitchFamily="34" charset="0"/>
              </a:rPr>
              <a:t>Om </a:t>
            </a:r>
            <a:r>
              <a:rPr lang="en-US" sz="2000" dirty="0" err="1">
                <a:latin typeface="Arial" panose="020B0604020202020204" pitchFamily="34" charset="0"/>
                <a:cs typeface="Arial" panose="020B0604020202020204" pitchFamily="34" charset="0"/>
              </a:rPr>
              <a:t>mötedeltagarna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förväntas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förbereda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något</a:t>
            </a:r>
            <a:r>
              <a:rPr lang="en-US" sz="2000" dirty="0">
                <a:latin typeface="Arial" panose="020B0604020202020204" pitchFamily="34" charset="0"/>
                <a:cs typeface="Arial" panose="020B0604020202020204" pitchFamily="34" charset="0"/>
              </a:rPr>
              <a:t>.</a:t>
            </a:r>
          </a:p>
          <a:p>
            <a:pPr marL="257174" indent="-257174">
              <a:buFont typeface="Arial" panose="020B0604020202020204" pitchFamily="34" charset="0"/>
              <a:buChar char="•"/>
            </a:pPr>
            <a:r>
              <a:rPr lang="en-US" sz="2000" dirty="0">
                <a:latin typeface="Arial" panose="020B0604020202020204" pitchFamily="34" charset="0"/>
                <a:cs typeface="Arial" panose="020B0604020202020204" pitchFamily="34" charset="0"/>
              </a:rPr>
              <a:t>Syftet/</a:t>
            </a:r>
            <a:r>
              <a:rPr lang="en-US" sz="2000" dirty="0" err="1">
                <a:latin typeface="Arial" panose="020B0604020202020204" pitchFamily="34" charset="0"/>
                <a:cs typeface="Arial" panose="020B0604020202020204" pitchFamily="34" charset="0"/>
              </a:rPr>
              <a:t>vad</a:t>
            </a:r>
            <a:r>
              <a:rPr lang="en-US" sz="2000" dirty="0">
                <a:latin typeface="Arial" panose="020B0604020202020204" pitchFamily="34" charset="0"/>
                <a:cs typeface="Arial" panose="020B0604020202020204" pitchFamily="34" charset="0"/>
              </a:rPr>
              <a:t> vi </a:t>
            </a:r>
            <a:r>
              <a:rPr lang="en-US" sz="2000" dirty="0" err="1">
                <a:latin typeface="Arial" panose="020B0604020202020204" pitchFamily="34" charset="0"/>
                <a:cs typeface="Arial" panose="020B0604020202020204" pitchFamily="34" charset="0"/>
              </a:rPr>
              <a:t>förväntar</a:t>
            </a:r>
            <a:r>
              <a:rPr lang="en-US" sz="2000" dirty="0">
                <a:latin typeface="Arial" panose="020B0604020202020204" pitchFamily="34" charset="0"/>
                <a:cs typeface="Arial" panose="020B0604020202020204" pitchFamily="34" charset="0"/>
              </a:rPr>
              <a:t> oss </a:t>
            </a:r>
            <a:r>
              <a:rPr lang="en-US" sz="2000" dirty="0" err="1">
                <a:latin typeface="Arial" panose="020B0604020202020204" pitchFamily="34" charset="0"/>
                <a:cs typeface="Arial" panose="020B0604020202020204" pitchFamily="34" charset="0"/>
              </a:rPr>
              <a:t>få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ut</a:t>
            </a:r>
            <a:r>
              <a:rPr lang="en-US" sz="2000" dirty="0">
                <a:latin typeface="Arial" panose="020B0604020202020204" pitchFamily="34" charset="0"/>
                <a:cs typeface="Arial" panose="020B0604020202020204" pitchFamily="34" charset="0"/>
              </a:rPr>
              <a:t> av resp </a:t>
            </a:r>
            <a:r>
              <a:rPr lang="en-US" sz="2000" dirty="0" err="1">
                <a:latin typeface="Arial" panose="020B0604020202020204" pitchFamily="34" charset="0"/>
                <a:cs typeface="Arial" panose="020B0604020202020204" pitchFamily="34" charset="0"/>
              </a:rPr>
              <a:t>mötespunkt</a:t>
            </a:r>
            <a:endParaRPr lang="en-US" sz="2000"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GB" sz="2400" b="1" dirty="0" err="1">
                <a:latin typeface="Arial" panose="020B0604020202020204" pitchFamily="34" charset="0"/>
                <a:cs typeface="Arial" panose="020B0604020202020204" pitchFamily="34" charset="0"/>
              </a:rPr>
              <a:t>Uppföljning</a:t>
            </a:r>
            <a:endParaRPr lang="en-GB" sz="2400" b="1" dirty="0">
              <a:latin typeface="Arial" panose="020B0604020202020204" pitchFamily="34" charset="0"/>
              <a:cs typeface="Arial" panose="020B0604020202020204" pitchFamily="34" charset="0"/>
            </a:endParaRPr>
          </a:p>
          <a:p>
            <a:pPr marL="214312" indent="-214312">
              <a:buFont typeface="Arial" panose="020B0604020202020204" pitchFamily="34" charset="0"/>
              <a:buChar char="•"/>
            </a:pPr>
            <a:r>
              <a:rPr lang="en-GB" sz="2000" dirty="0" err="1">
                <a:latin typeface="Arial" panose="020B0604020202020204" pitchFamily="34" charset="0"/>
                <a:cs typeface="Arial" panose="020B0604020202020204" pitchFamily="34" charset="0"/>
              </a:rPr>
              <a:t>Mötesnoteringar</a:t>
            </a:r>
            <a:endParaRPr lang="en-GB" sz="2000" dirty="0">
              <a:latin typeface="Arial" panose="020B0604020202020204" pitchFamily="34" charset="0"/>
              <a:cs typeface="Arial" panose="020B0604020202020204" pitchFamily="34" charset="0"/>
            </a:endParaRPr>
          </a:p>
          <a:p>
            <a:pPr marL="214312" indent="-214312">
              <a:buFont typeface="Arial" panose="020B0604020202020204" pitchFamily="34" charset="0"/>
              <a:buChar char="•"/>
            </a:pPr>
            <a:r>
              <a:rPr lang="en-GB" sz="2000" dirty="0">
                <a:latin typeface="Arial" panose="020B0604020202020204" pitchFamily="34" charset="0"/>
                <a:cs typeface="Arial" panose="020B0604020202020204" pitchFamily="34" charset="0"/>
              </a:rPr>
              <a:t>Actions (</a:t>
            </a:r>
            <a:r>
              <a:rPr lang="en-GB" sz="2000" dirty="0" err="1">
                <a:latin typeface="Arial" panose="020B0604020202020204" pitchFamily="34" charset="0"/>
                <a:cs typeface="Arial" panose="020B0604020202020204" pitchFamily="34" charset="0"/>
              </a:rPr>
              <a:t>vad</a:t>
            </a:r>
            <a:r>
              <a:rPr lang="en-GB" sz="2000" dirty="0">
                <a:latin typeface="Arial" panose="020B0604020202020204" pitchFamily="34" charset="0"/>
                <a:cs typeface="Arial" panose="020B0604020202020204" pitchFamily="34" charset="0"/>
              </a:rPr>
              <a:t> ska </a:t>
            </a:r>
            <a:r>
              <a:rPr lang="en-GB" sz="2000" dirty="0" err="1">
                <a:latin typeface="Arial" panose="020B0604020202020204" pitchFamily="34" charset="0"/>
                <a:cs typeface="Arial" panose="020B0604020202020204" pitchFamily="34" charset="0"/>
              </a:rPr>
              <a:t>göras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av</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vem</a:t>
            </a:r>
            <a:r>
              <a:rPr lang="en-GB" sz="2000" dirty="0">
                <a:latin typeface="Arial" panose="020B0604020202020204" pitchFamily="34" charset="0"/>
                <a:cs typeface="Arial" panose="020B0604020202020204" pitchFamily="34" charset="0"/>
              </a:rPr>
              <a:t> och </a:t>
            </a:r>
            <a:r>
              <a:rPr lang="en-GB" sz="2000" dirty="0" err="1">
                <a:latin typeface="Arial" panose="020B0604020202020204" pitchFamily="34" charset="0"/>
                <a:cs typeface="Arial" panose="020B0604020202020204" pitchFamily="34" charset="0"/>
              </a:rPr>
              <a:t>när</a:t>
            </a:r>
            <a:r>
              <a:rPr lang="en-GB" sz="2000" dirty="0">
                <a:latin typeface="Arial" panose="020B0604020202020204" pitchFamily="34" charset="0"/>
                <a:cs typeface="Arial" panose="020B0604020202020204" pitchFamily="34" charset="0"/>
              </a:rPr>
              <a:t>)</a:t>
            </a:r>
          </a:p>
          <a:p>
            <a:pPr marL="214312" indent="-214312">
              <a:buFont typeface="Arial" panose="020B0604020202020204" pitchFamily="34" charset="0"/>
              <a:buChar char="•"/>
            </a:pPr>
            <a:r>
              <a:rPr lang="en-GB" sz="2000" dirty="0" err="1">
                <a:latin typeface="Arial" panose="020B0604020202020204" pitchFamily="34" charset="0"/>
                <a:cs typeface="Arial" panose="020B0604020202020204" pitchFamily="34" charset="0"/>
              </a:rPr>
              <a:t>Beslut</a:t>
            </a:r>
            <a:endParaRPr lang="en-GB" sz="2000"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endParaRPr lang="en-US" dirty="0">
              <a:cs typeface="Calibri"/>
            </a:endParaRPr>
          </a:p>
        </p:txBody>
      </p:sp>
      <p:pic>
        <p:nvPicPr>
          <p:cNvPr id="2" name="Bildobjekt 1" descr="En bild som visar cirkel, kreativitet, växel, konst&#10;&#10;AI-genererat innehåll kan vara felaktigt.">
            <a:extLst>
              <a:ext uri="{FF2B5EF4-FFF2-40B4-BE49-F238E27FC236}">
                <a16:creationId xmlns:a16="http://schemas.microsoft.com/office/drawing/2014/main" id="{8E91D76E-B241-3F7F-83FA-C52D6309E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172" y="1685840"/>
            <a:ext cx="4288971" cy="3754280"/>
          </a:xfrm>
          <a:prstGeom prst="rect">
            <a:avLst/>
          </a:prstGeom>
        </p:spPr>
      </p:pic>
    </p:spTree>
    <p:extLst>
      <p:ext uri="{BB962C8B-B14F-4D97-AF65-F5344CB8AC3E}">
        <p14:creationId xmlns:p14="http://schemas.microsoft.com/office/powerpoint/2010/main" val="3386527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änster klammerparentes 3">
            <a:extLst>
              <a:ext uri="{FF2B5EF4-FFF2-40B4-BE49-F238E27FC236}">
                <a16:creationId xmlns:a16="http://schemas.microsoft.com/office/drawing/2014/main" id="{C8121B98-7533-E6BF-2E47-B6D30DD77205}"/>
              </a:ext>
            </a:extLst>
          </p:cNvPr>
          <p:cNvSpPr/>
          <p:nvPr/>
        </p:nvSpPr>
        <p:spPr>
          <a:xfrm rot="16200000">
            <a:off x="4010981" y="2771865"/>
            <a:ext cx="646833" cy="4686708"/>
          </a:xfrm>
          <a:prstGeom prst="leftBrace">
            <a:avLst>
              <a:gd name="adj1" fmla="val 0"/>
              <a:gd name="adj2" fmla="val 59091"/>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266"/>
          </a:p>
        </p:txBody>
      </p:sp>
      <p:sp>
        <p:nvSpPr>
          <p:cNvPr id="5" name="Vänster klammerparentes 4">
            <a:extLst>
              <a:ext uri="{FF2B5EF4-FFF2-40B4-BE49-F238E27FC236}">
                <a16:creationId xmlns:a16="http://schemas.microsoft.com/office/drawing/2014/main" id="{CEC3936B-8C80-8745-D094-C0849ADCC577}"/>
              </a:ext>
            </a:extLst>
          </p:cNvPr>
          <p:cNvSpPr/>
          <p:nvPr/>
        </p:nvSpPr>
        <p:spPr>
          <a:xfrm rot="16200000">
            <a:off x="8546922" y="3023641"/>
            <a:ext cx="646835" cy="4183157"/>
          </a:xfrm>
          <a:prstGeom prst="leftBrace">
            <a:avLst>
              <a:gd name="adj1" fmla="val 0"/>
              <a:gd name="adj2" fmla="val 59091"/>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266"/>
          </a:p>
        </p:txBody>
      </p:sp>
      <p:sp>
        <p:nvSpPr>
          <p:cNvPr id="6" name="Pratbubbla: oval 5">
            <a:extLst>
              <a:ext uri="{FF2B5EF4-FFF2-40B4-BE49-F238E27FC236}">
                <a16:creationId xmlns:a16="http://schemas.microsoft.com/office/drawing/2014/main" id="{936885F6-E82E-5EE3-C968-3AA12C950039}"/>
              </a:ext>
            </a:extLst>
          </p:cNvPr>
          <p:cNvSpPr/>
          <p:nvPr/>
        </p:nvSpPr>
        <p:spPr>
          <a:xfrm>
            <a:off x="3844662" y="5712122"/>
            <a:ext cx="1648093" cy="851213"/>
          </a:xfrm>
          <a:prstGeom prst="wedgeEllipseCallout">
            <a:avLst>
              <a:gd name="adj1" fmla="val -3800"/>
              <a:gd name="adj2" fmla="val -58553"/>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66">
                <a:latin typeface="Arial" panose="020B0604020202020204" pitchFamily="34" charset="0"/>
                <a:cs typeface="Arial" panose="020B0604020202020204" pitchFamily="34" charset="0"/>
              </a:rPr>
              <a:t>Agenda </a:t>
            </a:r>
          </a:p>
        </p:txBody>
      </p:sp>
      <p:sp>
        <p:nvSpPr>
          <p:cNvPr id="7" name="Pratbubbla: oval 6">
            <a:extLst>
              <a:ext uri="{FF2B5EF4-FFF2-40B4-BE49-F238E27FC236}">
                <a16:creationId xmlns:a16="http://schemas.microsoft.com/office/drawing/2014/main" id="{B72D7903-1BAB-46D9-ECCD-1C55FFE1B4B4}"/>
              </a:ext>
            </a:extLst>
          </p:cNvPr>
          <p:cNvSpPr/>
          <p:nvPr/>
        </p:nvSpPr>
        <p:spPr>
          <a:xfrm>
            <a:off x="8415809" y="5712122"/>
            <a:ext cx="1773359" cy="851213"/>
          </a:xfrm>
          <a:prstGeom prst="wedgeEllipseCallout">
            <a:avLst>
              <a:gd name="adj1" fmla="val -3800"/>
              <a:gd name="adj2" fmla="val -58553"/>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66" dirty="0">
                <a:latin typeface="Arial" panose="020B0604020202020204" pitchFamily="34" charset="0"/>
                <a:cs typeface="Arial" panose="020B0604020202020204" pitchFamily="34" charset="0"/>
              </a:rPr>
              <a:t>Noteringar </a:t>
            </a:r>
          </a:p>
        </p:txBody>
      </p:sp>
      <p:sp>
        <p:nvSpPr>
          <p:cNvPr id="8" name="textruta 7">
            <a:extLst>
              <a:ext uri="{FF2B5EF4-FFF2-40B4-BE49-F238E27FC236}">
                <a16:creationId xmlns:a16="http://schemas.microsoft.com/office/drawing/2014/main" id="{BEFCDDA2-A6A5-CDC2-5E3C-8BABA2E1BF9E}"/>
              </a:ext>
            </a:extLst>
          </p:cNvPr>
          <p:cNvSpPr txBox="1"/>
          <p:nvPr/>
        </p:nvSpPr>
        <p:spPr>
          <a:xfrm>
            <a:off x="1838527" y="152106"/>
            <a:ext cx="9230405" cy="707886"/>
          </a:xfrm>
          <a:prstGeom prst="rect">
            <a:avLst/>
          </a:prstGeom>
          <a:noFill/>
        </p:spPr>
        <p:txBody>
          <a:bodyPr wrap="square" rtlCol="0">
            <a:spAutoFit/>
          </a:bodyPr>
          <a:lstStyle/>
          <a:p>
            <a:r>
              <a:rPr lang="sv-SE" sz="4000" b="1" dirty="0" err="1">
                <a:latin typeface="Arial Bold"/>
              </a:rPr>
              <a:t>Mötesmall</a:t>
            </a:r>
            <a:r>
              <a:rPr lang="sv-SE" sz="4000" b="1" dirty="0">
                <a:latin typeface="Arial Bold"/>
              </a:rPr>
              <a:t> – exempel OneNote</a:t>
            </a:r>
          </a:p>
        </p:txBody>
      </p:sp>
      <p:pic>
        <p:nvPicPr>
          <p:cNvPr id="11" name="Bildobjekt 10">
            <a:extLst>
              <a:ext uri="{FF2B5EF4-FFF2-40B4-BE49-F238E27FC236}">
                <a16:creationId xmlns:a16="http://schemas.microsoft.com/office/drawing/2014/main" id="{F8730F39-7146-E28A-3063-ADE1BF9908A5}"/>
              </a:ext>
            </a:extLst>
          </p:cNvPr>
          <p:cNvPicPr>
            <a:picLocks noChangeAspect="1"/>
          </p:cNvPicPr>
          <p:nvPr/>
        </p:nvPicPr>
        <p:blipFill>
          <a:blip r:embed="rId3"/>
          <a:srcRect t="6848"/>
          <a:stretch>
            <a:fillRect/>
          </a:stretch>
        </p:blipFill>
        <p:spPr>
          <a:xfrm>
            <a:off x="1991043" y="919853"/>
            <a:ext cx="9077889" cy="3517216"/>
          </a:xfrm>
          <a:prstGeom prst="rect">
            <a:avLst/>
          </a:prstGeom>
        </p:spPr>
      </p:pic>
      <p:sp>
        <p:nvSpPr>
          <p:cNvPr id="14" name="Pratbubbla: oval 13">
            <a:extLst>
              <a:ext uri="{FF2B5EF4-FFF2-40B4-BE49-F238E27FC236}">
                <a16:creationId xmlns:a16="http://schemas.microsoft.com/office/drawing/2014/main" id="{BE175663-5EB4-7F2D-A86C-CC6E206E2CE9}"/>
              </a:ext>
            </a:extLst>
          </p:cNvPr>
          <p:cNvSpPr/>
          <p:nvPr/>
        </p:nvSpPr>
        <p:spPr>
          <a:xfrm>
            <a:off x="89911" y="1105868"/>
            <a:ext cx="1650644" cy="662681"/>
          </a:xfrm>
          <a:prstGeom prst="wedgeEllipseCallout">
            <a:avLst>
              <a:gd name="adj1" fmla="val 54401"/>
              <a:gd name="adj2" fmla="val 20436"/>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66">
                <a:latin typeface="Arial" panose="020B0604020202020204" pitchFamily="34" charset="0"/>
                <a:cs typeface="Arial" panose="020B0604020202020204" pitchFamily="34" charset="0"/>
              </a:rPr>
              <a:t>Deltagare</a:t>
            </a:r>
          </a:p>
        </p:txBody>
      </p:sp>
    </p:spTree>
    <p:extLst>
      <p:ext uri="{BB962C8B-B14F-4D97-AF65-F5344CB8AC3E}">
        <p14:creationId xmlns:p14="http://schemas.microsoft.com/office/powerpoint/2010/main" val="222333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9E2E5369-A411-4065-9BB7-9795EFD20C92}"/>
              </a:ext>
            </a:extLst>
          </p:cNvPr>
          <p:cNvSpPr txBox="1"/>
          <p:nvPr/>
        </p:nvSpPr>
        <p:spPr>
          <a:xfrm>
            <a:off x="1938544" y="373820"/>
            <a:ext cx="6462540" cy="707886"/>
          </a:xfrm>
          <a:prstGeom prst="rect">
            <a:avLst/>
          </a:prstGeom>
          <a:noFill/>
        </p:spPr>
        <p:txBody>
          <a:bodyPr wrap="square">
            <a:spAutoFit/>
          </a:bodyPr>
          <a:lstStyle/>
          <a:p>
            <a:r>
              <a:rPr lang="sv-SE" sz="4000" b="1" dirty="0" err="1">
                <a:latin typeface="Arial Bold"/>
              </a:rPr>
              <a:t>Mötesmall</a:t>
            </a:r>
            <a:r>
              <a:rPr lang="sv-SE" sz="4000" b="1" dirty="0">
                <a:latin typeface="Arial Bold"/>
              </a:rPr>
              <a:t> – noteringar </a:t>
            </a:r>
          </a:p>
        </p:txBody>
      </p:sp>
      <p:pic>
        <p:nvPicPr>
          <p:cNvPr id="3" name="Bildobjekt 2">
            <a:extLst>
              <a:ext uri="{FF2B5EF4-FFF2-40B4-BE49-F238E27FC236}">
                <a16:creationId xmlns:a16="http://schemas.microsoft.com/office/drawing/2014/main" id="{4B84188A-3B8D-FB10-C259-A23D3CCBA67F}"/>
              </a:ext>
            </a:extLst>
          </p:cNvPr>
          <p:cNvPicPr>
            <a:picLocks noChangeAspect="1"/>
          </p:cNvPicPr>
          <p:nvPr/>
        </p:nvPicPr>
        <p:blipFill>
          <a:blip r:embed="rId3"/>
          <a:stretch>
            <a:fillRect/>
          </a:stretch>
        </p:blipFill>
        <p:spPr>
          <a:xfrm>
            <a:off x="2081849" y="954873"/>
            <a:ext cx="6657888" cy="2992508"/>
          </a:xfrm>
          <a:prstGeom prst="rect">
            <a:avLst/>
          </a:prstGeom>
        </p:spPr>
      </p:pic>
      <p:sp>
        <p:nvSpPr>
          <p:cNvPr id="6" name="Vänster klammerparentes 5">
            <a:extLst>
              <a:ext uri="{FF2B5EF4-FFF2-40B4-BE49-F238E27FC236}">
                <a16:creationId xmlns:a16="http://schemas.microsoft.com/office/drawing/2014/main" id="{15006F41-F8BC-F148-543F-2BD45E5EACFC}"/>
              </a:ext>
            </a:extLst>
          </p:cNvPr>
          <p:cNvSpPr/>
          <p:nvPr/>
        </p:nvSpPr>
        <p:spPr>
          <a:xfrm rot="16200000">
            <a:off x="4365147" y="1664085"/>
            <a:ext cx="647229" cy="5213822"/>
          </a:xfrm>
          <a:prstGeom prst="leftBrace">
            <a:avLst>
              <a:gd name="adj1" fmla="val 0"/>
              <a:gd name="adj2" fmla="val 59091"/>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266"/>
          </a:p>
        </p:txBody>
      </p:sp>
      <p:sp>
        <p:nvSpPr>
          <p:cNvPr id="8" name="Pratbubbla: oval 7">
            <a:extLst>
              <a:ext uri="{FF2B5EF4-FFF2-40B4-BE49-F238E27FC236}">
                <a16:creationId xmlns:a16="http://schemas.microsoft.com/office/drawing/2014/main" id="{50DBC5BA-6689-278C-142B-A2DD415F1D13}"/>
              </a:ext>
            </a:extLst>
          </p:cNvPr>
          <p:cNvSpPr/>
          <p:nvPr/>
        </p:nvSpPr>
        <p:spPr>
          <a:xfrm>
            <a:off x="3027703" y="4847550"/>
            <a:ext cx="4564889" cy="1749193"/>
          </a:xfrm>
          <a:prstGeom prst="wedgeEllipseCallout">
            <a:avLst>
              <a:gd name="adj1" fmla="val -3800"/>
              <a:gd name="adj2" fmla="val -58553"/>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69" b="1" dirty="0">
                <a:latin typeface="Arial" panose="020B0604020202020204" pitchFamily="34" charset="0"/>
                <a:cs typeface="Arial" panose="020B0604020202020204" pitchFamily="34" charset="0"/>
              </a:rPr>
              <a:t>Noteringar</a:t>
            </a:r>
          </a:p>
          <a:p>
            <a:pPr algn="ctr"/>
            <a:endParaRPr lang="en-US" sz="1125" dirty="0">
              <a:latin typeface="Arial" panose="020B0604020202020204" pitchFamily="34" charset="0"/>
              <a:cs typeface="Arial" panose="020B0604020202020204" pitchFamily="34" charset="0"/>
            </a:endParaRPr>
          </a:p>
          <a:p>
            <a:pPr algn="ctr"/>
            <a:r>
              <a:rPr lang="en-US" sz="1687" b="1" dirty="0">
                <a:latin typeface="Arial" panose="020B0604020202020204" pitchFamily="34" charset="0"/>
                <a:cs typeface="Arial" panose="020B0604020202020204" pitchFamily="34" charset="0"/>
              </a:rPr>
              <a:t>Tydliggör: </a:t>
            </a:r>
          </a:p>
          <a:p>
            <a:pPr algn="ctr"/>
            <a:r>
              <a:rPr lang="en-US" sz="1406" dirty="0">
                <a:latin typeface="Arial" panose="020B0604020202020204" pitchFamily="34" charset="0"/>
                <a:cs typeface="Arial" panose="020B0604020202020204" pitchFamily="34" charset="0"/>
              </a:rPr>
              <a:t>* </a:t>
            </a:r>
            <a:r>
              <a:rPr lang="en-US" sz="1406" dirty="0" err="1">
                <a:latin typeface="Arial" panose="020B0604020202020204" pitchFamily="34" charset="0"/>
                <a:cs typeface="Arial" panose="020B0604020202020204" pitchFamily="34" charset="0"/>
              </a:rPr>
              <a:t>Beslut</a:t>
            </a:r>
            <a:r>
              <a:rPr lang="en-US" sz="1406" dirty="0">
                <a:latin typeface="Arial" panose="020B0604020202020204" pitchFamily="34" charset="0"/>
                <a:cs typeface="Arial" panose="020B0604020202020204" pitchFamily="34" charset="0"/>
              </a:rPr>
              <a:t> </a:t>
            </a:r>
          </a:p>
          <a:p>
            <a:pPr marL="285750" indent="-285750" algn="ctr">
              <a:buFont typeface="Arial" panose="020B0604020202020204" pitchFamily="34" charset="0"/>
              <a:buChar char="•"/>
            </a:pPr>
            <a:r>
              <a:rPr lang="en-US" sz="1406" dirty="0" err="1">
                <a:latin typeface="Arial" panose="020B0604020202020204" pitchFamily="34" charset="0"/>
                <a:cs typeface="Arial" panose="020B0604020202020204" pitchFamily="34" charset="0"/>
              </a:rPr>
              <a:t>Överenskomna</a:t>
            </a:r>
            <a:r>
              <a:rPr lang="en-US" sz="1406" dirty="0">
                <a:latin typeface="Arial" panose="020B0604020202020204" pitchFamily="34" charset="0"/>
                <a:cs typeface="Arial" panose="020B0604020202020204" pitchFamily="34" charset="0"/>
              </a:rPr>
              <a:t> actions </a:t>
            </a:r>
          </a:p>
          <a:p>
            <a:pPr algn="ctr"/>
            <a:r>
              <a:rPr lang="en-US" sz="1406" dirty="0" err="1">
                <a:latin typeface="Arial" panose="020B0604020202020204" pitchFamily="34" charset="0"/>
                <a:cs typeface="Arial" panose="020B0604020202020204" pitchFamily="34" charset="0"/>
              </a:rPr>
              <a:t>inkl</a:t>
            </a:r>
            <a:r>
              <a:rPr lang="en-US" sz="1406" dirty="0">
                <a:latin typeface="Arial" panose="020B0604020202020204" pitchFamily="34" charset="0"/>
                <a:cs typeface="Arial" panose="020B0604020202020204" pitchFamily="34" charset="0"/>
              </a:rPr>
              <a:t>. Vem?, Vad?  </a:t>
            </a:r>
            <a:r>
              <a:rPr lang="en-US" sz="1406" dirty="0" err="1">
                <a:latin typeface="Arial" panose="020B0604020202020204" pitchFamily="34" charset="0"/>
                <a:cs typeface="Arial" panose="020B0604020202020204" pitchFamily="34" charset="0"/>
              </a:rPr>
              <a:t>När</a:t>
            </a:r>
            <a:r>
              <a:rPr lang="en-US" sz="1406" dirty="0">
                <a:latin typeface="Arial" panose="020B0604020202020204" pitchFamily="34" charset="0"/>
                <a:cs typeface="Arial" panose="020B0604020202020204" pitchFamily="34" charset="0"/>
              </a:rPr>
              <a:t>?</a:t>
            </a:r>
          </a:p>
          <a:p>
            <a:pPr algn="ctr"/>
            <a:endParaRPr lang="en-US" sz="1406" dirty="0"/>
          </a:p>
          <a:p>
            <a:pPr algn="ctr"/>
            <a:r>
              <a:rPr lang="sv-SE" sz="1125" dirty="0"/>
              <a:t> </a:t>
            </a:r>
          </a:p>
        </p:txBody>
      </p:sp>
    </p:spTree>
    <p:extLst>
      <p:ext uri="{BB962C8B-B14F-4D97-AF65-F5344CB8AC3E}">
        <p14:creationId xmlns:p14="http://schemas.microsoft.com/office/powerpoint/2010/main" val="87953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3CF8FE8-BC75-4D43-A72C-68064BEAC185}"/>
              </a:ext>
            </a:extLst>
          </p:cNvPr>
          <p:cNvSpPr>
            <a:spLocks noGrp="1"/>
          </p:cNvSpPr>
          <p:nvPr>
            <p:ph idx="4294967295"/>
          </p:nvPr>
        </p:nvSpPr>
        <p:spPr>
          <a:xfrm>
            <a:off x="689556" y="1248538"/>
            <a:ext cx="8539877" cy="2882462"/>
          </a:xfrm>
        </p:spPr>
        <p:txBody>
          <a:bodyPr vert="horz" lIns="0" tIns="0" rIns="0" bIns="0" rtlCol="0" anchor="t">
            <a:normAutofit/>
          </a:bodyPr>
          <a:lstStyle/>
          <a:p>
            <a:pPr marL="0" indent="0">
              <a:buNone/>
            </a:pPr>
            <a:r>
              <a:rPr lang="sv-SE" sz="4000" b="1" dirty="0">
                <a:latin typeface="Arial Bold"/>
              </a:rPr>
              <a:t>Möten </a:t>
            </a:r>
          </a:p>
          <a:p>
            <a:pPr marL="0" indent="0">
              <a:buNone/>
            </a:pPr>
            <a:r>
              <a:rPr lang="sv-SE" b="1" dirty="0">
                <a:latin typeface="Arial Bold"/>
              </a:rPr>
              <a:t>kom överens om ERA spelregler</a:t>
            </a:r>
            <a:endParaRPr lang="sv-SE" dirty="0">
              <a:effectLst/>
              <a:latin typeface="Arial" panose="020B0604020202020204" pitchFamily="34" charset="0"/>
              <a:cs typeface="Arial" panose="020B0604020202020204" pitchFamily="34" charset="0"/>
            </a:endParaRPr>
          </a:p>
          <a:p>
            <a:pPr marL="0" indent="0">
              <a:buNone/>
            </a:pPr>
            <a:r>
              <a:rPr lang="sv-SE" dirty="0">
                <a:effectLst/>
                <a:latin typeface="Arial" panose="020B0604020202020204" pitchFamily="34" charset="0"/>
                <a:cs typeface="Arial" panose="020B0604020202020204" pitchFamily="34" charset="0"/>
              </a:rPr>
              <a:t>För återkommande möten behöver man komma överens om sina spelregler och hålla sig till dem. </a:t>
            </a:r>
          </a:p>
          <a:p>
            <a:pPr marL="0" indent="0">
              <a:buNone/>
            </a:pPr>
            <a:endParaRPr lang="sv-SE" b="1" dirty="0">
              <a:solidFill>
                <a:srgbClr val="365F91"/>
              </a:solidFill>
            </a:endParaRPr>
          </a:p>
          <a:p>
            <a:pPr marL="0" indent="0">
              <a:buNone/>
            </a:pPr>
            <a:endParaRPr lang="sv-SE" sz="6750" dirty="0">
              <a:solidFill>
                <a:srgbClr val="000000"/>
              </a:solidFill>
            </a:endParaRPr>
          </a:p>
          <a:p>
            <a:pPr marL="0" indent="0">
              <a:buNone/>
            </a:pPr>
            <a:endParaRPr lang="sv-SE" sz="6750" dirty="0">
              <a:solidFill>
                <a:srgbClr val="000000"/>
              </a:solidFill>
              <a:ea typeface="Tahoma"/>
              <a:cs typeface="Tahoma"/>
            </a:endParaRPr>
          </a:p>
          <a:p>
            <a:pPr marL="0" indent="0">
              <a:buNone/>
            </a:pPr>
            <a:endParaRPr lang="sv-SE" sz="6750" dirty="0">
              <a:solidFill>
                <a:srgbClr val="000000"/>
              </a:solidFill>
              <a:ea typeface="Tahoma"/>
              <a:cs typeface="Tahoma"/>
            </a:endParaRPr>
          </a:p>
          <a:p>
            <a:pPr marL="0" indent="0">
              <a:buNone/>
            </a:pPr>
            <a:endParaRPr lang="sv-SE" dirty="0">
              <a:solidFill>
                <a:srgbClr val="000000"/>
              </a:solidFill>
              <a:effectLst/>
              <a:ea typeface="Tahoma"/>
              <a:cs typeface="Tahoma"/>
            </a:endParaRPr>
          </a:p>
        </p:txBody>
      </p:sp>
      <p:sp>
        <p:nvSpPr>
          <p:cNvPr id="5" name="Pratbubbla: oval 4">
            <a:extLst>
              <a:ext uri="{FF2B5EF4-FFF2-40B4-BE49-F238E27FC236}">
                <a16:creationId xmlns:a16="http://schemas.microsoft.com/office/drawing/2014/main" id="{69D78735-15D8-0AFF-E435-96302762CA1A}"/>
              </a:ext>
            </a:extLst>
          </p:cNvPr>
          <p:cNvSpPr/>
          <p:nvPr/>
        </p:nvSpPr>
        <p:spPr>
          <a:xfrm>
            <a:off x="4680858" y="3537638"/>
            <a:ext cx="4999557" cy="2804531"/>
          </a:xfrm>
          <a:prstGeom prst="wedgeEllipseCallout">
            <a:avLst>
              <a:gd name="adj1" fmla="val -57718"/>
              <a:gd name="adj2" fmla="val -57683"/>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6" b="1" dirty="0">
                <a:latin typeface="Arial" panose="020B0604020202020204" pitchFamily="34" charset="0"/>
                <a:cs typeface="Arial" panose="020B0604020202020204" pitchFamily="34" charset="0"/>
              </a:rPr>
              <a:t>Exempel</a:t>
            </a:r>
          </a:p>
          <a:p>
            <a:r>
              <a:rPr lang="sv-SE" sz="1600" b="1" dirty="0">
                <a:latin typeface="Arial" panose="020B0604020202020204" pitchFamily="34" charset="0"/>
                <a:cs typeface="Arial" panose="020B0604020202020204" pitchFamily="34" charset="0"/>
              </a:rPr>
              <a:t>Våra spelregler:</a:t>
            </a: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Alla närvarande och alla i tid</a:t>
            </a:r>
            <a:endParaRPr lang="sv-SE" sz="1600"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Mobiltelefoner tysta</a:t>
            </a:r>
            <a:endParaRPr lang="sv-SE" sz="1600"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Alla vet vad som är sagt</a:t>
            </a: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Ta bara upp det som rör alla </a:t>
            </a:r>
            <a:endParaRPr lang="sv-SE" sz="1600"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Tavlan talar</a:t>
            </a:r>
            <a:endParaRPr lang="sv-SE" sz="1600" b="1" dirty="0">
              <a:solidFill>
                <a:schemeClr val="bg1"/>
              </a:solidFill>
              <a:latin typeface="Arial" panose="020B0604020202020204" pitchFamily="34" charset="0"/>
              <a:ea typeface="Tahoma"/>
              <a:cs typeface="Arial" panose="020B0604020202020204" pitchFamily="34" charset="0"/>
            </a:endParaRPr>
          </a:p>
          <a:p>
            <a:pPr algn="ctr"/>
            <a:endParaRPr lang="sv-SE" sz="1266" dirty="0"/>
          </a:p>
        </p:txBody>
      </p:sp>
      <p:pic>
        <p:nvPicPr>
          <p:cNvPr id="4" name="Bildobjekt 3" descr="En bild som visar Grafik, grafisk design, Färggrann, kreativitet&#10;&#10;AI-genererat innehåll kan vara felaktigt.">
            <a:extLst>
              <a:ext uri="{FF2B5EF4-FFF2-40B4-BE49-F238E27FC236}">
                <a16:creationId xmlns:a16="http://schemas.microsoft.com/office/drawing/2014/main" id="{27E6C443-DBEB-67B1-E929-DDB1299EA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1262" y="962146"/>
            <a:ext cx="3221182" cy="1639601"/>
          </a:xfrm>
          <a:prstGeom prst="rect">
            <a:avLst/>
          </a:prstGeom>
        </p:spPr>
      </p:pic>
    </p:spTree>
    <p:extLst>
      <p:ext uri="{BB962C8B-B14F-4D97-AF65-F5344CB8AC3E}">
        <p14:creationId xmlns:p14="http://schemas.microsoft.com/office/powerpoint/2010/main" val="6193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515D16C-0BFE-4D6C-AD1D-BC4F4798ED38}"/>
              </a:ext>
            </a:extLst>
          </p:cNvPr>
          <p:cNvSpPr>
            <a:spLocks noGrp="1"/>
          </p:cNvSpPr>
          <p:nvPr>
            <p:ph idx="4294967295"/>
          </p:nvPr>
        </p:nvSpPr>
        <p:spPr>
          <a:xfrm>
            <a:off x="685898" y="217128"/>
            <a:ext cx="7768828" cy="3516673"/>
          </a:xfrm>
        </p:spPr>
        <p:txBody>
          <a:bodyPr vert="horz" lIns="0" tIns="0" rIns="0" bIns="0" rtlCol="0" anchor="t">
            <a:noAutofit/>
          </a:bodyPr>
          <a:lstStyle/>
          <a:p>
            <a:pPr marL="342441" indent="-342441"/>
            <a:endParaRPr lang="sv-SE" sz="1266" dirty="0">
              <a:ea typeface="Tahoma"/>
              <a:cs typeface="Tahoma"/>
            </a:endParaRPr>
          </a:p>
          <a:p>
            <a:pPr marL="342441" indent="-342441"/>
            <a:endParaRPr lang="sv-SE" dirty="0">
              <a:latin typeface="Arial" panose="020B0604020202020204" pitchFamily="34" charset="0"/>
              <a:ea typeface="Tahoma"/>
              <a:cs typeface="Arial" panose="020B0604020202020204" pitchFamily="34" charset="0"/>
            </a:endParaRPr>
          </a:p>
          <a:p>
            <a:pPr marL="0" indent="0">
              <a:buNone/>
            </a:pPr>
            <a:r>
              <a:rPr lang="sv-SE" sz="4000" b="1" dirty="0">
                <a:latin typeface="Arial Bold"/>
              </a:rPr>
              <a:t>Summering </a:t>
            </a:r>
          </a:p>
          <a:p>
            <a:pPr marL="0" indent="0">
              <a:buNone/>
            </a:pPr>
            <a:r>
              <a:rPr lang="sv-SE" sz="4000" b="1" dirty="0">
                <a:latin typeface="Arial Bold"/>
              </a:rPr>
              <a:t>Effektiva möten</a:t>
            </a:r>
            <a:endParaRPr lang="sv-SE" sz="4000" b="1" dirty="0">
              <a:solidFill>
                <a:srgbClr val="0070C0"/>
              </a:solidFill>
              <a:latin typeface="Arial Bold"/>
              <a:ea typeface="Tahoma"/>
              <a:cs typeface="Tahoma"/>
            </a:endParaRPr>
          </a:p>
          <a:p>
            <a:pPr marL="342441" indent="-342441"/>
            <a:endParaRPr lang="sv-SE" sz="2400" dirty="0">
              <a:latin typeface="Arial" panose="020B0604020202020204" pitchFamily="34" charset="0"/>
              <a:ea typeface="Tahoma"/>
              <a:cs typeface="Arial" panose="020B0604020202020204" pitchFamily="34" charset="0"/>
            </a:endParaRPr>
          </a:p>
          <a:p>
            <a:pPr marL="342441" indent="-342441"/>
            <a:r>
              <a:rPr lang="sv-SE" sz="2400" dirty="0">
                <a:latin typeface="Arial" panose="020B0604020202020204" pitchFamily="34" charset="0"/>
                <a:ea typeface="Tahoma"/>
                <a:cs typeface="Arial" panose="020B0604020202020204" pitchFamily="34" charset="0"/>
              </a:rPr>
              <a:t>Skilj på pulsmöte/förbättringsmöte/ </a:t>
            </a:r>
          </a:p>
          <a:p>
            <a:pPr marL="0" indent="0">
              <a:buNone/>
            </a:pPr>
            <a:r>
              <a:rPr lang="sv-SE" sz="2400" dirty="0">
                <a:latin typeface="Arial" panose="020B0604020202020204" pitchFamily="34" charset="0"/>
                <a:ea typeface="Tahoma"/>
                <a:cs typeface="Arial" panose="020B0604020202020204" pitchFamily="34" charset="0"/>
              </a:rPr>
              <a:t>    arbetsplatsträff/ styrelsemöte/gårdsråd o s v </a:t>
            </a:r>
          </a:p>
          <a:p>
            <a:pPr marL="342441" indent="-342441"/>
            <a:r>
              <a:rPr lang="sv-SE" sz="2400" dirty="0">
                <a:latin typeface="Arial" panose="020B0604020202020204" pitchFamily="34" charset="0"/>
                <a:ea typeface="Tahoma"/>
                <a:cs typeface="Arial" panose="020B0604020202020204" pitchFamily="34" charset="0"/>
              </a:rPr>
              <a:t>Använd STORTAVLA - whiteboardtavla/digital tavla </a:t>
            </a:r>
          </a:p>
          <a:p>
            <a:pPr marL="342441" indent="-342441"/>
            <a:r>
              <a:rPr lang="sv-SE" sz="2400" dirty="0">
                <a:latin typeface="Arial" panose="020B0604020202020204" pitchFamily="34" charset="0"/>
                <a:ea typeface="Tahoma"/>
                <a:cs typeface="Arial" panose="020B0604020202020204" pitchFamily="34" charset="0"/>
              </a:rPr>
              <a:t>Kom överens om era spelregler</a:t>
            </a:r>
          </a:p>
          <a:p>
            <a:pPr marL="342441" indent="-342441"/>
            <a:r>
              <a:rPr lang="sv-SE" sz="2400" dirty="0">
                <a:latin typeface="Arial" panose="020B0604020202020204" pitchFamily="34" charset="0"/>
                <a:ea typeface="Tahoma"/>
                <a:cs typeface="Arial" panose="020B0604020202020204" pitchFamily="34" charset="0"/>
              </a:rPr>
              <a:t>Bestäm mötesstruktur</a:t>
            </a:r>
          </a:p>
          <a:p>
            <a:pPr marL="342441" indent="-342441"/>
            <a:r>
              <a:rPr lang="sv-SE" sz="2400" dirty="0">
                <a:latin typeface="Arial" panose="020B0604020202020204" pitchFamily="34" charset="0"/>
                <a:ea typeface="Tahoma"/>
                <a:cs typeface="Arial" panose="020B0604020202020204" pitchFamily="34" charset="0"/>
              </a:rPr>
              <a:t>Använd en </a:t>
            </a:r>
            <a:r>
              <a:rPr lang="sv-SE" sz="2400" dirty="0" err="1">
                <a:latin typeface="Arial" panose="020B0604020202020204" pitchFamily="34" charset="0"/>
                <a:ea typeface="Tahoma"/>
                <a:cs typeface="Arial" panose="020B0604020202020204" pitchFamily="34" charset="0"/>
              </a:rPr>
              <a:t>mötesmall</a:t>
            </a:r>
            <a:r>
              <a:rPr lang="sv-SE" sz="2400" dirty="0">
                <a:latin typeface="Arial" panose="020B0604020202020204" pitchFamily="34" charset="0"/>
                <a:ea typeface="Tahoma"/>
                <a:cs typeface="Arial" panose="020B0604020202020204" pitchFamily="34" charset="0"/>
              </a:rPr>
              <a:t> för närvaro, agenda och mötesanteckningar</a:t>
            </a:r>
          </a:p>
          <a:p>
            <a:pPr marL="0" indent="0">
              <a:buNone/>
            </a:pPr>
            <a:endParaRPr lang="sv-SE" sz="2812" b="1" dirty="0">
              <a:ea typeface="Tahoma"/>
              <a:cs typeface="Tahoma"/>
            </a:endParaRPr>
          </a:p>
          <a:p>
            <a:pPr marL="0" indent="0">
              <a:buNone/>
            </a:pPr>
            <a:endParaRPr lang="sv-SE" sz="2812" b="1" dirty="0">
              <a:ea typeface="Tahoma"/>
              <a:cs typeface="Tahoma"/>
            </a:endParaRPr>
          </a:p>
          <a:p>
            <a:pPr marL="342441" indent="-342441"/>
            <a:endParaRPr lang="sv-SE" sz="1406" b="1" dirty="0">
              <a:ea typeface="Tahoma"/>
              <a:cs typeface="Tahoma"/>
            </a:endParaRPr>
          </a:p>
        </p:txBody>
      </p:sp>
      <p:pic>
        <p:nvPicPr>
          <p:cNvPr id="2" name="Bildobjekt 1" descr="En bild som visar Grafik, grafisk design, kreativitet, konst&#10;&#10;AI-genererat innehåll kan vara felaktigt.">
            <a:extLst>
              <a:ext uri="{FF2B5EF4-FFF2-40B4-BE49-F238E27FC236}">
                <a16:creationId xmlns:a16="http://schemas.microsoft.com/office/drawing/2014/main" id="{BB8C5479-C9F6-FFBA-70ED-1F8E78FA4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164" y="446313"/>
            <a:ext cx="3868681" cy="2068455"/>
          </a:xfrm>
          <a:prstGeom prst="rect">
            <a:avLst/>
          </a:prstGeom>
        </p:spPr>
      </p:pic>
    </p:spTree>
    <p:extLst>
      <p:ext uri="{BB962C8B-B14F-4D97-AF65-F5344CB8AC3E}">
        <p14:creationId xmlns:p14="http://schemas.microsoft.com/office/powerpoint/2010/main" val="9167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kbent triangel 5"/>
          <p:cNvSpPr/>
          <p:nvPr/>
        </p:nvSpPr>
        <p:spPr>
          <a:xfrm>
            <a:off x="3204516" y="1513157"/>
            <a:ext cx="5603872" cy="405864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8218" tIns="24109" rIns="48218" bIns="24109" anchor="ctr"/>
          <a:lstStyle>
            <a:defPPr>
              <a:defRPr lang="sv-SE"/>
            </a:defPPr>
            <a:lvl1pPr marL="0" algn="l" defTabSz="546171" rtl="0" eaLnBrk="1" latinLnBrk="0" hangingPunct="1">
              <a:defRPr sz="2150" kern="1200">
                <a:solidFill>
                  <a:schemeClr val="tx1"/>
                </a:solidFill>
                <a:latin typeface="+mn-lt"/>
                <a:ea typeface="+mn-ea"/>
                <a:cs typeface="+mn-cs"/>
              </a:defRPr>
            </a:lvl1pPr>
            <a:lvl2pPr marL="546171" algn="l" defTabSz="546171" rtl="0" eaLnBrk="1" latinLnBrk="0" hangingPunct="1">
              <a:defRPr sz="2150" kern="1200">
                <a:solidFill>
                  <a:schemeClr val="tx1"/>
                </a:solidFill>
                <a:latin typeface="+mn-lt"/>
                <a:ea typeface="+mn-ea"/>
                <a:cs typeface="+mn-cs"/>
              </a:defRPr>
            </a:lvl2pPr>
            <a:lvl3pPr marL="1092342" algn="l" defTabSz="546171" rtl="0" eaLnBrk="1" latinLnBrk="0" hangingPunct="1">
              <a:defRPr sz="2150" kern="1200">
                <a:solidFill>
                  <a:schemeClr val="tx1"/>
                </a:solidFill>
                <a:latin typeface="+mn-lt"/>
                <a:ea typeface="+mn-ea"/>
                <a:cs typeface="+mn-cs"/>
              </a:defRPr>
            </a:lvl3pPr>
            <a:lvl4pPr marL="1638513" algn="l" defTabSz="546171" rtl="0" eaLnBrk="1" latinLnBrk="0" hangingPunct="1">
              <a:defRPr sz="2150" kern="1200">
                <a:solidFill>
                  <a:schemeClr val="tx1"/>
                </a:solidFill>
                <a:latin typeface="+mn-lt"/>
                <a:ea typeface="+mn-ea"/>
                <a:cs typeface="+mn-cs"/>
              </a:defRPr>
            </a:lvl4pPr>
            <a:lvl5pPr marL="2184684" algn="l" defTabSz="546171" rtl="0" eaLnBrk="1" latinLnBrk="0" hangingPunct="1">
              <a:defRPr sz="2150" kern="1200">
                <a:solidFill>
                  <a:schemeClr val="tx1"/>
                </a:solidFill>
                <a:latin typeface="+mn-lt"/>
                <a:ea typeface="+mn-ea"/>
                <a:cs typeface="+mn-cs"/>
              </a:defRPr>
            </a:lvl5pPr>
            <a:lvl6pPr marL="2730856" algn="l" defTabSz="546171" rtl="0" eaLnBrk="1" latinLnBrk="0" hangingPunct="1">
              <a:defRPr sz="2150" kern="1200">
                <a:solidFill>
                  <a:schemeClr val="tx1"/>
                </a:solidFill>
                <a:latin typeface="+mn-lt"/>
                <a:ea typeface="+mn-ea"/>
                <a:cs typeface="+mn-cs"/>
              </a:defRPr>
            </a:lvl6pPr>
            <a:lvl7pPr marL="3277027" algn="l" defTabSz="546171" rtl="0" eaLnBrk="1" latinLnBrk="0" hangingPunct="1">
              <a:defRPr sz="2150" kern="1200">
                <a:solidFill>
                  <a:schemeClr val="tx1"/>
                </a:solidFill>
                <a:latin typeface="+mn-lt"/>
                <a:ea typeface="+mn-ea"/>
                <a:cs typeface="+mn-cs"/>
              </a:defRPr>
            </a:lvl7pPr>
            <a:lvl8pPr marL="3823198" algn="l" defTabSz="546171" rtl="0" eaLnBrk="1" latinLnBrk="0" hangingPunct="1">
              <a:defRPr sz="2150" kern="1200">
                <a:solidFill>
                  <a:schemeClr val="tx1"/>
                </a:solidFill>
                <a:latin typeface="+mn-lt"/>
                <a:ea typeface="+mn-ea"/>
                <a:cs typeface="+mn-cs"/>
              </a:defRPr>
            </a:lvl8pPr>
            <a:lvl9pPr marL="4369369" algn="l" defTabSz="546171" rtl="0" eaLnBrk="1" latinLnBrk="0" hangingPunct="1">
              <a:defRPr sz="2150" kern="1200">
                <a:solidFill>
                  <a:schemeClr val="tx1"/>
                </a:solidFill>
                <a:latin typeface="+mn-lt"/>
                <a:ea typeface="+mn-ea"/>
                <a:cs typeface="+mn-cs"/>
              </a:defRPr>
            </a:lvl9pPr>
          </a:lstStyle>
          <a:p>
            <a:pPr algn="ctr">
              <a:defRPr/>
            </a:pPr>
            <a:endParaRPr lang="sv-SE" sz="1612" dirty="0">
              <a:latin typeface="+mj-lt"/>
            </a:endParaRPr>
          </a:p>
          <a:p>
            <a:pPr algn="ctr">
              <a:defRPr/>
            </a:pPr>
            <a:br>
              <a:rPr lang="sv-SE" sz="1687" b="1" dirty="0">
                <a:latin typeface="Arial" panose="020B0604020202020204" pitchFamily="34" charset="0"/>
                <a:cs typeface="Arial" panose="020B0604020202020204" pitchFamily="34" charset="0"/>
              </a:rPr>
            </a:br>
            <a:br>
              <a:rPr lang="sv-SE" sz="1687" b="1" dirty="0">
                <a:latin typeface="Arial" panose="020B0604020202020204" pitchFamily="34" charset="0"/>
                <a:cs typeface="Arial" panose="020B0604020202020204" pitchFamily="34" charset="0"/>
              </a:rPr>
            </a:br>
            <a:endParaRPr lang="sv-SE" sz="1687" b="1" dirty="0">
              <a:latin typeface="Arial" panose="020B0604020202020204" pitchFamily="34" charset="0"/>
              <a:cs typeface="Arial" panose="020B0604020202020204" pitchFamily="34" charset="0"/>
            </a:endParaRPr>
          </a:p>
          <a:p>
            <a:pPr algn="ctr">
              <a:defRPr/>
            </a:pPr>
            <a:r>
              <a:rPr lang="sv-SE" sz="1687" b="1" dirty="0">
                <a:latin typeface="Arial" panose="020B0604020202020204" pitchFamily="34" charset="0"/>
                <a:cs typeface="Arial" panose="020B0604020202020204" pitchFamily="34" charset="0"/>
              </a:rPr>
              <a:t>Produktion</a:t>
            </a:r>
            <a:endParaRPr lang="sv-SE" sz="1687" b="1" dirty="0">
              <a:latin typeface="Arial" panose="020B0604020202020204" pitchFamily="34" charset="0"/>
              <a:ea typeface="Tahoma"/>
              <a:cs typeface="Arial" panose="020B0604020202020204" pitchFamily="34" charset="0"/>
            </a:endParaRPr>
          </a:p>
        </p:txBody>
      </p:sp>
      <p:sp>
        <p:nvSpPr>
          <p:cNvPr id="8" name="textruta 7"/>
          <p:cNvSpPr txBox="1">
            <a:spLocks noChangeArrowheads="1"/>
          </p:cNvSpPr>
          <p:nvPr/>
        </p:nvSpPr>
        <p:spPr bwMode="auto">
          <a:xfrm>
            <a:off x="5286475" y="2207206"/>
            <a:ext cx="1374791" cy="43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218" tIns="24109" rIns="48218" bIns="24109">
            <a:spAutoFit/>
          </a:bodyPr>
          <a:lstStyle>
            <a:defPPr>
              <a:defRPr lang="sv-SE"/>
            </a:defPPr>
            <a:lvl1pPr marL="0" algn="l" defTabSz="546171" rtl="0" eaLnBrk="1" latinLnBrk="0" hangingPunct="1">
              <a:defRPr sz="2150" kern="1200">
                <a:solidFill>
                  <a:schemeClr val="tx1"/>
                </a:solidFill>
                <a:latin typeface="+mn-lt"/>
                <a:ea typeface="+mn-ea"/>
                <a:cs typeface="+mn-cs"/>
              </a:defRPr>
            </a:lvl1pPr>
            <a:lvl2pPr marL="546171" algn="l" defTabSz="546171" rtl="0" eaLnBrk="1" latinLnBrk="0" hangingPunct="1">
              <a:defRPr sz="2150" kern="1200">
                <a:solidFill>
                  <a:schemeClr val="tx1"/>
                </a:solidFill>
                <a:latin typeface="+mn-lt"/>
                <a:ea typeface="+mn-ea"/>
                <a:cs typeface="+mn-cs"/>
              </a:defRPr>
            </a:lvl2pPr>
            <a:lvl3pPr marL="1092342" algn="l" defTabSz="546171" rtl="0" eaLnBrk="1" latinLnBrk="0" hangingPunct="1">
              <a:defRPr sz="2150" kern="1200">
                <a:solidFill>
                  <a:schemeClr val="tx1"/>
                </a:solidFill>
                <a:latin typeface="+mn-lt"/>
                <a:ea typeface="+mn-ea"/>
                <a:cs typeface="+mn-cs"/>
              </a:defRPr>
            </a:lvl3pPr>
            <a:lvl4pPr marL="1638513" algn="l" defTabSz="546171" rtl="0" eaLnBrk="1" latinLnBrk="0" hangingPunct="1">
              <a:defRPr sz="2150" kern="1200">
                <a:solidFill>
                  <a:schemeClr val="tx1"/>
                </a:solidFill>
                <a:latin typeface="+mn-lt"/>
                <a:ea typeface="+mn-ea"/>
                <a:cs typeface="+mn-cs"/>
              </a:defRPr>
            </a:lvl4pPr>
            <a:lvl5pPr marL="2184684" algn="l" defTabSz="546171" rtl="0" eaLnBrk="1" latinLnBrk="0" hangingPunct="1">
              <a:defRPr sz="2150" kern="1200">
                <a:solidFill>
                  <a:schemeClr val="tx1"/>
                </a:solidFill>
                <a:latin typeface="+mn-lt"/>
                <a:ea typeface="+mn-ea"/>
                <a:cs typeface="+mn-cs"/>
              </a:defRPr>
            </a:lvl5pPr>
            <a:lvl6pPr marL="2730856" algn="l" defTabSz="546171" rtl="0" eaLnBrk="1" latinLnBrk="0" hangingPunct="1">
              <a:defRPr sz="2150" kern="1200">
                <a:solidFill>
                  <a:schemeClr val="tx1"/>
                </a:solidFill>
                <a:latin typeface="+mn-lt"/>
                <a:ea typeface="+mn-ea"/>
                <a:cs typeface="+mn-cs"/>
              </a:defRPr>
            </a:lvl6pPr>
            <a:lvl7pPr marL="3277027" algn="l" defTabSz="546171" rtl="0" eaLnBrk="1" latinLnBrk="0" hangingPunct="1">
              <a:defRPr sz="2150" kern="1200">
                <a:solidFill>
                  <a:schemeClr val="tx1"/>
                </a:solidFill>
                <a:latin typeface="+mn-lt"/>
                <a:ea typeface="+mn-ea"/>
                <a:cs typeface="+mn-cs"/>
              </a:defRPr>
            </a:lvl7pPr>
            <a:lvl8pPr marL="3823198" algn="l" defTabSz="546171" rtl="0" eaLnBrk="1" latinLnBrk="0" hangingPunct="1">
              <a:defRPr sz="2150" kern="1200">
                <a:solidFill>
                  <a:schemeClr val="tx1"/>
                </a:solidFill>
                <a:latin typeface="+mn-lt"/>
                <a:ea typeface="+mn-ea"/>
                <a:cs typeface="+mn-cs"/>
              </a:defRPr>
            </a:lvl8pPr>
            <a:lvl9pPr marL="4369369" algn="l" defTabSz="546171" rtl="0" eaLnBrk="1" latinLnBrk="0" hangingPunct="1">
              <a:defRPr sz="2150" kern="1200">
                <a:solidFill>
                  <a:schemeClr val="tx1"/>
                </a:solidFill>
                <a:latin typeface="+mn-lt"/>
                <a:ea typeface="+mn-ea"/>
                <a:cs typeface="+mn-cs"/>
              </a:defRPr>
            </a:lvl9pPr>
          </a:lstStyle>
          <a:p>
            <a:pPr algn="ctr" eaLnBrk="1" hangingPunct="1"/>
            <a:r>
              <a:rPr lang="sv-SE" sz="1687" b="1">
                <a:latin typeface="Arial" panose="020B0604020202020204" pitchFamily="34" charset="0"/>
                <a:cs typeface="Arial" panose="020B0604020202020204" pitchFamily="34" charset="0"/>
              </a:rPr>
              <a:t>Strategi</a:t>
            </a:r>
          </a:p>
          <a:p>
            <a:pPr algn="ctr" eaLnBrk="1" hangingPunct="1"/>
            <a:endParaRPr lang="sv-SE" sz="825" b="1">
              <a:latin typeface="+mj-lt"/>
            </a:endParaRPr>
          </a:p>
        </p:txBody>
      </p:sp>
      <p:sp>
        <p:nvSpPr>
          <p:cNvPr id="9" name="textruta 8"/>
          <p:cNvSpPr txBox="1">
            <a:spLocks noChangeArrowheads="1"/>
          </p:cNvSpPr>
          <p:nvPr/>
        </p:nvSpPr>
        <p:spPr bwMode="auto">
          <a:xfrm>
            <a:off x="5096685" y="3630314"/>
            <a:ext cx="1819534" cy="3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218" tIns="24109" rIns="48218" bIns="24109">
            <a:spAutoFit/>
          </a:bodyPr>
          <a:lstStyle>
            <a:defPPr>
              <a:defRPr lang="sv-SE"/>
            </a:defPPr>
            <a:lvl1pPr marL="0" algn="l" defTabSz="546171" rtl="0" eaLnBrk="1" latinLnBrk="0" hangingPunct="1">
              <a:defRPr sz="2150" kern="1200">
                <a:solidFill>
                  <a:schemeClr val="tx1"/>
                </a:solidFill>
                <a:latin typeface="+mn-lt"/>
                <a:ea typeface="+mn-ea"/>
                <a:cs typeface="+mn-cs"/>
              </a:defRPr>
            </a:lvl1pPr>
            <a:lvl2pPr marL="546171" algn="l" defTabSz="546171" rtl="0" eaLnBrk="1" latinLnBrk="0" hangingPunct="1">
              <a:defRPr sz="2150" kern="1200">
                <a:solidFill>
                  <a:schemeClr val="tx1"/>
                </a:solidFill>
                <a:latin typeface="+mn-lt"/>
                <a:ea typeface="+mn-ea"/>
                <a:cs typeface="+mn-cs"/>
              </a:defRPr>
            </a:lvl2pPr>
            <a:lvl3pPr marL="1092342" algn="l" defTabSz="546171" rtl="0" eaLnBrk="1" latinLnBrk="0" hangingPunct="1">
              <a:defRPr sz="2150" kern="1200">
                <a:solidFill>
                  <a:schemeClr val="tx1"/>
                </a:solidFill>
                <a:latin typeface="+mn-lt"/>
                <a:ea typeface="+mn-ea"/>
                <a:cs typeface="+mn-cs"/>
              </a:defRPr>
            </a:lvl3pPr>
            <a:lvl4pPr marL="1638513" algn="l" defTabSz="546171" rtl="0" eaLnBrk="1" latinLnBrk="0" hangingPunct="1">
              <a:defRPr sz="2150" kern="1200">
                <a:solidFill>
                  <a:schemeClr val="tx1"/>
                </a:solidFill>
                <a:latin typeface="+mn-lt"/>
                <a:ea typeface="+mn-ea"/>
                <a:cs typeface="+mn-cs"/>
              </a:defRPr>
            </a:lvl4pPr>
            <a:lvl5pPr marL="2184684" algn="l" defTabSz="546171" rtl="0" eaLnBrk="1" latinLnBrk="0" hangingPunct="1">
              <a:defRPr sz="2150" kern="1200">
                <a:solidFill>
                  <a:schemeClr val="tx1"/>
                </a:solidFill>
                <a:latin typeface="+mn-lt"/>
                <a:ea typeface="+mn-ea"/>
                <a:cs typeface="+mn-cs"/>
              </a:defRPr>
            </a:lvl5pPr>
            <a:lvl6pPr marL="2730856" algn="l" defTabSz="546171" rtl="0" eaLnBrk="1" latinLnBrk="0" hangingPunct="1">
              <a:defRPr sz="2150" kern="1200">
                <a:solidFill>
                  <a:schemeClr val="tx1"/>
                </a:solidFill>
                <a:latin typeface="+mn-lt"/>
                <a:ea typeface="+mn-ea"/>
                <a:cs typeface="+mn-cs"/>
              </a:defRPr>
            </a:lvl6pPr>
            <a:lvl7pPr marL="3277027" algn="l" defTabSz="546171" rtl="0" eaLnBrk="1" latinLnBrk="0" hangingPunct="1">
              <a:defRPr sz="2150" kern="1200">
                <a:solidFill>
                  <a:schemeClr val="tx1"/>
                </a:solidFill>
                <a:latin typeface="+mn-lt"/>
                <a:ea typeface="+mn-ea"/>
                <a:cs typeface="+mn-cs"/>
              </a:defRPr>
            </a:lvl7pPr>
            <a:lvl8pPr marL="3823198" algn="l" defTabSz="546171" rtl="0" eaLnBrk="1" latinLnBrk="0" hangingPunct="1">
              <a:defRPr sz="2150" kern="1200">
                <a:solidFill>
                  <a:schemeClr val="tx1"/>
                </a:solidFill>
                <a:latin typeface="+mn-lt"/>
                <a:ea typeface="+mn-ea"/>
                <a:cs typeface="+mn-cs"/>
              </a:defRPr>
            </a:lvl8pPr>
            <a:lvl9pPr marL="4369369" algn="l" defTabSz="546171" rtl="0" eaLnBrk="1" latinLnBrk="0" hangingPunct="1">
              <a:defRPr sz="2150" kern="1200">
                <a:solidFill>
                  <a:schemeClr val="tx1"/>
                </a:solidFill>
                <a:latin typeface="+mn-lt"/>
                <a:ea typeface="+mn-ea"/>
                <a:cs typeface="+mn-cs"/>
              </a:defRPr>
            </a:lvl9pPr>
          </a:lstStyle>
          <a:p>
            <a:pPr eaLnBrk="1" hangingPunct="1"/>
            <a:r>
              <a:rPr lang="sv-SE" sz="1687" b="1" dirty="0">
                <a:latin typeface="Arial" panose="020B0604020202020204" pitchFamily="34" charset="0"/>
                <a:cs typeface="Arial" panose="020B0604020202020204" pitchFamily="34" charset="0"/>
              </a:rPr>
              <a:t>Företagsledning</a:t>
            </a:r>
          </a:p>
        </p:txBody>
      </p:sp>
      <p:cxnSp>
        <p:nvCxnSpPr>
          <p:cNvPr id="10" name="Rak 9"/>
          <p:cNvCxnSpPr/>
          <p:nvPr/>
        </p:nvCxnSpPr>
        <p:spPr>
          <a:xfrm flipV="1">
            <a:off x="3973860" y="4563237"/>
            <a:ext cx="3792800" cy="2108"/>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46" name="Rak 45"/>
          <p:cNvCxnSpPr/>
          <p:nvPr/>
        </p:nvCxnSpPr>
        <p:spPr>
          <a:xfrm>
            <a:off x="5017592" y="2928642"/>
            <a:ext cx="1942505"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4" name="Rektangel 3"/>
          <p:cNvSpPr/>
          <p:nvPr/>
        </p:nvSpPr>
        <p:spPr>
          <a:xfrm>
            <a:off x="3204516" y="384986"/>
            <a:ext cx="5873059" cy="923940"/>
          </a:xfrm>
          <a:prstGeom prst="rect">
            <a:avLst/>
          </a:prstGeom>
        </p:spPr>
        <p:txBody>
          <a:bodyPr wrap="square" lIns="64294" tIns="32147" rIns="64294" bIns="32147" anchor="t">
            <a:spAutoFit/>
          </a:bodyPr>
          <a:lstStyle>
            <a:defPPr>
              <a:defRPr lang="sv-SE"/>
            </a:defPPr>
            <a:lvl1pPr marL="0" algn="l" defTabSz="546171" rtl="0" eaLnBrk="1" latinLnBrk="0" hangingPunct="1">
              <a:defRPr sz="2150" kern="1200">
                <a:solidFill>
                  <a:schemeClr val="tx1"/>
                </a:solidFill>
                <a:latin typeface="+mn-lt"/>
                <a:ea typeface="+mn-ea"/>
                <a:cs typeface="+mn-cs"/>
              </a:defRPr>
            </a:lvl1pPr>
            <a:lvl2pPr marL="546171" algn="l" defTabSz="546171" rtl="0" eaLnBrk="1" latinLnBrk="0" hangingPunct="1">
              <a:defRPr sz="2150" kern="1200">
                <a:solidFill>
                  <a:schemeClr val="tx1"/>
                </a:solidFill>
                <a:latin typeface="+mn-lt"/>
                <a:ea typeface="+mn-ea"/>
                <a:cs typeface="+mn-cs"/>
              </a:defRPr>
            </a:lvl2pPr>
            <a:lvl3pPr marL="1092342" algn="l" defTabSz="546171" rtl="0" eaLnBrk="1" latinLnBrk="0" hangingPunct="1">
              <a:defRPr sz="2150" kern="1200">
                <a:solidFill>
                  <a:schemeClr val="tx1"/>
                </a:solidFill>
                <a:latin typeface="+mn-lt"/>
                <a:ea typeface="+mn-ea"/>
                <a:cs typeface="+mn-cs"/>
              </a:defRPr>
            </a:lvl3pPr>
            <a:lvl4pPr marL="1638513" algn="l" defTabSz="546171" rtl="0" eaLnBrk="1" latinLnBrk="0" hangingPunct="1">
              <a:defRPr sz="2150" kern="1200">
                <a:solidFill>
                  <a:schemeClr val="tx1"/>
                </a:solidFill>
                <a:latin typeface="+mn-lt"/>
                <a:ea typeface="+mn-ea"/>
                <a:cs typeface="+mn-cs"/>
              </a:defRPr>
            </a:lvl4pPr>
            <a:lvl5pPr marL="2184684" algn="l" defTabSz="546171" rtl="0" eaLnBrk="1" latinLnBrk="0" hangingPunct="1">
              <a:defRPr sz="2150" kern="1200">
                <a:solidFill>
                  <a:schemeClr val="tx1"/>
                </a:solidFill>
                <a:latin typeface="+mn-lt"/>
                <a:ea typeface="+mn-ea"/>
                <a:cs typeface="+mn-cs"/>
              </a:defRPr>
            </a:lvl5pPr>
            <a:lvl6pPr marL="2730856" algn="l" defTabSz="546171" rtl="0" eaLnBrk="1" latinLnBrk="0" hangingPunct="1">
              <a:defRPr sz="2150" kern="1200">
                <a:solidFill>
                  <a:schemeClr val="tx1"/>
                </a:solidFill>
                <a:latin typeface="+mn-lt"/>
                <a:ea typeface="+mn-ea"/>
                <a:cs typeface="+mn-cs"/>
              </a:defRPr>
            </a:lvl6pPr>
            <a:lvl7pPr marL="3277027" algn="l" defTabSz="546171" rtl="0" eaLnBrk="1" latinLnBrk="0" hangingPunct="1">
              <a:defRPr sz="2150" kern="1200">
                <a:solidFill>
                  <a:schemeClr val="tx1"/>
                </a:solidFill>
                <a:latin typeface="+mn-lt"/>
                <a:ea typeface="+mn-ea"/>
                <a:cs typeface="+mn-cs"/>
              </a:defRPr>
            </a:lvl7pPr>
            <a:lvl8pPr marL="3823198" algn="l" defTabSz="546171" rtl="0" eaLnBrk="1" latinLnBrk="0" hangingPunct="1">
              <a:defRPr sz="2150" kern="1200">
                <a:solidFill>
                  <a:schemeClr val="tx1"/>
                </a:solidFill>
                <a:latin typeface="+mn-lt"/>
                <a:ea typeface="+mn-ea"/>
                <a:cs typeface="+mn-cs"/>
              </a:defRPr>
            </a:lvl8pPr>
            <a:lvl9pPr marL="4369369" algn="l" defTabSz="546171" rtl="0" eaLnBrk="1" latinLnBrk="0" hangingPunct="1">
              <a:defRPr sz="2150" kern="1200">
                <a:solidFill>
                  <a:schemeClr val="tx1"/>
                </a:solidFill>
                <a:latin typeface="+mn-lt"/>
                <a:ea typeface="+mn-ea"/>
                <a:cs typeface="+mn-cs"/>
              </a:defRPr>
            </a:lvl9pPr>
          </a:lstStyle>
          <a:p>
            <a:r>
              <a:rPr lang="sv-SE" sz="4000" b="1" dirty="0">
                <a:latin typeface="Arial Bold"/>
              </a:rPr>
              <a:t>Möten på olika nivåer </a:t>
            </a:r>
            <a:endParaRPr lang="sv-SE" sz="4000" b="1" dirty="0">
              <a:latin typeface="Arial Bold"/>
              <a:cs typeface="Arial Bold"/>
            </a:endParaRPr>
          </a:p>
          <a:p>
            <a:r>
              <a:rPr lang="sv-SE" sz="1582" i="1" dirty="0">
                <a:solidFill>
                  <a:schemeClr val="tx1">
                    <a:lumMod val="60000"/>
                    <a:lumOff val="40000"/>
                  </a:schemeClr>
                </a:solidFill>
                <a:latin typeface="Arial Bold"/>
              </a:rPr>
              <a:t> </a:t>
            </a:r>
            <a:endParaRPr lang="sv-SE" sz="1582" i="1" dirty="0">
              <a:solidFill>
                <a:schemeClr val="tx1">
                  <a:lumMod val="60000"/>
                  <a:lumOff val="40000"/>
                </a:schemeClr>
              </a:solidFill>
            </a:endParaRPr>
          </a:p>
        </p:txBody>
      </p:sp>
      <p:sp>
        <p:nvSpPr>
          <p:cNvPr id="2" name="Pratbubbla: oval 1">
            <a:extLst>
              <a:ext uri="{FF2B5EF4-FFF2-40B4-BE49-F238E27FC236}">
                <a16:creationId xmlns:a16="http://schemas.microsoft.com/office/drawing/2014/main" id="{9BF0C2D2-97CE-8523-93C8-FE4133F38FB5}"/>
              </a:ext>
            </a:extLst>
          </p:cNvPr>
          <p:cNvSpPr/>
          <p:nvPr/>
        </p:nvSpPr>
        <p:spPr>
          <a:xfrm>
            <a:off x="6679267" y="1536589"/>
            <a:ext cx="2716637" cy="945496"/>
          </a:xfrm>
          <a:prstGeom prst="wedgeEllipseCallout">
            <a:avLst>
              <a:gd name="adj1" fmla="val -49500"/>
              <a:gd name="adj2" fmla="val 61542"/>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Styrelsemöte</a:t>
            </a:r>
          </a:p>
          <a:p>
            <a:pPr algn="ctr"/>
            <a:r>
              <a:rPr lang="sv-SE" sz="1400" dirty="0">
                <a:latin typeface="Arial" panose="020B0604020202020204" pitchFamily="34" charset="0"/>
                <a:cs typeface="Arial" panose="020B0604020202020204" pitchFamily="34" charset="0"/>
              </a:rPr>
              <a:t>Gårdsråd</a:t>
            </a:r>
          </a:p>
        </p:txBody>
      </p:sp>
      <p:sp>
        <p:nvSpPr>
          <p:cNvPr id="3" name="Pratbubbla: oval 2">
            <a:extLst>
              <a:ext uri="{FF2B5EF4-FFF2-40B4-BE49-F238E27FC236}">
                <a16:creationId xmlns:a16="http://schemas.microsoft.com/office/drawing/2014/main" id="{E98AA6E8-BE67-3AA1-65B4-B642925F5F51}"/>
              </a:ext>
            </a:extLst>
          </p:cNvPr>
          <p:cNvSpPr/>
          <p:nvPr/>
        </p:nvSpPr>
        <p:spPr>
          <a:xfrm>
            <a:off x="7862820" y="3938626"/>
            <a:ext cx="2716637" cy="624611"/>
          </a:xfrm>
          <a:prstGeom prst="wedgeEllipseCallout">
            <a:avLst>
              <a:gd name="adj1" fmla="val -49500"/>
              <a:gd name="adj2" fmla="val 52352"/>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Personalmöten</a:t>
            </a:r>
          </a:p>
        </p:txBody>
      </p:sp>
      <p:sp>
        <p:nvSpPr>
          <p:cNvPr id="5" name="Ellips 4">
            <a:extLst>
              <a:ext uri="{FF2B5EF4-FFF2-40B4-BE49-F238E27FC236}">
                <a16:creationId xmlns:a16="http://schemas.microsoft.com/office/drawing/2014/main" id="{6163270D-EA0E-7762-2687-F75B775FF4C6}"/>
              </a:ext>
            </a:extLst>
          </p:cNvPr>
          <p:cNvSpPr/>
          <p:nvPr/>
        </p:nvSpPr>
        <p:spPr>
          <a:xfrm>
            <a:off x="2543070" y="2355214"/>
            <a:ext cx="1702426" cy="738813"/>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Pulsmöten</a:t>
            </a:r>
          </a:p>
        </p:txBody>
      </p:sp>
      <p:sp>
        <p:nvSpPr>
          <p:cNvPr id="7" name="Ellips 6">
            <a:extLst>
              <a:ext uri="{FF2B5EF4-FFF2-40B4-BE49-F238E27FC236}">
                <a16:creationId xmlns:a16="http://schemas.microsoft.com/office/drawing/2014/main" id="{577DDE46-79D9-321B-40CB-52FE8F7C1292}"/>
              </a:ext>
            </a:extLst>
          </p:cNvPr>
          <p:cNvSpPr/>
          <p:nvPr/>
        </p:nvSpPr>
        <p:spPr>
          <a:xfrm>
            <a:off x="1638211" y="3366438"/>
            <a:ext cx="2258645" cy="1139292"/>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Förbättrings-</a:t>
            </a:r>
          </a:p>
          <a:p>
            <a:pPr algn="ctr"/>
            <a:r>
              <a:rPr lang="sv-SE" sz="1400" dirty="0">
                <a:latin typeface="Arial" panose="020B0604020202020204" pitchFamily="34" charset="0"/>
                <a:cs typeface="Arial" panose="020B0604020202020204" pitchFamily="34" charset="0"/>
              </a:rPr>
              <a:t>möten</a:t>
            </a:r>
          </a:p>
        </p:txBody>
      </p:sp>
      <p:sp>
        <p:nvSpPr>
          <p:cNvPr id="11" name="Pratbubbla: oval 10">
            <a:extLst>
              <a:ext uri="{FF2B5EF4-FFF2-40B4-BE49-F238E27FC236}">
                <a16:creationId xmlns:a16="http://schemas.microsoft.com/office/drawing/2014/main" id="{AB7F27E2-6BC5-4858-EE39-208C73C4A1D5}"/>
              </a:ext>
            </a:extLst>
          </p:cNvPr>
          <p:cNvSpPr/>
          <p:nvPr/>
        </p:nvSpPr>
        <p:spPr>
          <a:xfrm>
            <a:off x="7404829" y="2932173"/>
            <a:ext cx="2716637" cy="624611"/>
          </a:xfrm>
          <a:prstGeom prst="wedgeEllipseCallout">
            <a:avLst>
              <a:gd name="adj1" fmla="val -49500"/>
              <a:gd name="adj2" fmla="val 52352"/>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64294" tIns="32147" rIns="64294" bIns="32147" rtlCol="0" anchor="ctr"/>
          <a:lstStyle/>
          <a:p>
            <a:pPr algn="ctr"/>
            <a:r>
              <a:rPr lang="sv-SE" sz="1400" dirty="0">
                <a:latin typeface="Arial" panose="020B0604020202020204" pitchFamily="34" charset="0"/>
                <a:cs typeface="Arial" panose="020B0604020202020204" pitchFamily="34" charset="0"/>
              </a:rPr>
              <a:t>Ledningsmöte</a:t>
            </a:r>
          </a:p>
        </p:txBody>
      </p:sp>
      <p:pic>
        <p:nvPicPr>
          <p:cNvPr id="13" name="Bildobjekt 12">
            <a:extLst>
              <a:ext uri="{FF2B5EF4-FFF2-40B4-BE49-F238E27FC236}">
                <a16:creationId xmlns:a16="http://schemas.microsoft.com/office/drawing/2014/main" id="{FA194930-2DF7-BB16-CEEF-455881BFA9D7}"/>
              </a:ext>
            </a:extLst>
          </p:cNvPr>
          <p:cNvPicPr>
            <a:picLocks noChangeAspect="1"/>
          </p:cNvPicPr>
          <p:nvPr/>
        </p:nvPicPr>
        <p:blipFill>
          <a:blip r:embed="rId3"/>
          <a:stretch>
            <a:fillRect/>
          </a:stretch>
        </p:blipFill>
        <p:spPr>
          <a:xfrm>
            <a:off x="685094" y="315000"/>
            <a:ext cx="1862173" cy="1631752"/>
          </a:xfrm>
          <a:prstGeom prst="rect">
            <a:avLst/>
          </a:prstGeom>
        </p:spPr>
      </p:pic>
    </p:spTree>
    <p:extLst>
      <p:ext uri="{BB962C8B-B14F-4D97-AF65-F5344CB8AC3E}">
        <p14:creationId xmlns:p14="http://schemas.microsoft.com/office/powerpoint/2010/main" val="282406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48343" y="1043970"/>
            <a:ext cx="11484118" cy="6333882"/>
          </a:xfrm>
          <a:prstGeom prst="rect">
            <a:avLst/>
          </a:prstGeom>
          <a:noFill/>
        </p:spPr>
        <p:txBody>
          <a:bodyPr wrap="square" lIns="64294" tIns="32147" rIns="64294" bIns="32147" rtlCol="0" anchor="t">
            <a:spAutoFit/>
          </a:bodyPr>
          <a:lstStyle/>
          <a:p>
            <a:pPr defTabSz="342882"/>
            <a:r>
              <a:rPr lang="sv-SE" sz="4000" b="1" dirty="0">
                <a:solidFill>
                  <a:prstClr val="black"/>
                </a:solidFill>
                <a:latin typeface="Arial Bold"/>
              </a:rPr>
              <a:t>Summering </a:t>
            </a:r>
          </a:p>
          <a:p>
            <a:pPr defTabSz="342882"/>
            <a:r>
              <a:rPr lang="sv-SE" sz="2400" b="1" dirty="0">
                <a:solidFill>
                  <a:prstClr val="black"/>
                </a:solidFill>
                <a:latin typeface="Arial Bold"/>
              </a:rPr>
              <a:t>Hur håller man ett värdeskapande möte?</a:t>
            </a:r>
          </a:p>
          <a:p>
            <a:pPr marL="241093" indent="-241093" defTabSz="342882">
              <a:buFont typeface="Arial" panose="020B0604020202020204" pitchFamily="34" charset="0"/>
              <a:buChar char="•"/>
            </a:pPr>
            <a:endParaRPr lang="sv-SE" sz="1687" dirty="0">
              <a:latin typeface="Arial" panose="020B0604020202020204" pitchFamily="34" charset="0"/>
              <a:ea typeface="Calibri" panose="020F0502020204030204" pitchFamily="34" charset="0"/>
              <a:cs typeface="Arial" panose="020B0604020202020204" pitchFamily="34" charset="0"/>
            </a:endParaRPr>
          </a:p>
          <a:p>
            <a:pPr marL="241093" indent="-241093" defTabSz="342882">
              <a:buFont typeface="Arial" panose="020B0604020202020204" pitchFamily="34" charset="0"/>
              <a:buChar char="•"/>
            </a:pPr>
            <a:r>
              <a:rPr lang="sv-SE" sz="2200" dirty="0">
                <a:latin typeface="Arial" panose="020B0604020202020204" pitchFamily="34" charset="0"/>
                <a:ea typeface="Calibri" panose="020F0502020204030204" pitchFamily="34" charset="0"/>
                <a:cs typeface="Arial" panose="020B0604020202020204" pitchFamily="34" charset="0"/>
              </a:rPr>
              <a:t>Bjud bara in de som behöver delta kopplat till syftet med mötet</a:t>
            </a:r>
          </a:p>
          <a:p>
            <a:pPr marL="241093" indent="-241093" defTabSz="342882">
              <a:buFont typeface="Arial" panose="020B0604020202020204" pitchFamily="34" charset="0"/>
              <a:buChar char="•"/>
            </a:pPr>
            <a:r>
              <a:rPr lang="sv-SE" sz="2200" dirty="0">
                <a:latin typeface="Arial" panose="020B0604020202020204" pitchFamily="34" charset="0"/>
                <a:ea typeface="Calibri" panose="020F0502020204030204" pitchFamily="34" charset="0"/>
                <a:cs typeface="Arial" panose="020B0604020202020204" pitchFamily="34" charset="0"/>
              </a:rPr>
              <a:t>Kommunicera agenda i förväg (fast agenda är att föredra) </a:t>
            </a: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Kom i tid och var närvarande </a:t>
            </a: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Visualisera – bilder talar </a:t>
            </a:r>
            <a:endParaRPr lang="sv-SE" sz="2200" dirty="0">
              <a:solidFill>
                <a:prstClr val="black"/>
              </a:solidFill>
              <a:latin typeface="Arial" panose="020B0604020202020204" pitchFamily="34" charset="0"/>
              <a:ea typeface="Tahoma"/>
              <a:cs typeface="Arial" panose="020B0604020202020204" pitchFamily="34" charset="0"/>
            </a:endParaRP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Var kortfattad</a:t>
            </a:r>
            <a:endParaRPr lang="sv-SE" sz="2200" dirty="0">
              <a:solidFill>
                <a:prstClr val="black"/>
              </a:solidFill>
              <a:latin typeface="Arial" panose="020B0604020202020204" pitchFamily="34" charset="0"/>
              <a:ea typeface="Tahoma"/>
              <a:cs typeface="Arial" panose="020B0604020202020204" pitchFamily="34" charset="0"/>
            </a:endParaRP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Bekräfta varandra, </a:t>
            </a:r>
            <a:endParaRPr lang="sv-SE" sz="2200" dirty="0">
              <a:solidFill>
                <a:prstClr val="black"/>
              </a:solidFill>
              <a:latin typeface="Arial" panose="020B0604020202020204" pitchFamily="34" charset="0"/>
              <a:ea typeface="Tahoma"/>
              <a:cs typeface="Arial" panose="020B0604020202020204" pitchFamily="34" charset="0"/>
            </a:endParaRP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Låt alla komma till tals</a:t>
            </a:r>
            <a:endParaRPr lang="sv-SE" sz="2200" dirty="0">
              <a:solidFill>
                <a:prstClr val="black"/>
              </a:solidFill>
              <a:latin typeface="Arial" panose="020B0604020202020204" pitchFamily="34" charset="0"/>
              <a:ea typeface="Tahoma"/>
              <a:cs typeface="Arial" panose="020B0604020202020204" pitchFamily="34" charset="0"/>
            </a:endParaRP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Lyssna och ansträng dig för att förstå vad andra menar</a:t>
            </a:r>
            <a:endParaRPr lang="sv-SE" sz="2200" dirty="0">
              <a:solidFill>
                <a:prstClr val="black"/>
              </a:solidFill>
              <a:latin typeface="Arial" panose="020B0604020202020204" pitchFamily="34" charset="0"/>
              <a:ea typeface="Tahoma"/>
              <a:cs typeface="Arial" panose="020B0604020202020204" pitchFamily="34" charset="0"/>
            </a:endParaRP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Utse mötesantecknare och ev. tidshållare</a:t>
            </a:r>
            <a:endParaRPr lang="sv-SE" sz="2200" dirty="0">
              <a:solidFill>
                <a:prstClr val="black"/>
              </a:solidFill>
              <a:latin typeface="Arial" panose="020B0604020202020204" pitchFamily="34" charset="0"/>
              <a:ea typeface="Tahoma"/>
              <a:cs typeface="Arial" panose="020B0604020202020204" pitchFamily="34" charset="0"/>
            </a:endParaRP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Notera beslut inkl. vem som är ansvarig och när det ska vara utfört. </a:t>
            </a:r>
          </a:p>
          <a:p>
            <a:pPr marL="241093" indent="-241093" defTabSz="342882">
              <a:buFont typeface="Arial" panose="020B0604020202020204" pitchFamily="34" charset="0"/>
              <a:buChar char="•"/>
            </a:pPr>
            <a:r>
              <a:rPr lang="sv-SE" sz="2200" dirty="0">
                <a:latin typeface="Arial" panose="020B0604020202020204" pitchFamily="34" charset="0"/>
                <a:ea typeface="Calibri" panose="020F0502020204030204" pitchFamily="34" charset="0"/>
                <a:cs typeface="Arial" panose="020B0604020202020204" pitchFamily="34" charset="0"/>
              </a:rPr>
              <a:t>Flytta punkter till ett annat möte när det avviker från agendan eller inte är </a:t>
            </a:r>
            <a:br>
              <a:rPr lang="sv-SE" sz="2200" dirty="0">
                <a:latin typeface="Arial" panose="020B0604020202020204" pitchFamily="34" charset="0"/>
                <a:ea typeface="Calibri" panose="020F0502020204030204" pitchFamily="34" charset="0"/>
                <a:cs typeface="Arial" panose="020B0604020202020204" pitchFamily="34" charset="0"/>
              </a:rPr>
            </a:br>
            <a:r>
              <a:rPr lang="sv-SE" sz="2200" dirty="0">
                <a:latin typeface="Arial" panose="020B0604020202020204" pitchFamily="34" charset="0"/>
                <a:ea typeface="Calibri" panose="020F0502020204030204" pitchFamily="34" charset="0"/>
                <a:cs typeface="Arial" panose="020B0604020202020204" pitchFamily="34" charset="0"/>
              </a:rPr>
              <a:t>relevant för de flesta deltagare. Ha ett system för ”parkerade punkter</a:t>
            </a:r>
            <a:r>
              <a:rPr lang="sv-SE" sz="22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sv-SE" sz="2200" dirty="0">
              <a:solidFill>
                <a:prstClr val="black"/>
              </a:solidFill>
              <a:latin typeface="Arial" panose="020B0604020202020204" pitchFamily="34" charset="0"/>
              <a:ea typeface="Tahoma"/>
              <a:cs typeface="Arial" panose="020B0604020202020204" pitchFamily="34" charset="0"/>
            </a:endParaRP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Avsluta i tid (eller innan utsatt tid)</a:t>
            </a:r>
            <a:endParaRPr lang="sv-SE" sz="2200" dirty="0">
              <a:solidFill>
                <a:prstClr val="black"/>
              </a:solidFill>
              <a:latin typeface="Arial" panose="020B0604020202020204" pitchFamily="34" charset="0"/>
              <a:ea typeface="Tahoma"/>
              <a:cs typeface="Arial" panose="020B0604020202020204" pitchFamily="34" charset="0"/>
            </a:endParaRPr>
          </a:p>
          <a:p>
            <a:pPr defTabSz="342882"/>
            <a:endParaRPr lang="sv-SE" sz="1350" dirty="0">
              <a:solidFill>
                <a:prstClr val="black"/>
              </a:solidFill>
            </a:endParaRPr>
          </a:p>
          <a:p>
            <a:pPr defTabSz="342882"/>
            <a:endParaRPr lang="sv-SE" sz="1350" dirty="0">
              <a:solidFill>
                <a:prstClr val="black"/>
              </a:solidFill>
            </a:endParaRPr>
          </a:p>
          <a:p>
            <a:pPr defTabSz="342882"/>
            <a:endParaRPr lang="sv-SE" sz="1350" dirty="0">
              <a:solidFill>
                <a:prstClr val="black"/>
              </a:solidFill>
            </a:endParaRPr>
          </a:p>
        </p:txBody>
      </p:sp>
      <p:pic>
        <p:nvPicPr>
          <p:cNvPr id="2" name="Bildobjekt 1" descr="En bild som visar Grafik, grafisk design, kreativitet, konst&#10;&#10;AI-genererat innehåll kan vara felaktigt.">
            <a:extLst>
              <a:ext uri="{FF2B5EF4-FFF2-40B4-BE49-F238E27FC236}">
                <a16:creationId xmlns:a16="http://schemas.microsoft.com/office/drawing/2014/main" id="{40A95A9A-B70A-F814-8C8A-C7110DADD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9235" y="206829"/>
            <a:ext cx="3843226" cy="2054846"/>
          </a:xfrm>
          <a:prstGeom prst="rect">
            <a:avLst/>
          </a:prstGeom>
        </p:spPr>
      </p:pic>
    </p:spTree>
    <p:extLst>
      <p:ext uri="{BB962C8B-B14F-4D97-AF65-F5344CB8AC3E}">
        <p14:creationId xmlns:p14="http://schemas.microsoft.com/office/powerpoint/2010/main" val="1678801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9411-93FB-FD81-F37F-BE93A8C73697}"/>
              </a:ext>
            </a:extLst>
          </p:cNvPr>
          <p:cNvSpPr>
            <a:spLocks noGrp="1"/>
          </p:cNvSpPr>
          <p:nvPr>
            <p:ph type="title" idx="4294967295"/>
          </p:nvPr>
        </p:nvSpPr>
        <p:spPr>
          <a:xfrm>
            <a:off x="1823244" y="529841"/>
            <a:ext cx="7981950" cy="911225"/>
          </a:xfrm>
        </p:spPr>
        <p:txBody>
          <a:bodyPr>
            <a:normAutofit/>
          </a:bodyPr>
          <a:lstStyle/>
          <a:p>
            <a:r>
              <a:rPr lang="en-US" sz="4000" b="1" dirty="0">
                <a:latin typeface="Arial" panose="020B0604020202020204" pitchFamily="34" charset="0"/>
                <a:cs typeface="Arial" panose="020B0604020202020204" pitchFamily="34" charset="0"/>
              </a:rPr>
              <a:t>Tips! </a:t>
            </a:r>
          </a:p>
        </p:txBody>
      </p:sp>
      <p:sp>
        <p:nvSpPr>
          <p:cNvPr id="3" name="Content Placeholder 2">
            <a:extLst>
              <a:ext uri="{FF2B5EF4-FFF2-40B4-BE49-F238E27FC236}">
                <a16:creationId xmlns:a16="http://schemas.microsoft.com/office/drawing/2014/main" id="{71B8CC8B-C1EB-0E9F-5B1D-91F089173254}"/>
              </a:ext>
            </a:extLst>
          </p:cNvPr>
          <p:cNvSpPr>
            <a:spLocks noGrp="1"/>
          </p:cNvSpPr>
          <p:nvPr>
            <p:ph idx="4294967295"/>
          </p:nvPr>
        </p:nvSpPr>
        <p:spPr>
          <a:xfrm>
            <a:off x="1823244" y="1136650"/>
            <a:ext cx="8545512" cy="4197350"/>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Film – Lean för en säkrare arbetsmiljö i lantbruket</a:t>
            </a:r>
            <a:r>
              <a:rPr lang="en-US"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C736C7AE-3371-87DF-811B-B4F4D706445A}"/>
              </a:ext>
            </a:extLst>
          </p:cNvPr>
          <p:cNvPicPr>
            <a:picLocks noChangeAspect="1"/>
          </p:cNvPicPr>
          <p:nvPr/>
        </p:nvPicPr>
        <p:blipFill>
          <a:blip r:embed="rId4"/>
          <a:stretch>
            <a:fillRect/>
          </a:stretch>
        </p:blipFill>
        <p:spPr>
          <a:xfrm>
            <a:off x="1926545" y="2428107"/>
            <a:ext cx="7347021" cy="4172978"/>
          </a:xfrm>
          <a:prstGeom prst="rect">
            <a:avLst/>
          </a:prstGeom>
        </p:spPr>
      </p:pic>
      <p:pic>
        <p:nvPicPr>
          <p:cNvPr id="6" name="Bildobjekt 5">
            <a:extLst>
              <a:ext uri="{FF2B5EF4-FFF2-40B4-BE49-F238E27FC236}">
                <a16:creationId xmlns:a16="http://schemas.microsoft.com/office/drawing/2014/main" id="{32D3406B-B236-26D3-1018-537B75842CBF}"/>
              </a:ext>
            </a:extLst>
          </p:cNvPr>
          <p:cNvPicPr>
            <a:picLocks noChangeAspect="1"/>
          </p:cNvPicPr>
          <p:nvPr/>
        </p:nvPicPr>
        <p:blipFill>
          <a:blip r:embed="rId5"/>
          <a:stretch>
            <a:fillRect/>
          </a:stretch>
        </p:blipFill>
        <p:spPr>
          <a:xfrm>
            <a:off x="407927" y="446314"/>
            <a:ext cx="1168605" cy="1622173"/>
          </a:xfrm>
          <a:prstGeom prst="rect">
            <a:avLst/>
          </a:prstGeom>
        </p:spPr>
      </p:pic>
    </p:spTree>
    <p:extLst>
      <p:ext uri="{BB962C8B-B14F-4D97-AF65-F5344CB8AC3E}">
        <p14:creationId xmlns:p14="http://schemas.microsoft.com/office/powerpoint/2010/main" val="4008158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31E63913-50E5-0F81-F000-99386C48F279}"/>
              </a:ext>
            </a:extLst>
          </p:cNvPr>
          <p:cNvSpPr>
            <a:spLocks noGrp="1"/>
          </p:cNvSpPr>
          <p:nvPr>
            <p:ph type="subTitle" idx="4294967295"/>
          </p:nvPr>
        </p:nvSpPr>
        <p:spPr>
          <a:xfrm>
            <a:off x="2307772" y="1766325"/>
            <a:ext cx="10608617" cy="7214438"/>
          </a:xfrm>
        </p:spPr>
        <p:txBody>
          <a:bodyPr vert="horz" lIns="0" tIns="0" rIns="0" bIns="0" rtlCol="0" anchor="t">
            <a:noAutofit/>
          </a:bodyPr>
          <a:lstStyle/>
          <a:p>
            <a:pPr marL="0" indent="0" fontAlgn="base">
              <a:buNone/>
            </a:pPr>
            <a:r>
              <a:rPr lang="sv-SE" sz="2000" b="1" dirty="0">
                <a:latin typeface="Arial" panose="020B0604020202020204" pitchFamily="34" charset="0"/>
                <a:cs typeface="Arial" panose="020B0604020202020204" pitchFamily="34" charset="0"/>
              </a:rPr>
              <a:t>Den danska filmen om det perfekta </a:t>
            </a:r>
            <a:r>
              <a:rPr lang="sv-SE" sz="2000" b="1" dirty="0" err="1">
                <a:latin typeface="Arial" panose="020B0604020202020204" pitchFamily="34" charset="0"/>
                <a:cs typeface="Arial" panose="020B0604020202020204" pitchFamily="34" charset="0"/>
              </a:rPr>
              <a:t>tavelmötet</a:t>
            </a:r>
            <a:r>
              <a:rPr lang="sv-SE" sz="2000" b="1" dirty="0">
                <a:latin typeface="Arial" panose="020B0604020202020204" pitchFamily="34" charset="0"/>
                <a:cs typeface="Arial" panose="020B0604020202020204" pitchFamily="34" charset="0"/>
              </a:rPr>
              <a:t>:</a:t>
            </a:r>
          </a:p>
          <a:p>
            <a:pPr marL="0" indent="0" fontAlgn="base">
              <a:buNone/>
            </a:pPr>
            <a:r>
              <a:rPr lang="sv-SE" sz="2000" b="1" dirty="0">
                <a:latin typeface="Arial" panose="020B0604020202020204" pitchFamily="34" charset="0"/>
                <a:cs typeface="Arial" panose="020B0604020202020204" pitchFamily="34" charset="0"/>
              </a:rPr>
              <a:t> </a:t>
            </a:r>
            <a:r>
              <a:rPr lang="sv-SE" sz="2000" u="sng" dirty="0">
                <a:latin typeface="Arial" panose="020B0604020202020204" pitchFamily="34" charset="0"/>
                <a:cs typeface="Arial" panose="020B0604020202020204" pitchFamily="34" charset="0"/>
                <a:hlinkClick r:id="rId2"/>
              </a:rPr>
              <a:t>http://dlbr.23video.com/video/7754106/det-perfekte-tavlemde</a:t>
            </a:r>
            <a:r>
              <a:rPr lang="sv-SE" sz="2000" dirty="0">
                <a:latin typeface="Arial" panose="020B0604020202020204" pitchFamily="34" charset="0"/>
                <a:cs typeface="Arial" panose="020B0604020202020204" pitchFamily="34" charset="0"/>
              </a:rPr>
              <a:t> </a:t>
            </a:r>
          </a:p>
          <a:p>
            <a:pPr fontAlgn="base"/>
            <a:endParaRPr lang="sv-SE" sz="2000" dirty="0">
              <a:latin typeface="Arial" panose="020B0604020202020204" pitchFamily="34" charset="0"/>
              <a:cs typeface="Arial" panose="020B0604020202020204" pitchFamily="34" charset="0"/>
            </a:endParaRPr>
          </a:p>
          <a:p>
            <a:pPr marL="0" indent="0" fontAlgn="base">
              <a:buNone/>
            </a:pPr>
            <a:r>
              <a:rPr lang="sv-SE" sz="2000" b="1" dirty="0">
                <a:latin typeface="Arial" panose="020B0604020202020204" pitchFamily="34" charset="0"/>
                <a:cs typeface="Arial" panose="020B0604020202020204" pitchFamily="34" charset="0"/>
              </a:rPr>
              <a:t>Film med fel vid </a:t>
            </a:r>
            <a:r>
              <a:rPr lang="sv-SE" sz="2000" b="1" dirty="0" err="1">
                <a:latin typeface="Arial" panose="020B0604020202020204" pitchFamily="34" charset="0"/>
                <a:cs typeface="Arial" panose="020B0604020202020204" pitchFamily="34" charset="0"/>
              </a:rPr>
              <a:t>tavelmöte</a:t>
            </a:r>
            <a:r>
              <a:rPr lang="sv-SE" sz="2000" b="1" dirty="0">
                <a:latin typeface="Arial" panose="020B0604020202020204" pitchFamily="34" charset="0"/>
                <a:cs typeface="Arial" panose="020B0604020202020204" pitchFamily="34" charset="0"/>
              </a:rPr>
              <a:t>:</a:t>
            </a:r>
            <a:r>
              <a:rPr lang="sv-SE" sz="2000" dirty="0">
                <a:latin typeface="Arial" panose="020B0604020202020204" pitchFamily="34" charset="0"/>
                <a:cs typeface="Arial" panose="020B0604020202020204" pitchFamily="34" charset="0"/>
              </a:rPr>
              <a:t> </a:t>
            </a:r>
          </a:p>
          <a:p>
            <a:pPr marL="0" indent="0" fontAlgn="base">
              <a:buNone/>
            </a:pPr>
            <a:r>
              <a:rPr lang="sv-SE" sz="2000" u="sng" dirty="0" err="1">
                <a:latin typeface="Arial" panose="020B0604020202020204" pitchFamily="34" charset="0"/>
                <a:cs typeface="Arial" panose="020B0604020202020204" pitchFamily="34" charset="0"/>
                <a:hlinkClick r:id="rId3"/>
              </a:rPr>
              <a:t>Fejl</a:t>
            </a:r>
            <a:r>
              <a:rPr lang="sv-SE" sz="2000" u="sng" dirty="0">
                <a:latin typeface="Arial" panose="020B0604020202020204" pitchFamily="34" charset="0"/>
                <a:cs typeface="Arial" panose="020B0604020202020204" pitchFamily="34" charset="0"/>
                <a:hlinkClick r:id="rId3"/>
              </a:rPr>
              <a:t> </a:t>
            </a:r>
            <a:r>
              <a:rPr lang="sv-SE" sz="2000" u="sng" dirty="0" err="1">
                <a:latin typeface="Arial" panose="020B0604020202020204" pitchFamily="34" charset="0"/>
                <a:cs typeface="Arial" panose="020B0604020202020204" pitchFamily="34" charset="0"/>
                <a:hlinkClick r:id="rId3"/>
              </a:rPr>
              <a:t>og</a:t>
            </a:r>
            <a:r>
              <a:rPr lang="sv-SE" sz="2000" u="sng" dirty="0">
                <a:latin typeface="Arial" panose="020B0604020202020204" pitchFamily="34" charset="0"/>
                <a:cs typeface="Arial" panose="020B0604020202020204" pitchFamily="34" charset="0"/>
                <a:hlinkClick r:id="rId3"/>
              </a:rPr>
              <a:t> </a:t>
            </a:r>
            <a:r>
              <a:rPr lang="sv-SE" sz="2000" u="sng" dirty="0" err="1">
                <a:latin typeface="Arial" panose="020B0604020202020204" pitchFamily="34" charset="0"/>
                <a:cs typeface="Arial" panose="020B0604020202020204" pitchFamily="34" charset="0"/>
                <a:hlinkClick r:id="rId3"/>
              </a:rPr>
              <a:t>faldgruber</a:t>
            </a:r>
            <a:r>
              <a:rPr lang="sv-SE" sz="2000" u="sng" dirty="0">
                <a:latin typeface="Arial" panose="020B0604020202020204" pitchFamily="34" charset="0"/>
                <a:cs typeface="Arial" panose="020B0604020202020204" pitchFamily="34" charset="0"/>
                <a:hlinkClick r:id="rId3"/>
              </a:rPr>
              <a:t> ved </a:t>
            </a:r>
            <a:r>
              <a:rPr lang="sv-SE" sz="2000" u="sng" dirty="0" err="1">
                <a:latin typeface="Arial" panose="020B0604020202020204" pitchFamily="34" charset="0"/>
                <a:cs typeface="Arial" panose="020B0604020202020204" pitchFamily="34" charset="0"/>
                <a:hlinkClick r:id="rId3"/>
              </a:rPr>
              <a:t>Tavlemødet</a:t>
            </a:r>
            <a:r>
              <a:rPr lang="sv-SE" sz="2000" u="sng" dirty="0">
                <a:latin typeface="Arial" panose="020B0604020202020204" pitchFamily="34" charset="0"/>
                <a:cs typeface="Arial" panose="020B0604020202020204" pitchFamily="34" charset="0"/>
                <a:hlinkClick r:id="rId3"/>
              </a:rPr>
              <a:t> - tips </a:t>
            </a:r>
            <a:r>
              <a:rPr lang="sv-SE" sz="2000" u="sng" dirty="0" err="1">
                <a:latin typeface="Arial" panose="020B0604020202020204" pitchFamily="34" charset="0"/>
                <a:cs typeface="Arial" panose="020B0604020202020204" pitchFamily="34" charset="0"/>
                <a:hlinkClick r:id="rId3"/>
              </a:rPr>
              <a:t>til</a:t>
            </a:r>
            <a:r>
              <a:rPr lang="sv-SE" sz="2000" u="sng" dirty="0">
                <a:latin typeface="Arial" panose="020B0604020202020204" pitchFamily="34" charset="0"/>
                <a:cs typeface="Arial" panose="020B0604020202020204" pitchFamily="34" charset="0"/>
                <a:hlinkClick r:id="rId3"/>
              </a:rPr>
              <a:t> </a:t>
            </a:r>
            <a:r>
              <a:rPr lang="sv-SE" sz="2000" u="sng" dirty="0" err="1">
                <a:latin typeface="Arial" panose="020B0604020202020204" pitchFamily="34" charset="0"/>
                <a:cs typeface="Arial" panose="020B0604020202020204" pitchFamily="34" charset="0"/>
                <a:hlinkClick r:id="rId3"/>
              </a:rPr>
              <a:t>tavlemødelederen</a:t>
            </a:r>
            <a:r>
              <a:rPr lang="sv-SE" sz="2000" u="sng" dirty="0">
                <a:latin typeface="Arial" panose="020B0604020202020204" pitchFamily="34" charset="0"/>
                <a:cs typeface="Arial" panose="020B0604020202020204" pitchFamily="34" charset="0"/>
                <a:hlinkClick r:id="rId3"/>
              </a:rPr>
              <a:t> - SEGES TV</a:t>
            </a:r>
            <a:r>
              <a:rPr lang="sv-SE" sz="2000" dirty="0">
                <a:latin typeface="Arial" panose="020B0604020202020204" pitchFamily="34" charset="0"/>
                <a:cs typeface="Arial" panose="020B0604020202020204" pitchFamily="34" charset="0"/>
              </a:rPr>
              <a:t> </a:t>
            </a:r>
          </a:p>
          <a:p>
            <a:pPr fontAlgn="base"/>
            <a:endParaRPr lang="sv-SE" sz="2000" dirty="0">
              <a:latin typeface="Arial" panose="020B0604020202020204" pitchFamily="34" charset="0"/>
              <a:cs typeface="Arial" panose="020B0604020202020204" pitchFamily="34" charset="0"/>
            </a:endParaRPr>
          </a:p>
          <a:p>
            <a:pPr marL="0" indent="0">
              <a:buNone/>
            </a:pPr>
            <a:r>
              <a:rPr lang="sv-SE" sz="2000" b="1" dirty="0">
                <a:latin typeface="Arial" panose="020B0604020202020204" pitchFamily="34" charset="0"/>
                <a:cs typeface="Arial" panose="020B0604020202020204" pitchFamily="34" charset="0"/>
              </a:rPr>
              <a:t>Vanliga fel och fallgropar vid </a:t>
            </a:r>
            <a:r>
              <a:rPr lang="sv-SE" sz="2000" b="1" dirty="0" err="1">
                <a:latin typeface="Arial" panose="020B0604020202020204" pitchFamily="34" charset="0"/>
                <a:cs typeface="Arial" panose="020B0604020202020204" pitchFamily="34" charset="0"/>
              </a:rPr>
              <a:t>tavelmöte</a:t>
            </a:r>
            <a:r>
              <a:rPr lang="sv-SE" sz="2000" b="1" dirty="0">
                <a:latin typeface="Arial" panose="020B0604020202020204" pitchFamily="34" charset="0"/>
                <a:cs typeface="Arial" panose="020B0604020202020204" pitchFamily="34" charset="0"/>
              </a:rPr>
              <a:t>: </a:t>
            </a:r>
          </a:p>
          <a:p>
            <a:pPr marL="0" indent="0">
              <a:buNone/>
            </a:pPr>
            <a:r>
              <a:rPr lang="sv-SE" sz="2000" u="sng" dirty="0">
                <a:latin typeface="Arial" panose="020B0604020202020204" pitchFamily="34" charset="0"/>
                <a:cs typeface="Arial" panose="020B0604020202020204" pitchFamily="34" charset="0"/>
                <a:hlinkClick r:id="rId4"/>
              </a:rPr>
              <a:t>http://dlbr.23video.com/video/8594368/0/fejl-og-faldgruber-ved-tavlemodet-tips</a:t>
            </a:r>
            <a:r>
              <a:rPr lang="sv-SE" sz="2000" dirty="0">
                <a:latin typeface="Arial" panose="020B0604020202020204" pitchFamily="34" charset="0"/>
                <a:cs typeface="Arial" panose="020B0604020202020204" pitchFamily="34" charset="0"/>
              </a:rPr>
              <a:t> </a:t>
            </a:r>
            <a:endParaRPr lang="sv-SE" sz="2000" u="sng" dirty="0">
              <a:latin typeface="Arial" panose="020B0604020202020204" pitchFamily="34" charset="0"/>
              <a:ea typeface="Calibri"/>
              <a:cs typeface="Arial" panose="020B0604020202020204" pitchFamily="34" charset="0"/>
            </a:endParaRPr>
          </a:p>
          <a:p>
            <a:pPr marL="0" indent="0">
              <a:buNone/>
            </a:pPr>
            <a:endParaRPr lang="sv-SE" sz="2000" dirty="0">
              <a:latin typeface="Arial" panose="020B0604020202020204" pitchFamily="34" charset="0"/>
              <a:ea typeface="Calibri"/>
              <a:cs typeface="Arial" panose="020B0604020202020204" pitchFamily="34" charset="0"/>
            </a:endParaRPr>
          </a:p>
          <a:p>
            <a:pPr marL="0" indent="0">
              <a:buNone/>
            </a:pPr>
            <a:r>
              <a:rPr lang="sv-SE" sz="2000" b="1" dirty="0">
                <a:latin typeface="Arial" panose="020B0604020202020204" pitchFamily="34" charset="0"/>
                <a:ea typeface="Calibri"/>
                <a:cs typeface="Arial" panose="020B0604020202020204" pitchFamily="34" charset="0"/>
              </a:rPr>
              <a:t>Stödmaterial – </a:t>
            </a:r>
            <a:r>
              <a:rPr lang="sv-SE" sz="2000" b="1" dirty="0" err="1">
                <a:latin typeface="Arial" panose="020B0604020202020204" pitchFamily="34" charset="0"/>
                <a:ea typeface="Calibri"/>
                <a:cs typeface="Arial" panose="020B0604020202020204" pitchFamily="34" charset="0"/>
              </a:rPr>
              <a:t>Prevent</a:t>
            </a:r>
            <a:r>
              <a:rPr lang="sv-SE" sz="2000" b="1" dirty="0">
                <a:latin typeface="Arial" panose="020B0604020202020204" pitchFamily="34" charset="0"/>
                <a:ea typeface="Calibri"/>
                <a:cs typeface="Arial" panose="020B0604020202020204" pitchFamily="34" charset="0"/>
              </a:rPr>
              <a:t> och Suntarbetsliv</a:t>
            </a:r>
          </a:p>
          <a:p>
            <a:pPr marL="0" indent="0">
              <a:buNone/>
            </a:pPr>
            <a:r>
              <a:rPr lang="sv-SE" sz="2000" u="sng" dirty="0">
                <a:latin typeface="Arial" panose="020B0604020202020204" pitchFamily="34" charset="0"/>
                <a:cs typeface="Arial" panose="020B0604020202020204" pitchFamily="34" charset="0"/>
                <a:hlinkClick r:id="rId5"/>
              </a:rPr>
              <a:t>https://battremoten.suntarbetsliv.se/</a:t>
            </a:r>
            <a:endParaRPr lang="sv-SE" sz="2000" dirty="0">
              <a:latin typeface="Arial" panose="020B0604020202020204" pitchFamily="34" charset="0"/>
              <a:cs typeface="Arial" panose="020B0604020202020204" pitchFamily="34" charset="0"/>
            </a:endParaRPr>
          </a:p>
          <a:p>
            <a:pPr marL="0" indent="0">
              <a:buNone/>
            </a:pPr>
            <a:endParaRPr lang="sv-SE" sz="1793" dirty="0">
              <a:ea typeface="Tahoma"/>
              <a:cs typeface="Tahoma"/>
            </a:endParaRPr>
          </a:p>
        </p:txBody>
      </p:sp>
      <p:sp>
        <p:nvSpPr>
          <p:cNvPr id="4" name="textruta 3">
            <a:extLst>
              <a:ext uri="{FF2B5EF4-FFF2-40B4-BE49-F238E27FC236}">
                <a16:creationId xmlns:a16="http://schemas.microsoft.com/office/drawing/2014/main" id="{DF8ABB1B-D4D3-4431-2927-CAB5C7E06DC5}"/>
              </a:ext>
            </a:extLst>
          </p:cNvPr>
          <p:cNvSpPr txBox="1"/>
          <p:nvPr/>
        </p:nvSpPr>
        <p:spPr>
          <a:xfrm>
            <a:off x="2188029" y="218986"/>
            <a:ext cx="8534399" cy="1323439"/>
          </a:xfrm>
          <a:prstGeom prst="rect">
            <a:avLst/>
          </a:prstGeom>
          <a:noFill/>
        </p:spPr>
        <p:txBody>
          <a:bodyPr wrap="square">
            <a:spAutoFit/>
          </a:bodyPr>
          <a:lstStyle/>
          <a:p>
            <a:r>
              <a:rPr lang="sv-SE" sz="4000" b="1" dirty="0">
                <a:latin typeface="Arial Bold"/>
              </a:rPr>
              <a:t>Tips! </a:t>
            </a:r>
          </a:p>
          <a:p>
            <a:r>
              <a:rPr lang="sv-SE" sz="4000" b="1" dirty="0">
                <a:latin typeface="Arial Bold"/>
              </a:rPr>
              <a:t>Mera stödmaterial </a:t>
            </a:r>
            <a:endParaRPr lang="sv-SE" sz="4000" b="1" dirty="0"/>
          </a:p>
        </p:txBody>
      </p:sp>
      <p:pic>
        <p:nvPicPr>
          <p:cNvPr id="2" name="Bildobjekt 5">
            <a:extLst>
              <a:ext uri="{FF2B5EF4-FFF2-40B4-BE49-F238E27FC236}">
                <a16:creationId xmlns:a16="http://schemas.microsoft.com/office/drawing/2014/main" id="{71701B1D-86B7-6EEE-4BDF-8CF619A8CF50}"/>
              </a:ext>
            </a:extLst>
          </p:cNvPr>
          <p:cNvPicPr>
            <a:picLocks noChangeAspect="1"/>
          </p:cNvPicPr>
          <p:nvPr/>
        </p:nvPicPr>
        <p:blipFill>
          <a:blip r:embed="rId6"/>
          <a:srcRect l="40148" t="62141" r="31991"/>
          <a:stretch>
            <a:fillRect/>
          </a:stretch>
        </p:blipFill>
        <p:spPr>
          <a:xfrm>
            <a:off x="495206" y="603414"/>
            <a:ext cx="1412514" cy="1825080"/>
          </a:xfrm>
          <a:prstGeom prst="rect">
            <a:avLst/>
          </a:prstGeom>
        </p:spPr>
      </p:pic>
    </p:spTree>
    <p:extLst>
      <p:ext uri="{BB962C8B-B14F-4D97-AF65-F5344CB8AC3E}">
        <p14:creationId xmlns:p14="http://schemas.microsoft.com/office/powerpoint/2010/main" val="2812572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609C3-71E5-B26A-E171-C25233264637}"/>
            </a:ext>
          </a:extLst>
        </p:cNvPr>
        <p:cNvGrpSpPr/>
        <p:nvPr/>
      </p:nvGrpSpPr>
      <p:grpSpPr>
        <a:xfrm>
          <a:off x="0" y="0"/>
          <a:ext cx="0" cy="0"/>
          <a:chOff x="0" y="0"/>
          <a:chExt cx="0" cy="0"/>
        </a:xfrm>
      </p:grpSpPr>
      <p:sp>
        <p:nvSpPr>
          <p:cNvPr id="4" name="Underrubrik 3">
            <a:extLst>
              <a:ext uri="{FF2B5EF4-FFF2-40B4-BE49-F238E27FC236}">
                <a16:creationId xmlns:a16="http://schemas.microsoft.com/office/drawing/2014/main" id="{6C906304-0550-6198-C389-824EF2FEB5D1}"/>
              </a:ext>
            </a:extLst>
          </p:cNvPr>
          <p:cNvSpPr>
            <a:spLocks noGrp="1"/>
          </p:cNvSpPr>
          <p:nvPr>
            <p:ph type="subTitle" idx="4294967295"/>
          </p:nvPr>
        </p:nvSpPr>
        <p:spPr>
          <a:xfrm>
            <a:off x="2895822" y="975144"/>
            <a:ext cx="8941971" cy="4043170"/>
          </a:xfrm>
        </p:spPr>
        <p:txBody>
          <a:bodyPr vert="horz" lIns="0" tIns="0" rIns="0" bIns="0" rtlCol="0" anchor="t">
            <a:normAutofit/>
          </a:bodyPr>
          <a:lstStyle/>
          <a:p>
            <a:pPr marL="321457" indent="-321457"/>
            <a:endParaRPr lang="sv-SE" sz="4700" dirty="0">
              <a:latin typeface="Arial" panose="020B0604020202020204" pitchFamily="34" charset="0"/>
              <a:cs typeface="Arial" panose="020B0604020202020204" pitchFamily="34" charset="0"/>
            </a:endParaRPr>
          </a:p>
          <a:p>
            <a:pPr marL="0" indent="0">
              <a:buNone/>
            </a:pPr>
            <a:r>
              <a:rPr lang="sv-SE" sz="4700" b="1" dirty="0">
                <a:latin typeface="Arial" panose="020B0604020202020204" pitchFamily="34" charset="0"/>
                <a:cs typeface="Arial" panose="020B0604020202020204" pitchFamily="34" charset="0"/>
              </a:rPr>
              <a:t>Tips! </a:t>
            </a:r>
            <a:br>
              <a:rPr lang="sv-SE" sz="5100" b="1" dirty="0">
                <a:latin typeface="Arial Bold"/>
              </a:rPr>
            </a:br>
            <a:r>
              <a:rPr lang="sv-SE" sz="3300" b="1" dirty="0">
                <a:latin typeface="Arial Bold"/>
              </a:rPr>
              <a:t>Flera kunskapsmoduler </a:t>
            </a:r>
          </a:p>
          <a:p>
            <a:pPr marL="0" indent="0">
              <a:buNone/>
            </a:pPr>
            <a:endParaRPr lang="sv-SE" sz="2742" dirty="0">
              <a:latin typeface="Arial" panose="020B0604020202020204" pitchFamily="34" charset="0"/>
              <a:cs typeface="Arial" panose="020B0604020202020204" pitchFamily="34" charset="0"/>
            </a:endParaRPr>
          </a:p>
          <a:p>
            <a:pPr marL="321457" indent="-321457"/>
            <a:r>
              <a:rPr lang="sv-SE" dirty="0">
                <a:latin typeface="Arial" panose="020B0604020202020204" pitchFamily="34" charset="0"/>
                <a:cs typeface="Arial" panose="020B0604020202020204" pitchFamily="34" charset="0"/>
              </a:rPr>
              <a:t>PUFF/PDCA – Strukturerad problemlösning</a:t>
            </a:r>
          </a:p>
          <a:p>
            <a:pPr marL="321457" indent="-321457"/>
            <a:r>
              <a:rPr lang="sv-SE" dirty="0">
                <a:latin typeface="Arial" panose="020B0604020202020204" pitchFamily="34" charset="0"/>
                <a:cs typeface="Arial" panose="020B0604020202020204" pitchFamily="34" charset="0"/>
              </a:rPr>
              <a:t>Nytta/insats-diagram </a:t>
            </a:r>
          </a:p>
          <a:p>
            <a:pPr marL="321457" indent="-321457"/>
            <a:r>
              <a:rPr lang="sv-SE" dirty="0">
                <a:latin typeface="Arial" panose="020B0604020202020204" pitchFamily="34" charset="0"/>
                <a:cs typeface="Arial" panose="020B0604020202020204" pitchFamily="34" charset="0"/>
              </a:rPr>
              <a:t>Gröna korset </a:t>
            </a:r>
            <a:endParaRPr lang="sv-SE" dirty="0">
              <a:latin typeface="Arial"/>
              <a:cs typeface="Arial"/>
            </a:endParaRPr>
          </a:p>
          <a:p>
            <a:pPr marL="321457" indent="-321457"/>
            <a:endParaRPr lang="sv-SE" dirty="0"/>
          </a:p>
          <a:p>
            <a:pPr marL="0" indent="0">
              <a:buNone/>
            </a:pPr>
            <a:endParaRPr lang="sv-SE" dirty="0"/>
          </a:p>
          <a:p>
            <a:pPr marL="321457" indent="-321457"/>
            <a:endParaRPr lang="sv-SE" dirty="0"/>
          </a:p>
          <a:p>
            <a:pPr marL="321457" indent="-321457"/>
            <a:endParaRPr lang="sv-SE" dirty="0"/>
          </a:p>
        </p:txBody>
      </p:sp>
      <p:pic>
        <p:nvPicPr>
          <p:cNvPr id="5" name="Bildobjekt 5">
            <a:extLst>
              <a:ext uri="{FF2B5EF4-FFF2-40B4-BE49-F238E27FC236}">
                <a16:creationId xmlns:a16="http://schemas.microsoft.com/office/drawing/2014/main" id="{E973779E-1811-3956-6B44-C86A833B48A7}"/>
              </a:ext>
            </a:extLst>
          </p:cNvPr>
          <p:cNvPicPr>
            <a:picLocks noChangeAspect="1"/>
          </p:cNvPicPr>
          <p:nvPr/>
        </p:nvPicPr>
        <p:blipFill>
          <a:blip r:embed="rId2"/>
          <a:srcRect l="40148" t="62141" r="31991"/>
          <a:stretch>
            <a:fillRect/>
          </a:stretch>
        </p:blipFill>
        <p:spPr>
          <a:xfrm>
            <a:off x="354206" y="860425"/>
            <a:ext cx="1619850" cy="2092975"/>
          </a:xfrm>
          <a:prstGeom prst="rect">
            <a:avLst/>
          </a:prstGeom>
        </p:spPr>
      </p:pic>
    </p:spTree>
    <p:extLst>
      <p:ext uri="{BB962C8B-B14F-4D97-AF65-F5344CB8AC3E}">
        <p14:creationId xmlns:p14="http://schemas.microsoft.com/office/powerpoint/2010/main" val="6051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B5573499-F708-6190-9117-CBA5D9C88B46}"/>
              </a:ext>
            </a:extLst>
          </p:cNvPr>
          <p:cNvSpPr>
            <a:spLocks noGrp="1"/>
          </p:cNvSpPr>
          <p:nvPr>
            <p:ph idx="4294967295"/>
          </p:nvPr>
        </p:nvSpPr>
        <p:spPr>
          <a:xfrm>
            <a:off x="1524000" y="1358430"/>
            <a:ext cx="8016627" cy="4818682"/>
          </a:xfrm>
        </p:spPr>
        <p:txBody>
          <a:bodyPr vert="horz" lIns="68580" tIns="34290" rIns="68580" bIns="34290" rtlCol="0" anchor="t">
            <a:normAutofit/>
          </a:bodyPr>
          <a:lstStyle/>
          <a:p>
            <a:endParaRPr lang="en-GB" dirty="0">
              <a:solidFill>
                <a:schemeClr val="dk1"/>
              </a:solidFill>
              <a:latin typeface="Calibri"/>
              <a:ea typeface="Calibri"/>
              <a:cs typeface="Calibri"/>
            </a:endParaRPr>
          </a:p>
          <a:p>
            <a:endParaRPr lang="sv-SE" dirty="0"/>
          </a:p>
        </p:txBody>
      </p:sp>
      <p:sp>
        <p:nvSpPr>
          <p:cNvPr id="3" name="Slide Number Placeholder 2">
            <a:extLst>
              <a:ext uri="{FF2B5EF4-FFF2-40B4-BE49-F238E27FC236}">
                <a16:creationId xmlns:a16="http://schemas.microsoft.com/office/drawing/2014/main" id="{BAE4B23A-9B6E-9296-6E11-546150FBE669}"/>
              </a:ext>
            </a:extLst>
          </p:cNvPr>
          <p:cNvSpPr>
            <a:spLocks noGrp="1"/>
          </p:cNvSpPr>
          <p:nvPr>
            <p:ph type="sldNum" sz="quarter" idx="4294967295"/>
          </p:nvPr>
        </p:nvSpPr>
        <p:spPr>
          <a:xfrm>
            <a:off x="9473655" y="6256362"/>
            <a:ext cx="1194346" cy="365001"/>
          </a:xfrm>
        </p:spPr>
        <p:txBody>
          <a:bodyPr/>
          <a:lstStyle/>
          <a:p>
            <a:fld id="{4431629A-4462-435F-A7BD-B91EA56A5123}" type="slidenum">
              <a:rPr lang="sv-SE" smtClean="0">
                <a:solidFill>
                  <a:prstClr val="black">
                    <a:lumMod val="75000"/>
                    <a:lumOff val="25000"/>
                  </a:prstClr>
                </a:solidFill>
              </a:rPr>
              <a:pPr/>
              <a:t>3</a:t>
            </a:fld>
            <a:endParaRPr lang="sv-SE">
              <a:solidFill>
                <a:prstClr val="black">
                  <a:lumMod val="75000"/>
                  <a:lumOff val="25000"/>
                </a:prstClr>
              </a:solidFill>
            </a:endParaRPr>
          </a:p>
        </p:txBody>
      </p:sp>
      <p:sp>
        <p:nvSpPr>
          <p:cNvPr id="9" name="textruta 8">
            <a:extLst>
              <a:ext uri="{FF2B5EF4-FFF2-40B4-BE49-F238E27FC236}">
                <a16:creationId xmlns:a16="http://schemas.microsoft.com/office/drawing/2014/main" id="{B7714983-0FF3-BDB2-B401-9105D7B1A190}"/>
              </a:ext>
            </a:extLst>
          </p:cNvPr>
          <p:cNvSpPr txBox="1"/>
          <p:nvPr/>
        </p:nvSpPr>
        <p:spPr>
          <a:xfrm>
            <a:off x="373031" y="440440"/>
            <a:ext cx="9260826" cy="464204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4000" b="1" dirty="0" err="1">
                <a:latin typeface="Arial Bold"/>
                <a:ea typeface="+mn-lt"/>
                <a:cs typeface="+mn-lt"/>
              </a:rPr>
              <a:t>Nuläge</a:t>
            </a:r>
            <a:r>
              <a:rPr lang="en-US" sz="4000" b="1" dirty="0">
                <a:latin typeface="Arial Bold"/>
                <a:ea typeface="+mn-lt"/>
                <a:cs typeface="+mn-lt"/>
              </a:rPr>
              <a:t> </a:t>
            </a:r>
          </a:p>
          <a:p>
            <a:endParaRPr lang="en-US" sz="2250" b="1" dirty="0">
              <a:latin typeface="Arial Bold"/>
              <a:ea typeface="+mn-lt"/>
              <a:cs typeface="+mn-lt"/>
            </a:endParaRPr>
          </a:p>
          <a:p>
            <a:r>
              <a:rPr lang="en-US" sz="3600" b="1" dirty="0">
                <a:latin typeface="Arial" panose="020B0604020202020204" pitchFamily="34" charset="0"/>
                <a:ea typeface="+mn-lt"/>
                <a:cs typeface="Arial" panose="020B0604020202020204" pitchFamily="34" charset="0"/>
              </a:rPr>
              <a:t>Hur </a:t>
            </a:r>
            <a:r>
              <a:rPr lang="en-US" sz="3600" b="1" dirty="0" err="1">
                <a:latin typeface="Arial" panose="020B0604020202020204" pitchFamily="34" charset="0"/>
                <a:ea typeface="+mn-lt"/>
                <a:cs typeface="Arial" panose="020B0604020202020204" pitchFamily="34" charset="0"/>
              </a:rPr>
              <a:t>är</a:t>
            </a:r>
            <a:r>
              <a:rPr lang="en-US" sz="3600" b="1" dirty="0">
                <a:latin typeface="Arial" panose="020B0604020202020204" pitchFamily="34" charset="0"/>
                <a:ea typeface="+mn-lt"/>
                <a:cs typeface="Arial" panose="020B0604020202020204" pitchFamily="34" charset="0"/>
              </a:rPr>
              <a:t> </a:t>
            </a:r>
            <a:r>
              <a:rPr lang="en-US" sz="3600" b="1" dirty="0" err="1">
                <a:latin typeface="Arial" panose="020B0604020202020204" pitchFamily="34" charset="0"/>
                <a:ea typeface="+mn-lt"/>
                <a:cs typeface="Arial" panose="020B0604020202020204" pitchFamily="34" charset="0"/>
              </a:rPr>
              <a:t>vår</a:t>
            </a:r>
            <a:r>
              <a:rPr lang="en-US" sz="3600" b="1" dirty="0">
                <a:latin typeface="Arial" panose="020B0604020202020204" pitchFamily="34" charset="0"/>
                <a:ea typeface="+mn-lt"/>
                <a:cs typeface="Arial" panose="020B0604020202020204" pitchFamily="34" charset="0"/>
              </a:rPr>
              <a:t> </a:t>
            </a:r>
            <a:r>
              <a:rPr lang="en-US" sz="3600" b="1" dirty="0" err="1">
                <a:latin typeface="Arial" panose="020B0604020202020204" pitchFamily="34" charset="0"/>
                <a:ea typeface="+mn-lt"/>
                <a:cs typeface="Arial" panose="020B0604020202020204" pitchFamily="34" charset="0"/>
              </a:rPr>
              <a:t>mötesstruktur</a:t>
            </a:r>
            <a:r>
              <a:rPr lang="en-US" sz="3600" b="1" dirty="0">
                <a:latin typeface="Arial" panose="020B0604020202020204" pitchFamily="34" charset="0"/>
                <a:ea typeface="+mn-lt"/>
                <a:cs typeface="Arial" panose="020B0604020202020204" pitchFamily="34" charset="0"/>
              </a:rPr>
              <a:t> </a:t>
            </a:r>
            <a:r>
              <a:rPr lang="en-US" sz="3600" b="1" dirty="0" err="1">
                <a:latin typeface="Arial" panose="020B0604020202020204" pitchFamily="34" charset="0"/>
                <a:ea typeface="+mn-lt"/>
                <a:cs typeface="Arial" panose="020B0604020202020204" pitchFamily="34" charset="0"/>
              </a:rPr>
              <a:t>idag</a:t>
            </a:r>
            <a:r>
              <a:rPr lang="en-US" sz="3600" b="1" dirty="0">
                <a:latin typeface="Arial" panose="020B0604020202020204" pitchFamily="34" charset="0"/>
                <a:ea typeface="+mn-lt"/>
                <a:cs typeface="Arial" panose="020B0604020202020204" pitchFamily="34" charset="0"/>
              </a:rPr>
              <a:t>?</a:t>
            </a:r>
            <a:r>
              <a:rPr lang="sv-SE" sz="3600" b="1" dirty="0">
                <a:latin typeface="Arial" panose="020B0604020202020204" pitchFamily="34" charset="0"/>
                <a:ea typeface="+mn-lt"/>
                <a:cs typeface="Arial" panose="020B0604020202020204" pitchFamily="34" charset="0"/>
              </a:rPr>
              <a:t> </a:t>
            </a:r>
          </a:p>
          <a:p>
            <a:endParaRPr lang="sv-SE" sz="2531" b="1" dirty="0">
              <a:latin typeface="Arial" panose="020B0604020202020204" pitchFamily="34" charset="0"/>
              <a:ea typeface="+mn-lt"/>
              <a:cs typeface="Arial" panose="020B0604020202020204" pitchFamily="34" charset="0"/>
            </a:endParaRPr>
          </a:p>
          <a:p>
            <a:pPr marL="214305" indent="-214305">
              <a:buFont typeface="Arial,Sans-Serif"/>
              <a:buChar char="•"/>
            </a:pPr>
            <a:r>
              <a:rPr lang="sv-SE" sz="2400" dirty="0">
                <a:latin typeface="Arial" panose="020B0604020202020204" pitchFamily="34" charset="0"/>
                <a:ea typeface="+mn-lt"/>
                <a:cs typeface="Arial" panose="020B0604020202020204" pitchFamily="34" charset="0"/>
              </a:rPr>
              <a:t>Vilka möten har vi idag? </a:t>
            </a:r>
          </a:p>
          <a:p>
            <a:pPr marL="214305" indent="-214305">
              <a:buFont typeface="Arial,Sans-Serif"/>
              <a:buChar char="•"/>
            </a:pPr>
            <a:r>
              <a:rPr lang="sv-SE" sz="2400" dirty="0">
                <a:latin typeface="Arial" panose="020B0604020202020204" pitchFamily="34" charset="0"/>
                <a:ea typeface="+mn-lt"/>
                <a:cs typeface="Arial" panose="020B0604020202020204" pitchFamily="34" charset="0"/>
              </a:rPr>
              <a:t>Vad fungerar bra med våra möten och vad kan blir bättre?                                 </a:t>
            </a:r>
          </a:p>
          <a:p>
            <a:pPr marL="214305" indent="-214305">
              <a:buFont typeface="Arial,Sans-Serif"/>
              <a:buChar char="•"/>
            </a:pPr>
            <a:r>
              <a:rPr lang="en-US" sz="2400" dirty="0">
                <a:latin typeface="Arial" panose="020B0604020202020204" pitchFamily="34" charset="0"/>
                <a:ea typeface="+mn-lt"/>
                <a:cs typeface="Arial" panose="020B0604020202020204" pitchFamily="34" charset="0"/>
              </a:rPr>
              <a:t>Syftet? Vad </a:t>
            </a:r>
            <a:r>
              <a:rPr lang="en-US" sz="2400" dirty="0" err="1">
                <a:latin typeface="Arial" panose="020B0604020202020204" pitchFamily="34" charset="0"/>
                <a:ea typeface="+mn-lt"/>
                <a:cs typeface="Arial" panose="020B0604020202020204" pitchFamily="34" charset="0"/>
              </a:rPr>
              <a:t>tas</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upp</a:t>
            </a:r>
            <a:r>
              <a:rPr lang="en-US" sz="2400" dirty="0">
                <a:latin typeface="Arial" panose="020B0604020202020204" pitchFamily="34" charset="0"/>
                <a:ea typeface="+mn-lt"/>
                <a:cs typeface="Arial" panose="020B0604020202020204" pitchFamily="34" charset="0"/>
              </a:rPr>
              <a:t> på </a:t>
            </a:r>
            <a:r>
              <a:rPr lang="en-US" sz="2400" dirty="0" err="1">
                <a:latin typeface="Arial" panose="020B0604020202020204" pitchFamily="34" charset="0"/>
                <a:ea typeface="+mn-lt"/>
                <a:cs typeface="Arial" panose="020B0604020202020204" pitchFamily="34" charset="0"/>
              </a:rPr>
              <a:t>mötena</a:t>
            </a:r>
            <a:r>
              <a:rPr lang="en-US" sz="2400" dirty="0">
                <a:latin typeface="Arial" panose="020B0604020202020204" pitchFamily="34" charset="0"/>
                <a:ea typeface="+mn-lt"/>
                <a:cs typeface="Arial" panose="020B0604020202020204" pitchFamily="34" charset="0"/>
              </a:rPr>
              <a:t>? De </a:t>
            </a:r>
            <a:r>
              <a:rPr lang="en-US" sz="2400" dirty="0" err="1">
                <a:latin typeface="Arial" panose="020B0604020202020204" pitchFamily="34" charset="0"/>
                <a:ea typeface="+mn-lt"/>
                <a:cs typeface="Arial" panose="020B0604020202020204" pitchFamily="34" charset="0"/>
              </a:rPr>
              <a:t>rätta</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sakerna</a:t>
            </a:r>
            <a:r>
              <a:rPr lang="en-US" sz="2400" dirty="0">
                <a:latin typeface="Arial" panose="020B0604020202020204" pitchFamily="34" charset="0"/>
                <a:ea typeface="+mn-lt"/>
                <a:cs typeface="Arial" panose="020B0604020202020204" pitchFamily="34" charset="0"/>
              </a:rPr>
              <a:t>?</a:t>
            </a:r>
          </a:p>
          <a:p>
            <a:pPr marL="214305" indent="-214305">
              <a:buFont typeface="Arial,Sans-Serif"/>
              <a:buChar char="•"/>
            </a:pPr>
            <a:r>
              <a:rPr lang="en-US" sz="2400" dirty="0" err="1">
                <a:latin typeface="Arial" panose="020B0604020202020204" pitchFamily="34" charset="0"/>
                <a:ea typeface="+mn-lt"/>
                <a:cs typeface="Arial" panose="020B0604020202020204" pitchFamily="34" charset="0"/>
              </a:rPr>
              <a:t>Är</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möten</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schemalagda</a:t>
            </a:r>
            <a:r>
              <a:rPr lang="en-US" sz="2400" dirty="0">
                <a:latin typeface="Arial" panose="020B0604020202020204" pitchFamily="34" charset="0"/>
                <a:ea typeface="+mn-lt"/>
                <a:cs typeface="Arial" panose="020B0604020202020204" pitchFamily="34" charset="0"/>
              </a:rPr>
              <a:t> med </a:t>
            </a:r>
            <a:r>
              <a:rPr lang="en-US" sz="2400" dirty="0" err="1">
                <a:latin typeface="Arial" panose="020B0604020202020204" pitchFamily="34" charset="0"/>
                <a:ea typeface="+mn-lt"/>
                <a:cs typeface="Arial" panose="020B0604020202020204" pitchFamily="34" charset="0"/>
              </a:rPr>
              <a:t>rätt</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frekvens</a:t>
            </a:r>
            <a:r>
              <a:rPr lang="en-US" sz="2400" dirty="0">
                <a:latin typeface="Arial" panose="020B0604020202020204" pitchFamily="34" charset="0"/>
                <a:ea typeface="+mn-lt"/>
                <a:cs typeface="Arial" panose="020B0604020202020204" pitchFamily="34" charset="0"/>
              </a:rPr>
              <a:t> och </a:t>
            </a:r>
            <a:r>
              <a:rPr lang="en-US" sz="2400" dirty="0" err="1">
                <a:latin typeface="Arial" panose="020B0604020202020204" pitchFamily="34" charset="0"/>
                <a:ea typeface="+mn-lt"/>
                <a:cs typeface="Arial" panose="020B0604020202020204" pitchFamily="34" charset="0"/>
              </a:rPr>
              <a:t>rätt</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möteslängd</a:t>
            </a:r>
            <a:r>
              <a:rPr lang="en-US" sz="2400" dirty="0">
                <a:latin typeface="Arial" panose="020B0604020202020204" pitchFamily="34" charset="0"/>
                <a:ea typeface="+mn-lt"/>
                <a:cs typeface="Arial" panose="020B0604020202020204" pitchFamily="34" charset="0"/>
              </a:rPr>
              <a:t>?</a:t>
            </a:r>
          </a:p>
          <a:p>
            <a:pPr marL="214305" indent="-214305">
              <a:buFont typeface="Arial,Sans-Serif"/>
              <a:buChar char="•"/>
            </a:pPr>
            <a:r>
              <a:rPr lang="en-US" sz="2400" dirty="0">
                <a:latin typeface="Arial" panose="020B0604020202020204" pitchFamily="34" charset="0"/>
                <a:ea typeface="+mn-lt"/>
                <a:cs typeface="Arial" panose="020B0604020202020204" pitchFamily="34" charset="0"/>
              </a:rPr>
              <a:t>Har vi </a:t>
            </a:r>
            <a:r>
              <a:rPr lang="en-US" sz="2400" dirty="0" err="1">
                <a:latin typeface="Arial" panose="020B0604020202020204" pitchFamily="34" charset="0"/>
                <a:ea typeface="+mn-lt"/>
                <a:cs typeface="Arial" panose="020B0604020202020204" pitchFamily="34" charset="0"/>
              </a:rPr>
              <a:t>rätt</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personer</a:t>
            </a:r>
            <a:r>
              <a:rPr lang="en-US" sz="2400" dirty="0">
                <a:latin typeface="Arial" panose="020B0604020202020204" pitchFamily="34" charset="0"/>
                <a:ea typeface="+mn-lt"/>
                <a:cs typeface="Arial" panose="020B0604020202020204" pitchFamily="34" charset="0"/>
              </a:rPr>
              <a:t> med på </a:t>
            </a:r>
            <a:r>
              <a:rPr lang="en-US" sz="2400" dirty="0" err="1">
                <a:latin typeface="Arial" panose="020B0604020202020204" pitchFamily="34" charset="0"/>
                <a:ea typeface="+mn-lt"/>
                <a:cs typeface="Arial" panose="020B0604020202020204" pitchFamily="34" charset="0"/>
              </a:rPr>
              <a:t>våra</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möten</a:t>
            </a:r>
            <a:r>
              <a:rPr lang="en-US" sz="2400" dirty="0">
                <a:latin typeface="Arial" panose="020B0604020202020204" pitchFamily="34" charset="0"/>
                <a:ea typeface="+mn-lt"/>
                <a:cs typeface="Arial" panose="020B0604020202020204" pitchFamily="34" charset="0"/>
              </a:rPr>
              <a:t>? </a:t>
            </a:r>
          </a:p>
          <a:p>
            <a:pPr marL="214305" indent="-214305">
              <a:buFont typeface="Arial,Sans-Serif"/>
              <a:buChar char="•"/>
            </a:pPr>
            <a:r>
              <a:rPr lang="en-US" sz="2400" dirty="0">
                <a:latin typeface="Arial" panose="020B0604020202020204" pitchFamily="34" charset="0"/>
                <a:ea typeface="+mn-lt"/>
                <a:cs typeface="Arial" panose="020B0604020202020204" pitchFamily="34" charset="0"/>
              </a:rPr>
              <a:t>Har vi </a:t>
            </a:r>
            <a:r>
              <a:rPr lang="en-US" sz="2400" dirty="0" err="1">
                <a:latin typeface="Arial" panose="020B0604020202020204" pitchFamily="34" charset="0"/>
                <a:ea typeface="+mn-lt"/>
                <a:cs typeface="Arial" panose="020B0604020202020204" pitchFamily="34" charset="0"/>
              </a:rPr>
              <a:t>spelregler</a:t>
            </a:r>
            <a:r>
              <a:rPr lang="en-US" sz="2400" dirty="0">
                <a:latin typeface="Arial" panose="020B0604020202020204" pitchFamily="34" charset="0"/>
                <a:ea typeface="+mn-lt"/>
                <a:cs typeface="Arial" panose="020B0604020202020204" pitchFamily="34" charset="0"/>
              </a:rPr>
              <a:t>?</a:t>
            </a:r>
            <a:br>
              <a:rPr lang="en-US" sz="2250" dirty="0">
                <a:latin typeface="Arial" panose="020B0604020202020204" pitchFamily="34" charset="0"/>
                <a:ea typeface="+mn-lt"/>
                <a:cs typeface="Arial" panose="020B0604020202020204" pitchFamily="34" charset="0"/>
              </a:rPr>
            </a:br>
            <a:endParaRPr lang="en-US" sz="984" dirty="0">
              <a:solidFill>
                <a:schemeClr val="bg1"/>
              </a:solidFill>
              <a:latin typeface="Arial" panose="020B0604020202020204" pitchFamily="34" charset="0"/>
              <a:ea typeface="Tahoma"/>
              <a:cs typeface="Arial" panose="020B0604020202020204" pitchFamily="34" charset="0"/>
            </a:endParaRPr>
          </a:p>
          <a:p>
            <a:endParaRPr lang="sv-SE" sz="1950" dirty="0">
              <a:ea typeface="Calibri"/>
              <a:cs typeface="Calibri"/>
            </a:endParaRPr>
          </a:p>
        </p:txBody>
      </p:sp>
      <p:pic>
        <p:nvPicPr>
          <p:cNvPr id="4" name="Bildobjekt 3" descr="En bild som visar Grafik, kreativitet, konst&#10;&#10;AI-genererat innehåll kan vara felaktigt.">
            <a:extLst>
              <a:ext uri="{FF2B5EF4-FFF2-40B4-BE49-F238E27FC236}">
                <a16:creationId xmlns:a16="http://schemas.microsoft.com/office/drawing/2014/main" id="{C10204DD-9857-FF2E-56EF-DD32E6891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3655" y="361190"/>
            <a:ext cx="2371492" cy="2377817"/>
          </a:xfrm>
          <a:prstGeom prst="rect">
            <a:avLst/>
          </a:prstGeom>
        </p:spPr>
      </p:pic>
    </p:spTree>
    <p:extLst>
      <p:ext uri="{BB962C8B-B14F-4D97-AF65-F5344CB8AC3E}">
        <p14:creationId xmlns:p14="http://schemas.microsoft.com/office/powerpoint/2010/main" val="411627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E4B23A-9B6E-9296-6E11-546150FBE669}"/>
              </a:ext>
            </a:extLst>
          </p:cNvPr>
          <p:cNvSpPr>
            <a:spLocks noGrp="1"/>
          </p:cNvSpPr>
          <p:nvPr>
            <p:ph type="sldNum" sz="quarter" idx="4294967295"/>
          </p:nvPr>
        </p:nvSpPr>
        <p:spPr>
          <a:xfrm>
            <a:off x="9473655" y="6256362"/>
            <a:ext cx="1194346" cy="365001"/>
          </a:xfrm>
        </p:spPr>
        <p:txBody>
          <a:bodyPr/>
          <a:lstStyle/>
          <a:p>
            <a:fld id="{4431629A-4462-435F-A7BD-B91EA56A5123}" type="slidenum">
              <a:rPr lang="sv-SE" smtClean="0">
                <a:solidFill>
                  <a:prstClr val="black">
                    <a:lumMod val="75000"/>
                    <a:lumOff val="25000"/>
                  </a:prstClr>
                </a:solidFill>
              </a:rPr>
              <a:pPr/>
              <a:t>4</a:t>
            </a:fld>
            <a:endParaRPr lang="sv-SE">
              <a:solidFill>
                <a:prstClr val="black">
                  <a:lumMod val="75000"/>
                  <a:lumOff val="25000"/>
                </a:prstClr>
              </a:solidFill>
            </a:endParaRPr>
          </a:p>
        </p:txBody>
      </p:sp>
      <p:sp>
        <p:nvSpPr>
          <p:cNvPr id="9" name="textruta 8">
            <a:extLst>
              <a:ext uri="{FF2B5EF4-FFF2-40B4-BE49-F238E27FC236}">
                <a16:creationId xmlns:a16="http://schemas.microsoft.com/office/drawing/2014/main" id="{B7714983-0FF3-BDB2-B401-9105D7B1A190}"/>
              </a:ext>
            </a:extLst>
          </p:cNvPr>
          <p:cNvSpPr txBox="1"/>
          <p:nvPr/>
        </p:nvSpPr>
        <p:spPr>
          <a:xfrm>
            <a:off x="597160" y="1077208"/>
            <a:ext cx="8242040" cy="446365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600" b="1" dirty="0">
                <a:latin typeface="Arial" panose="020B0604020202020204" pitchFamily="34" charset="0"/>
                <a:ea typeface="+mn-lt"/>
                <a:cs typeface="Arial" panose="020B0604020202020204" pitchFamily="34" charset="0"/>
              </a:rPr>
              <a:t>Vad </a:t>
            </a:r>
            <a:r>
              <a:rPr lang="en-US" sz="3600" b="1" dirty="0" err="1">
                <a:latin typeface="Arial" panose="020B0604020202020204" pitchFamily="34" charset="0"/>
                <a:ea typeface="+mn-lt"/>
                <a:cs typeface="Arial" panose="020B0604020202020204" pitchFamily="34" charset="0"/>
              </a:rPr>
              <a:t>vill</a:t>
            </a:r>
            <a:r>
              <a:rPr lang="en-US" sz="3600" b="1" dirty="0">
                <a:latin typeface="Arial" panose="020B0604020202020204" pitchFamily="34" charset="0"/>
                <a:ea typeface="+mn-lt"/>
                <a:cs typeface="Arial" panose="020B0604020202020204" pitchFamily="34" charset="0"/>
              </a:rPr>
              <a:t> vi </a:t>
            </a:r>
            <a:r>
              <a:rPr lang="en-US" sz="3600" b="1" dirty="0" err="1">
                <a:latin typeface="Arial" panose="020B0604020202020204" pitchFamily="34" charset="0"/>
                <a:ea typeface="+mn-lt"/>
                <a:cs typeface="Arial" panose="020B0604020202020204" pitchFamily="34" charset="0"/>
              </a:rPr>
              <a:t>uppnå</a:t>
            </a:r>
            <a:r>
              <a:rPr lang="en-US" sz="3600" b="1" dirty="0">
                <a:latin typeface="Arial" panose="020B0604020202020204" pitchFamily="34" charset="0"/>
                <a:ea typeface="+mn-lt"/>
                <a:cs typeface="Arial" panose="020B0604020202020204" pitchFamily="34" charset="0"/>
              </a:rPr>
              <a:t> med </a:t>
            </a:r>
            <a:r>
              <a:rPr lang="en-US" sz="3600" b="1" dirty="0" err="1">
                <a:latin typeface="Arial" panose="020B0604020202020204" pitchFamily="34" charset="0"/>
                <a:ea typeface="+mn-lt"/>
                <a:cs typeface="Arial" panose="020B0604020202020204" pitchFamily="34" charset="0"/>
              </a:rPr>
              <a:t>våra</a:t>
            </a:r>
            <a:r>
              <a:rPr lang="en-US" sz="3600" b="1" dirty="0">
                <a:latin typeface="Arial" panose="020B0604020202020204" pitchFamily="34" charset="0"/>
                <a:ea typeface="+mn-lt"/>
                <a:cs typeface="Arial" panose="020B0604020202020204" pitchFamily="34" charset="0"/>
              </a:rPr>
              <a:t> </a:t>
            </a:r>
            <a:r>
              <a:rPr lang="en-US" sz="3600" b="1" dirty="0" err="1">
                <a:latin typeface="Arial" panose="020B0604020202020204" pitchFamily="34" charset="0"/>
                <a:ea typeface="+mn-lt"/>
                <a:cs typeface="Arial" panose="020B0604020202020204" pitchFamily="34" charset="0"/>
              </a:rPr>
              <a:t>möten</a:t>
            </a:r>
            <a:r>
              <a:rPr lang="en-US" sz="3600" b="1" dirty="0">
                <a:latin typeface="Arial" panose="020B0604020202020204" pitchFamily="34" charset="0"/>
                <a:ea typeface="+mn-lt"/>
                <a:cs typeface="Arial" panose="020B0604020202020204" pitchFamily="34" charset="0"/>
              </a:rPr>
              <a:t>? </a:t>
            </a:r>
            <a:endParaRPr lang="en-US" sz="3600" i="1" dirty="0">
              <a:solidFill>
                <a:schemeClr val="tx1">
                  <a:lumMod val="75000"/>
                  <a:lumOff val="25000"/>
                </a:schemeClr>
              </a:solidFill>
              <a:latin typeface="Arial" panose="020B0604020202020204" pitchFamily="34" charset="0"/>
              <a:ea typeface="+mn-lt"/>
              <a:cs typeface="Arial" panose="020B0604020202020204" pitchFamily="34" charset="0"/>
            </a:endParaRPr>
          </a:p>
          <a:p>
            <a:endParaRPr lang="en-US" sz="2400" i="1" dirty="0">
              <a:solidFill>
                <a:schemeClr val="tx1">
                  <a:lumMod val="75000"/>
                  <a:lumOff val="25000"/>
                </a:schemeClr>
              </a:solidFill>
              <a:latin typeface="Arial" panose="020B0604020202020204" pitchFamily="34" charset="0"/>
              <a:ea typeface="Tahoma"/>
              <a:cs typeface="Arial" panose="020B0604020202020204" pitchFamily="34" charset="0"/>
            </a:endParaRPr>
          </a:p>
          <a:p>
            <a:pPr marL="321457" indent="-321457">
              <a:buFont typeface="Arial" panose="020B0604020202020204" pitchFamily="34" charset="0"/>
              <a:buChar char="•"/>
            </a:pPr>
            <a:r>
              <a:rPr lang="sv-SE" sz="2400" dirty="0">
                <a:latin typeface="Arial" panose="020B0604020202020204" pitchFamily="34" charset="0"/>
                <a:cs typeface="Arial" panose="020B0604020202020204" pitchFamily="34" charset="0"/>
              </a:rPr>
              <a:t>Fördelning av arbetsuppgifter</a:t>
            </a:r>
            <a:endParaRPr lang="sv-SE" sz="2400" dirty="0">
              <a:latin typeface="Arial" panose="020B0604020202020204" pitchFamily="34" charset="0"/>
              <a:ea typeface="Tahoma"/>
              <a:cs typeface="Arial" panose="020B0604020202020204" pitchFamily="34" charset="0"/>
            </a:endParaRPr>
          </a:p>
          <a:p>
            <a:pPr marL="321457" indent="-321457">
              <a:buFont typeface="Arial" panose="020B0604020202020204" pitchFamily="34" charset="0"/>
              <a:buChar char="•"/>
            </a:pPr>
            <a:r>
              <a:rPr lang="sv-SE" sz="2400" dirty="0">
                <a:latin typeface="Arial" panose="020B0604020202020204" pitchFamily="34" charset="0"/>
                <a:cs typeface="Arial" panose="020B0604020202020204" pitchFamily="34" charset="0"/>
              </a:rPr>
              <a:t>Undvika dubbelarbete</a:t>
            </a:r>
            <a:endParaRPr lang="sv-SE" sz="2400" dirty="0">
              <a:latin typeface="Arial" panose="020B0604020202020204" pitchFamily="34" charset="0"/>
              <a:ea typeface="Tahoma"/>
              <a:cs typeface="Arial" panose="020B0604020202020204" pitchFamily="34" charset="0"/>
            </a:endParaRPr>
          </a:p>
          <a:p>
            <a:pPr marL="321457" indent="-321457">
              <a:buFont typeface="Arial"/>
              <a:buChar char="•"/>
            </a:pPr>
            <a:r>
              <a:rPr lang="sv-SE" sz="2400" dirty="0">
                <a:latin typeface="Arial" panose="020B0604020202020204" pitchFamily="34" charset="0"/>
                <a:cs typeface="Arial" panose="020B0604020202020204" pitchFamily="34" charset="0"/>
              </a:rPr>
              <a:t>Dela information till alla: vad som hänt och vad som kommer att hända </a:t>
            </a:r>
            <a:endParaRPr lang="sv-SE" sz="2400" dirty="0">
              <a:latin typeface="Arial" panose="020B0604020202020204" pitchFamily="34" charset="0"/>
              <a:ea typeface="Tahoma"/>
              <a:cs typeface="Arial" panose="020B0604020202020204" pitchFamily="34" charset="0"/>
            </a:endParaRPr>
          </a:p>
          <a:p>
            <a:pPr marL="321457" indent="-321457">
              <a:buFont typeface="Arial" panose="020B0604020202020204" pitchFamily="34" charset="0"/>
              <a:buChar char="•"/>
            </a:pPr>
            <a:r>
              <a:rPr lang="sv-SE" sz="2400" dirty="0">
                <a:latin typeface="Arial" panose="020B0604020202020204" pitchFamily="34" charset="0"/>
                <a:cs typeface="Arial" panose="020B0604020202020204" pitchFamily="34" charset="0"/>
              </a:rPr>
              <a:t>Lösa problem /avvikelser på ett optimalt sätt</a:t>
            </a:r>
            <a:endParaRPr lang="sv-SE" sz="2400" dirty="0">
              <a:latin typeface="Arial" panose="020B0604020202020204" pitchFamily="34" charset="0"/>
              <a:ea typeface="Tahoma"/>
              <a:cs typeface="Arial" panose="020B0604020202020204" pitchFamily="34" charset="0"/>
            </a:endParaRPr>
          </a:p>
          <a:p>
            <a:pPr marL="321457" indent="-321457">
              <a:buFont typeface="Arial" panose="020B0604020202020204" pitchFamily="34" charset="0"/>
              <a:buChar char="•"/>
            </a:pPr>
            <a:r>
              <a:rPr lang="sv-SE" sz="2400" dirty="0">
                <a:latin typeface="Arial" panose="020B0604020202020204" pitchFamily="34" charset="0"/>
                <a:cs typeface="Arial" panose="020B0604020202020204" pitchFamily="34" charset="0"/>
              </a:rPr>
              <a:t>Information om hur det går i förhållande till uppsatta mål</a:t>
            </a:r>
            <a:endParaRPr lang="sv-SE" sz="2400" dirty="0">
              <a:latin typeface="Arial" panose="020B0604020202020204" pitchFamily="34" charset="0"/>
              <a:ea typeface="Tahoma"/>
              <a:cs typeface="Arial" panose="020B0604020202020204" pitchFamily="34" charset="0"/>
            </a:endParaRPr>
          </a:p>
          <a:p>
            <a:pPr marL="321457" indent="-321457">
              <a:buFont typeface="Arial" panose="020B0604020202020204" pitchFamily="34" charset="0"/>
              <a:buChar char="•"/>
            </a:pPr>
            <a:r>
              <a:rPr lang="sv-SE" sz="2400" dirty="0">
                <a:latin typeface="Arial" panose="020B0604020202020204" pitchFamily="34" charset="0"/>
                <a:cs typeface="Arial" panose="020B0604020202020204" pitchFamily="34" charset="0"/>
              </a:rPr>
              <a:t>Genomföra förbättringar</a:t>
            </a:r>
            <a:endParaRPr lang="sv-SE" sz="2400" dirty="0">
              <a:latin typeface="Arial" panose="020B0604020202020204" pitchFamily="34" charset="0"/>
              <a:ea typeface="Tahoma"/>
              <a:cs typeface="Arial" panose="020B0604020202020204" pitchFamily="34" charset="0"/>
            </a:endParaRPr>
          </a:p>
          <a:p>
            <a:pPr marL="321457" indent="-321457">
              <a:buFont typeface="Arial" panose="020B0604020202020204" pitchFamily="34" charset="0"/>
              <a:buChar char="•"/>
            </a:pPr>
            <a:r>
              <a:rPr lang="sv-SE" sz="2400" dirty="0">
                <a:latin typeface="Arial" panose="020B0604020202020204" pitchFamily="34" charset="0"/>
                <a:cs typeface="Arial" panose="020B0604020202020204" pitchFamily="34" charset="0"/>
              </a:rPr>
              <a:t>Hantera strategiska frågor (styrelsemöten, gårdsråd)</a:t>
            </a:r>
            <a:endParaRPr lang="sv-SE" sz="2400" dirty="0">
              <a:latin typeface="Arial" panose="020B0604020202020204" pitchFamily="34" charset="0"/>
              <a:ea typeface="Tahoma"/>
              <a:cs typeface="Arial" panose="020B0604020202020204" pitchFamily="34" charset="0"/>
            </a:endParaRPr>
          </a:p>
          <a:p>
            <a:pPr marL="321457" indent="-321457">
              <a:buFont typeface="Arial" panose="020B0604020202020204" pitchFamily="34" charset="0"/>
              <a:buChar char="•"/>
            </a:pPr>
            <a:endParaRPr lang="sv-SE" sz="1406" dirty="0">
              <a:solidFill>
                <a:srgbClr val="000000"/>
              </a:solidFill>
              <a:ea typeface="+mn-lt"/>
              <a:cs typeface="Tahoma"/>
            </a:endParaRPr>
          </a:p>
          <a:p>
            <a:endParaRPr lang="sv-SE" sz="1950" dirty="0">
              <a:ea typeface="Tahoma"/>
              <a:cs typeface="Calibri"/>
            </a:endParaRPr>
          </a:p>
        </p:txBody>
      </p:sp>
      <p:pic>
        <p:nvPicPr>
          <p:cNvPr id="2" name="Bildobjekt 1" descr="En bild som visar Grafik, kreativitet, konst&#10;&#10;AI-genererat innehåll kan vara felaktigt.">
            <a:extLst>
              <a:ext uri="{FF2B5EF4-FFF2-40B4-BE49-F238E27FC236}">
                <a16:creationId xmlns:a16="http://schemas.microsoft.com/office/drawing/2014/main" id="{B7A84114-66C7-6CC6-BEFA-36D162B98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140" y="367270"/>
            <a:ext cx="2371492" cy="2377817"/>
          </a:xfrm>
          <a:prstGeom prst="rect">
            <a:avLst/>
          </a:prstGeom>
        </p:spPr>
      </p:pic>
    </p:spTree>
    <p:extLst>
      <p:ext uri="{BB962C8B-B14F-4D97-AF65-F5344CB8AC3E}">
        <p14:creationId xmlns:p14="http://schemas.microsoft.com/office/powerpoint/2010/main" val="380685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F28B4CA4-98F8-483A-9ED0-AEBCAAC61E75}"/>
              </a:ext>
            </a:extLst>
          </p:cNvPr>
          <p:cNvSpPr txBox="1"/>
          <p:nvPr/>
        </p:nvSpPr>
        <p:spPr>
          <a:xfrm>
            <a:off x="827314" y="397407"/>
            <a:ext cx="10493829" cy="7072738"/>
          </a:xfrm>
          <a:prstGeom prst="rect">
            <a:avLst/>
          </a:prstGeom>
          <a:noFill/>
        </p:spPr>
        <p:txBody>
          <a:bodyPr wrap="square" lIns="64294" tIns="32147" rIns="64294" bIns="32147" rtlCol="0" anchor="t">
            <a:spAutoFit/>
          </a:bodyPr>
          <a:lstStyle/>
          <a:p>
            <a:r>
              <a:rPr lang="sv-SE" sz="3600" b="1" dirty="0">
                <a:latin typeface="Arial" panose="020B0604020202020204" pitchFamily="34" charset="0"/>
                <a:ea typeface="Tahoma"/>
                <a:cs typeface="Arial" panose="020B0604020202020204" pitchFamily="34" charset="0"/>
              </a:rPr>
              <a:t>Olika typer av möten </a:t>
            </a:r>
          </a:p>
          <a:p>
            <a:endParaRPr lang="sv-SE" sz="2800" b="1" dirty="0">
              <a:latin typeface="Arial" panose="020B0604020202020204" pitchFamily="34" charset="0"/>
              <a:ea typeface="Tahoma"/>
              <a:cs typeface="Arial" panose="020B0604020202020204" pitchFamily="34" charset="0"/>
            </a:endParaRPr>
          </a:p>
          <a:p>
            <a:r>
              <a:rPr lang="sv-SE" sz="2800" b="1" dirty="0">
                <a:latin typeface="Arial" panose="020B0604020202020204" pitchFamily="34" charset="0"/>
                <a:cs typeface="Arial" panose="020B0604020202020204" pitchFamily="34" charset="0"/>
              </a:rPr>
              <a:t>Pulsmöte/</a:t>
            </a:r>
            <a:r>
              <a:rPr lang="sv-SE" sz="2800" b="1" dirty="0" err="1">
                <a:latin typeface="Arial" panose="020B0604020202020204" pitchFamily="34" charset="0"/>
                <a:cs typeface="Arial" panose="020B0604020202020204" pitchFamily="34" charset="0"/>
              </a:rPr>
              <a:t>Tavelmöte</a:t>
            </a:r>
            <a:endParaRPr lang="sv-SE" sz="2800" b="1" dirty="0">
              <a:latin typeface="Arial" panose="020B0604020202020204" pitchFamily="34" charset="0"/>
              <a:ea typeface="Tahoma"/>
              <a:cs typeface="Arial" panose="020B0604020202020204" pitchFamily="34" charset="0"/>
            </a:endParaRPr>
          </a:p>
          <a:p>
            <a:r>
              <a:rPr lang="sv-SE" sz="2400" dirty="0">
                <a:latin typeface="Arial" panose="020B0604020202020204" pitchFamily="34" charset="0"/>
                <a:ea typeface="Calibri"/>
                <a:cs typeface="Arial" panose="020B0604020202020204" pitchFamily="34" charset="0"/>
              </a:rPr>
              <a:t>Kort avstämning, statusrapportering, </a:t>
            </a:r>
          </a:p>
          <a:p>
            <a:r>
              <a:rPr lang="sv-SE" sz="2400" dirty="0">
                <a:latin typeface="Arial" panose="020B0604020202020204" pitchFamily="34" charset="0"/>
                <a:ea typeface="Calibri"/>
                <a:cs typeface="Arial" panose="020B0604020202020204" pitchFamily="34" charset="0"/>
              </a:rPr>
              <a:t>problem/ avvikelser, prioriteringar </a:t>
            </a:r>
          </a:p>
          <a:p>
            <a:endParaRPr lang="sv-SE" sz="2800" dirty="0">
              <a:latin typeface="Arial" panose="020B0604020202020204" pitchFamily="34" charset="0"/>
              <a:ea typeface="Tahoma"/>
              <a:cs typeface="Arial" panose="020B0604020202020204" pitchFamily="34" charset="0"/>
            </a:endParaRPr>
          </a:p>
          <a:p>
            <a:r>
              <a:rPr lang="sv-SE" sz="2800" b="1" dirty="0">
                <a:latin typeface="Arial" panose="020B0604020202020204" pitchFamily="34" charset="0"/>
                <a:cs typeface="Arial" panose="020B0604020202020204" pitchFamily="34" charset="0"/>
              </a:rPr>
              <a:t>Förbättringsmöte/</a:t>
            </a:r>
            <a:r>
              <a:rPr lang="sv-SE" sz="2800" b="1" dirty="0" err="1">
                <a:latin typeface="Arial" panose="020B0604020202020204" pitchFamily="34" charset="0"/>
                <a:cs typeface="Arial" panose="020B0604020202020204" pitchFamily="34" charset="0"/>
              </a:rPr>
              <a:t>Tavelmöte</a:t>
            </a:r>
            <a:endParaRPr lang="sv-SE" sz="2800" b="1" dirty="0">
              <a:latin typeface="Arial" panose="020B0604020202020204" pitchFamily="34" charset="0"/>
              <a:ea typeface="Tahoma"/>
              <a:cs typeface="Arial" panose="020B0604020202020204" pitchFamily="34" charset="0"/>
            </a:endParaRPr>
          </a:p>
          <a:p>
            <a:r>
              <a:rPr lang="sv-SE" sz="2400" dirty="0">
                <a:latin typeface="Arial" panose="020B0604020202020204" pitchFamily="34" charset="0"/>
                <a:ea typeface="Calibri"/>
                <a:cs typeface="Arial" panose="020B0604020202020204" pitchFamily="34" charset="0"/>
              </a:rPr>
              <a:t>Utveckla, lösa problem/avvikelser</a:t>
            </a:r>
          </a:p>
          <a:p>
            <a:endParaRPr lang="sv-SE" sz="2800" dirty="0">
              <a:latin typeface="Arial" panose="020B0604020202020204" pitchFamily="34" charset="0"/>
              <a:ea typeface="Calibri"/>
              <a:cs typeface="Arial" panose="020B0604020202020204" pitchFamily="34" charset="0"/>
            </a:endParaRPr>
          </a:p>
          <a:p>
            <a:r>
              <a:rPr lang="sv-SE" sz="2800" b="1" dirty="0">
                <a:latin typeface="Arial" panose="020B0604020202020204" pitchFamily="34" charset="0"/>
                <a:ea typeface="Calibri"/>
                <a:cs typeface="Arial" panose="020B0604020202020204" pitchFamily="34" charset="0"/>
              </a:rPr>
              <a:t>Arbetsplatsträff /APT</a:t>
            </a:r>
            <a:br>
              <a:rPr lang="sv-SE" sz="2800" b="1" dirty="0">
                <a:latin typeface="Arial" panose="020B0604020202020204" pitchFamily="34" charset="0"/>
                <a:ea typeface="Calibri"/>
                <a:cs typeface="Arial" panose="020B0604020202020204" pitchFamily="34" charset="0"/>
              </a:rPr>
            </a:br>
            <a:r>
              <a:rPr lang="sv-SE" sz="2400" dirty="0">
                <a:latin typeface="Arial" panose="020B0604020202020204" pitchFamily="34" charset="0"/>
                <a:ea typeface="Calibri"/>
                <a:cs typeface="Arial" panose="020B0604020202020204" pitchFamily="34" charset="0"/>
              </a:rPr>
              <a:t>Arbetsmiljö och verksamhet, </a:t>
            </a:r>
            <a:br>
              <a:rPr lang="sv-SE" sz="2400" dirty="0">
                <a:latin typeface="Arial" panose="020B0604020202020204" pitchFamily="34" charset="0"/>
                <a:ea typeface="Calibri"/>
                <a:cs typeface="Arial" panose="020B0604020202020204" pitchFamily="34" charset="0"/>
              </a:rPr>
            </a:br>
            <a:r>
              <a:rPr lang="sv-SE" sz="2400" dirty="0">
                <a:latin typeface="Arial" panose="020B0604020202020204" pitchFamily="34" charset="0"/>
                <a:ea typeface="Calibri"/>
                <a:cs typeface="Arial" panose="020B0604020202020204" pitchFamily="34" charset="0"/>
              </a:rPr>
              <a:t>medarbetarinflytande</a:t>
            </a:r>
          </a:p>
          <a:p>
            <a:br>
              <a:rPr lang="sv-SE" sz="2800" b="1" dirty="0">
                <a:latin typeface="Arial" panose="020B0604020202020204" pitchFamily="34" charset="0"/>
                <a:ea typeface="Tahoma"/>
                <a:cs typeface="Arial" panose="020B0604020202020204" pitchFamily="34" charset="0"/>
              </a:rPr>
            </a:br>
            <a:r>
              <a:rPr lang="sv-SE" sz="2800" b="1" dirty="0">
                <a:latin typeface="Arial" panose="020B0604020202020204" pitchFamily="34" charset="0"/>
                <a:ea typeface="Tahoma"/>
                <a:cs typeface="Arial" panose="020B0604020202020204" pitchFamily="34" charset="0"/>
              </a:rPr>
              <a:t>Strategisk ledning/styrning</a:t>
            </a:r>
          </a:p>
          <a:p>
            <a:r>
              <a:rPr lang="sv-SE" sz="2400" dirty="0">
                <a:latin typeface="Arial" panose="020B0604020202020204" pitchFamily="34" charset="0"/>
                <a:ea typeface="Tahoma"/>
                <a:cs typeface="Arial" panose="020B0604020202020204" pitchFamily="34" charset="0"/>
              </a:rPr>
              <a:t>Gårdsråd, styrelsemöte</a:t>
            </a:r>
          </a:p>
          <a:p>
            <a:endParaRPr lang="sv-SE" sz="1969" dirty="0">
              <a:latin typeface="Georgia"/>
              <a:ea typeface="Tahoma"/>
              <a:cs typeface="Times New Roman"/>
            </a:endParaRPr>
          </a:p>
          <a:p>
            <a:endParaRPr lang="sv-SE" sz="1969" dirty="0">
              <a:latin typeface="Georgia"/>
              <a:ea typeface="Tahoma"/>
              <a:cs typeface="Times New Roman"/>
            </a:endParaRPr>
          </a:p>
        </p:txBody>
      </p:sp>
      <p:pic>
        <p:nvPicPr>
          <p:cNvPr id="4" name="Bildobjekt 3" descr="En bild som visar cirkel, kreativitet, växel, konst&#10;&#10;AI-genererat innehåll kan vara felaktigt.">
            <a:extLst>
              <a:ext uri="{FF2B5EF4-FFF2-40B4-BE49-F238E27FC236}">
                <a16:creationId xmlns:a16="http://schemas.microsoft.com/office/drawing/2014/main" id="{C8DC3D6F-78DF-E404-3ACE-5E6A3C88C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886" y="1472856"/>
            <a:ext cx="4114800" cy="3601822"/>
          </a:xfrm>
          <a:prstGeom prst="rect">
            <a:avLst/>
          </a:prstGeom>
        </p:spPr>
      </p:pic>
    </p:spTree>
    <p:extLst>
      <p:ext uri="{BB962C8B-B14F-4D97-AF65-F5344CB8AC3E}">
        <p14:creationId xmlns:p14="http://schemas.microsoft.com/office/powerpoint/2010/main" val="328039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889AB61E-9EC0-491A-B76E-D75D6C161452}"/>
              </a:ext>
            </a:extLst>
          </p:cNvPr>
          <p:cNvSpPr txBox="1"/>
          <p:nvPr/>
        </p:nvSpPr>
        <p:spPr>
          <a:xfrm>
            <a:off x="1062293" y="3156225"/>
            <a:ext cx="5518816" cy="2664993"/>
          </a:xfrm>
          <a:prstGeom prst="rect">
            <a:avLst/>
          </a:prstGeom>
          <a:noFill/>
        </p:spPr>
        <p:txBody>
          <a:bodyPr wrap="square" lIns="64294" tIns="32147" rIns="64294" bIns="32147" anchor="t">
            <a:spAutoFit/>
          </a:bodyPr>
          <a:lstStyle/>
          <a:p>
            <a:pPr fontAlgn="base"/>
            <a:r>
              <a:rPr lang="sv-SE" sz="2400" b="1" dirty="0">
                <a:solidFill>
                  <a:srgbClr val="000000"/>
                </a:solidFill>
                <a:latin typeface="Arial" panose="020B0604020202020204" pitchFamily="34" charset="0"/>
                <a:ea typeface="Tahoma"/>
                <a:cs typeface="Arial" panose="020B0604020202020204" pitchFamily="34" charset="0"/>
              </a:rPr>
              <a:t>Bestäm </a:t>
            </a:r>
          </a:p>
          <a:p>
            <a:pPr marL="241093" indent="-241093" fontAlgn="base">
              <a:buFont typeface="Arial" panose="020B0604020202020204" pitchFamily="34" charset="0"/>
              <a:buChar char="•"/>
            </a:pPr>
            <a:r>
              <a:rPr lang="sv-SE" sz="1969" dirty="0">
                <a:solidFill>
                  <a:srgbClr val="000000"/>
                </a:solidFill>
                <a:latin typeface="Arial" panose="020B0604020202020204" pitchFamily="34" charset="0"/>
                <a:cs typeface="Arial" panose="020B0604020202020204" pitchFamily="34" charset="0"/>
              </a:rPr>
              <a:t>Tid och plats för mötet</a:t>
            </a:r>
          </a:p>
          <a:p>
            <a:pPr marL="241093" indent="-241093" fontAlgn="base">
              <a:buFont typeface="Arial" panose="020B0604020202020204" pitchFamily="34" charset="0"/>
              <a:buChar char="•"/>
            </a:pPr>
            <a:r>
              <a:rPr lang="sv-SE" sz="1969" dirty="0">
                <a:solidFill>
                  <a:srgbClr val="000000"/>
                </a:solidFill>
                <a:latin typeface="Arial" panose="020B0604020202020204" pitchFamily="34" charset="0"/>
                <a:cs typeface="Arial" panose="020B0604020202020204" pitchFamily="34" charset="0"/>
              </a:rPr>
              <a:t>Hur långt mötet skall vara</a:t>
            </a:r>
          </a:p>
          <a:p>
            <a:pPr marL="241093" indent="-241093" fontAlgn="base">
              <a:buFont typeface="Arial" panose="020B0604020202020204" pitchFamily="34" charset="0"/>
              <a:buChar char="•"/>
            </a:pPr>
            <a:r>
              <a:rPr lang="sv-SE" sz="1969" dirty="0">
                <a:solidFill>
                  <a:srgbClr val="000000"/>
                </a:solidFill>
                <a:latin typeface="Arial" panose="020B0604020202020204" pitchFamily="34" charset="0"/>
                <a:cs typeface="Arial" panose="020B0604020202020204" pitchFamily="34" charset="0"/>
              </a:rPr>
              <a:t>Vem håller i mötet, vilka förväntas delta</a:t>
            </a:r>
          </a:p>
          <a:p>
            <a:pPr marL="241093" indent="-241093" fontAlgn="base">
              <a:buFont typeface="Arial" panose="020B0604020202020204" pitchFamily="34" charset="0"/>
              <a:buChar char="•"/>
            </a:pPr>
            <a:r>
              <a:rPr lang="sv-SE" sz="1969" dirty="0">
                <a:solidFill>
                  <a:srgbClr val="000000"/>
                </a:solidFill>
                <a:latin typeface="Arial" panose="020B0604020202020204" pitchFamily="34" charset="0"/>
                <a:cs typeface="Arial" panose="020B0604020202020204" pitchFamily="34" charset="0"/>
              </a:rPr>
              <a:t>Dagordning</a:t>
            </a:r>
          </a:p>
          <a:p>
            <a:pPr marL="241093" indent="-241093" fontAlgn="base">
              <a:buFont typeface="Arial" panose="020B0604020202020204" pitchFamily="34" charset="0"/>
              <a:buChar char="•"/>
            </a:pPr>
            <a:endParaRPr lang="sv-SE" sz="1969" dirty="0">
              <a:solidFill>
                <a:srgbClr val="000000"/>
              </a:solidFill>
              <a:latin typeface="Arial" panose="020B0604020202020204" pitchFamily="34" charset="0"/>
              <a:cs typeface="Arial" panose="020B0604020202020204" pitchFamily="34" charset="0"/>
            </a:endParaRPr>
          </a:p>
          <a:p>
            <a:pPr fontAlgn="base"/>
            <a:endParaRPr lang="sv-SE" sz="2400" b="1" dirty="0">
              <a:solidFill>
                <a:srgbClr val="000000"/>
              </a:solidFill>
              <a:latin typeface="Arial" panose="020B0604020202020204" pitchFamily="34" charset="0"/>
              <a:cs typeface="Arial" panose="020B0604020202020204" pitchFamily="34" charset="0"/>
            </a:endParaRPr>
          </a:p>
          <a:p>
            <a:pPr fontAlgn="base"/>
            <a:r>
              <a:rPr lang="sv-SE" sz="2400" b="1" dirty="0">
                <a:solidFill>
                  <a:srgbClr val="000000"/>
                </a:solidFill>
                <a:latin typeface="Arial" panose="020B0604020202020204" pitchFamily="34" charset="0"/>
                <a:cs typeface="Arial" panose="020B0604020202020204" pitchFamily="34" charset="0"/>
              </a:rPr>
              <a:t>Obs! Pulsmötet är inte kafferast</a:t>
            </a:r>
          </a:p>
        </p:txBody>
      </p:sp>
      <p:sp>
        <p:nvSpPr>
          <p:cNvPr id="3" name="textruta 2">
            <a:extLst>
              <a:ext uri="{FF2B5EF4-FFF2-40B4-BE49-F238E27FC236}">
                <a16:creationId xmlns:a16="http://schemas.microsoft.com/office/drawing/2014/main" id="{F6D247BD-AA3C-45B7-950F-06BCE7B3E240}"/>
              </a:ext>
            </a:extLst>
          </p:cNvPr>
          <p:cNvSpPr txBox="1"/>
          <p:nvPr/>
        </p:nvSpPr>
        <p:spPr>
          <a:xfrm>
            <a:off x="997447" y="812410"/>
            <a:ext cx="7547824" cy="2380749"/>
          </a:xfrm>
          <a:prstGeom prst="rect">
            <a:avLst/>
          </a:prstGeom>
          <a:noFill/>
        </p:spPr>
        <p:txBody>
          <a:bodyPr wrap="square" lIns="64294" tIns="32147" rIns="64294" bIns="32147" rtlCol="0" anchor="t">
            <a:spAutoFit/>
          </a:bodyPr>
          <a:lstStyle/>
          <a:p>
            <a:pPr defTabSz="342882"/>
            <a:r>
              <a:rPr lang="sv-SE" sz="2400" b="1" dirty="0">
                <a:solidFill>
                  <a:prstClr val="black"/>
                </a:solidFill>
                <a:latin typeface="Arial Bold"/>
              </a:rPr>
              <a:t>Pulsmöte</a:t>
            </a:r>
          </a:p>
          <a:p>
            <a:pPr marL="321457" indent="-321457" defTabSz="342882">
              <a:buFont typeface="Arial" panose="020B0604020202020204" pitchFamily="34" charset="0"/>
              <a:buChar char="•"/>
            </a:pPr>
            <a:r>
              <a:rPr lang="sv-SE" sz="1969" dirty="0">
                <a:solidFill>
                  <a:prstClr val="black"/>
                </a:solidFill>
                <a:latin typeface="Georgia"/>
              </a:rPr>
              <a:t>”</a:t>
            </a:r>
            <a:r>
              <a:rPr lang="sv-SE" sz="1969" dirty="0">
                <a:solidFill>
                  <a:prstClr val="black"/>
                </a:solidFill>
                <a:latin typeface="Arial" panose="020B0604020202020204" pitchFamily="34" charset="0"/>
                <a:cs typeface="Arial" panose="020B0604020202020204" pitchFamily="34" charset="0"/>
              </a:rPr>
              <a:t>Hitta pulsen” och få med alla på tåget</a:t>
            </a:r>
            <a:endParaRPr lang="sv-SE" sz="1969" dirty="0">
              <a:solidFill>
                <a:prstClr val="black"/>
              </a:solidFill>
              <a:latin typeface="Arial" panose="020B0604020202020204" pitchFamily="34" charset="0"/>
              <a:ea typeface="Tahoma"/>
              <a:cs typeface="Arial" panose="020B0604020202020204" pitchFamily="34" charset="0"/>
            </a:endParaRPr>
          </a:p>
          <a:p>
            <a:pPr marL="321457" indent="-321457" defTabSz="342882">
              <a:buFont typeface="Arial" panose="020B0604020202020204" pitchFamily="34" charset="0"/>
              <a:buChar char="•"/>
            </a:pPr>
            <a:r>
              <a:rPr lang="sv-SE" sz="1969" dirty="0">
                <a:solidFill>
                  <a:prstClr val="black"/>
                </a:solidFill>
                <a:latin typeface="Arial" panose="020B0604020202020204" pitchFamily="34" charset="0"/>
                <a:cs typeface="Arial" panose="020B0604020202020204" pitchFamily="34" charset="0"/>
              </a:rPr>
              <a:t>Pulsmöte innebär att vi tränar på samarbete </a:t>
            </a:r>
          </a:p>
          <a:p>
            <a:pPr defTabSz="342882"/>
            <a:r>
              <a:rPr lang="sv-SE" sz="1969" dirty="0">
                <a:solidFill>
                  <a:prstClr val="black"/>
                </a:solidFill>
                <a:latin typeface="Arial" panose="020B0604020202020204" pitchFamily="34" charset="0"/>
                <a:cs typeface="Arial" panose="020B0604020202020204" pitchFamily="34" charset="0"/>
              </a:rPr>
              <a:t>	i ”skarpt läge”, varje dag.  </a:t>
            </a:r>
          </a:p>
          <a:p>
            <a:pPr marL="321457" indent="-321457" defTabSz="342882">
              <a:buFont typeface="Arial" panose="020B0604020202020204" pitchFamily="34" charset="0"/>
              <a:buChar char="•"/>
            </a:pPr>
            <a:r>
              <a:rPr lang="sv-SE" sz="1969" dirty="0">
                <a:solidFill>
                  <a:prstClr val="black"/>
                </a:solidFill>
                <a:latin typeface="Arial" panose="020B0604020202020204" pitchFamily="34" charset="0"/>
                <a:cs typeface="Arial" panose="020B0604020202020204" pitchFamily="34" charset="0"/>
              </a:rPr>
              <a:t>Ofta stående</a:t>
            </a:r>
          </a:p>
          <a:p>
            <a:pPr defTabSz="342882"/>
            <a:endParaRPr lang="sv-SE" sz="1969" dirty="0">
              <a:solidFill>
                <a:prstClr val="black"/>
              </a:solidFill>
              <a:latin typeface="Arial" panose="020B0604020202020204" pitchFamily="34" charset="0"/>
              <a:cs typeface="Arial" panose="020B0604020202020204" pitchFamily="34" charset="0"/>
            </a:endParaRPr>
          </a:p>
          <a:p>
            <a:pPr marL="321457" indent="-321457">
              <a:buFont typeface="Wingdings" panose="05000000000000000000" pitchFamily="2" charset="2"/>
              <a:buChar char="§"/>
            </a:pPr>
            <a:endParaRPr lang="sv-SE" sz="1687" dirty="0">
              <a:latin typeface="Georgia" panose="02040502050405020303" pitchFamily="18" charset="0"/>
            </a:endParaRPr>
          </a:p>
          <a:p>
            <a:endParaRPr lang="sv-SE" sz="1266" dirty="0">
              <a:ea typeface="Tahoma"/>
              <a:cs typeface="Tahoma"/>
            </a:endParaRPr>
          </a:p>
        </p:txBody>
      </p:sp>
      <p:pic>
        <p:nvPicPr>
          <p:cNvPr id="6" name="Bildobjekt 5" descr="En bild som visar cirkel, kreativitet, växel, konst&#10;&#10;AI-genererat innehåll kan vara felaktigt.">
            <a:extLst>
              <a:ext uri="{FF2B5EF4-FFF2-40B4-BE49-F238E27FC236}">
                <a16:creationId xmlns:a16="http://schemas.microsoft.com/office/drawing/2014/main" id="{7AA4F42B-2D79-A853-F3DA-14A87A97A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222" y="1119222"/>
            <a:ext cx="4350237" cy="3807909"/>
          </a:xfrm>
          <a:prstGeom prst="rect">
            <a:avLst/>
          </a:prstGeom>
        </p:spPr>
      </p:pic>
    </p:spTree>
    <p:extLst>
      <p:ext uri="{BB962C8B-B14F-4D97-AF65-F5344CB8AC3E}">
        <p14:creationId xmlns:p14="http://schemas.microsoft.com/office/powerpoint/2010/main" val="184474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66725D-B3A7-4D43-92DF-7E30A559FCDB}"/>
              </a:ext>
            </a:extLst>
          </p:cNvPr>
          <p:cNvSpPr>
            <a:spLocks noGrp="1"/>
          </p:cNvSpPr>
          <p:nvPr>
            <p:ph type="title" idx="4294967295"/>
          </p:nvPr>
        </p:nvSpPr>
        <p:spPr>
          <a:xfrm>
            <a:off x="655204" y="609091"/>
            <a:ext cx="7951887" cy="954361"/>
          </a:xfrm>
        </p:spPr>
        <p:txBody>
          <a:bodyPr>
            <a:normAutofit/>
          </a:bodyPr>
          <a:lstStyle/>
          <a:p>
            <a:r>
              <a:rPr lang="sv-SE" sz="2812" b="1" dirty="0">
                <a:latin typeface="Arial Bold"/>
              </a:rPr>
              <a:t>Exempel </a:t>
            </a:r>
          </a:p>
        </p:txBody>
      </p:sp>
      <p:sp>
        <p:nvSpPr>
          <p:cNvPr id="3" name="Platshållare för innehåll 2">
            <a:extLst>
              <a:ext uri="{FF2B5EF4-FFF2-40B4-BE49-F238E27FC236}">
                <a16:creationId xmlns:a16="http://schemas.microsoft.com/office/drawing/2014/main" id="{43CF8FE8-BC75-4D43-A72C-68064BEAC185}"/>
              </a:ext>
            </a:extLst>
          </p:cNvPr>
          <p:cNvSpPr>
            <a:spLocks noGrp="1"/>
          </p:cNvSpPr>
          <p:nvPr>
            <p:ph idx="4294967295"/>
          </p:nvPr>
        </p:nvSpPr>
        <p:spPr>
          <a:xfrm>
            <a:off x="746807" y="1876011"/>
            <a:ext cx="8224242" cy="4042916"/>
          </a:xfrm>
        </p:spPr>
        <p:txBody>
          <a:bodyPr vert="horz" lIns="0" tIns="0" rIns="0" bIns="0" rtlCol="0" anchor="t">
            <a:normAutofit fontScale="92500" lnSpcReduction="20000"/>
          </a:bodyPr>
          <a:lstStyle/>
          <a:p>
            <a:pPr marL="0" indent="0">
              <a:buNone/>
            </a:pPr>
            <a:r>
              <a:rPr lang="sv-SE" b="1" dirty="0">
                <a:effectLst/>
                <a:latin typeface="Arial Bold"/>
                <a:cs typeface="Arial" panose="020B0604020202020204" pitchFamily="34" charset="0"/>
              </a:rPr>
              <a:t>Pulsmöte Kalle Bondesson</a:t>
            </a:r>
          </a:p>
          <a:p>
            <a:pPr marL="0" indent="0">
              <a:buNone/>
            </a:pPr>
            <a:r>
              <a:rPr lang="sv-SE" sz="2200" b="1" dirty="0">
                <a:latin typeface="Arial" panose="020B0604020202020204" pitchFamily="34" charset="0"/>
                <a:cs typeface="Arial" panose="020B0604020202020204" pitchFamily="34" charset="0"/>
              </a:rPr>
              <a:t>Tid: </a:t>
            </a:r>
            <a:r>
              <a:rPr lang="sv-SE" sz="2200" dirty="0">
                <a:latin typeface="Arial" panose="020B0604020202020204" pitchFamily="34" charset="0"/>
                <a:cs typeface="Arial" panose="020B0604020202020204" pitchFamily="34" charset="0"/>
              </a:rPr>
              <a:t>Varje morgon 7.30- max 10 min</a:t>
            </a:r>
            <a:endParaRPr lang="sv-SE" sz="2200" dirty="0">
              <a:latin typeface="Arial" panose="020B0604020202020204" pitchFamily="34" charset="0"/>
              <a:ea typeface="Tahoma"/>
              <a:cs typeface="Arial" panose="020B0604020202020204" pitchFamily="34" charset="0"/>
            </a:endParaRPr>
          </a:p>
          <a:p>
            <a:pPr marL="0" indent="0">
              <a:buNone/>
            </a:pPr>
            <a:r>
              <a:rPr lang="sv-SE" sz="2200" b="1" dirty="0">
                <a:latin typeface="Arial" panose="020B0604020202020204" pitchFamily="34" charset="0"/>
                <a:cs typeface="Arial" panose="020B0604020202020204" pitchFamily="34" charset="0"/>
              </a:rPr>
              <a:t>Ansvarig: </a:t>
            </a:r>
            <a:r>
              <a:rPr lang="sv-SE" sz="2200" dirty="0">
                <a:latin typeface="Arial" panose="020B0604020202020204" pitchFamily="34" charset="0"/>
                <a:cs typeface="Arial" panose="020B0604020202020204" pitchFamily="34" charset="0"/>
              </a:rPr>
              <a:t>Conny </a:t>
            </a:r>
            <a:endParaRPr lang="sv-SE" sz="2200" dirty="0">
              <a:latin typeface="Arial" panose="020B0604020202020204" pitchFamily="34" charset="0"/>
              <a:ea typeface="Tahoma"/>
              <a:cs typeface="Arial" panose="020B0604020202020204" pitchFamily="34" charset="0"/>
            </a:endParaRPr>
          </a:p>
          <a:p>
            <a:pPr marL="0" indent="0">
              <a:buNone/>
            </a:pPr>
            <a:r>
              <a:rPr lang="sv-SE" sz="2200" b="1" dirty="0">
                <a:latin typeface="Arial" panose="020B0604020202020204" pitchFamily="34" charset="0"/>
                <a:cs typeface="Arial" panose="020B0604020202020204" pitchFamily="34" charset="0"/>
              </a:rPr>
              <a:t>Plats: </a:t>
            </a:r>
            <a:r>
              <a:rPr lang="sv-SE" sz="2200" dirty="0">
                <a:latin typeface="Arial" panose="020B0604020202020204" pitchFamily="34" charset="0"/>
                <a:cs typeface="Arial" panose="020B0604020202020204" pitchFamily="34" charset="0"/>
              </a:rPr>
              <a:t>Tavlan i verkstan</a:t>
            </a:r>
            <a:endParaRPr lang="sv-SE" sz="2200" dirty="0">
              <a:latin typeface="Arial" panose="020B0604020202020204" pitchFamily="34" charset="0"/>
              <a:ea typeface="Tahoma"/>
              <a:cs typeface="Arial" panose="020B0604020202020204" pitchFamily="34" charset="0"/>
            </a:endParaRPr>
          </a:p>
          <a:p>
            <a:pPr marL="0" indent="0">
              <a:buNone/>
            </a:pPr>
            <a:endParaRPr lang="sv-SE" sz="1687" b="1" dirty="0">
              <a:latin typeface="Arial" panose="020B0604020202020204" pitchFamily="34" charset="0"/>
              <a:cs typeface="Arial" panose="020B0604020202020204" pitchFamily="34" charset="0"/>
            </a:endParaRPr>
          </a:p>
          <a:p>
            <a:pPr marL="0" indent="0">
              <a:buNone/>
            </a:pPr>
            <a:endParaRPr lang="sv-SE" sz="1687" b="1" dirty="0">
              <a:latin typeface="Arial" panose="020B0604020202020204" pitchFamily="34" charset="0"/>
              <a:cs typeface="Arial" panose="020B0604020202020204" pitchFamily="34" charset="0"/>
            </a:endParaRPr>
          </a:p>
          <a:p>
            <a:pPr marL="0" indent="0">
              <a:buNone/>
            </a:pPr>
            <a:r>
              <a:rPr lang="sv-SE" sz="2200" b="1" dirty="0">
                <a:latin typeface="Arial" panose="020B0604020202020204" pitchFamily="34" charset="0"/>
                <a:cs typeface="Arial" panose="020B0604020202020204" pitchFamily="34" charset="0"/>
              </a:rPr>
              <a:t>Dagordning:</a:t>
            </a:r>
            <a:endParaRPr lang="sv-SE" sz="2200" b="1" dirty="0">
              <a:latin typeface="Arial" panose="020B0604020202020204" pitchFamily="34" charset="0"/>
              <a:ea typeface="Tahoma"/>
              <a:cs typeface="Arial" panose="020B0604020202020204" pitchFamily="34" charset="0"/>
            </a:endParaRPr>
          </a:p>
          <a:p>
            <a:pPr marL="342441" indent="-342441"/>
            <a:r>
              <a:rPr lang="sv-SE" sz="2000" dirty="0">
                <a:latin typeface="Arial" panose="020B0604020202020204" pitchFamily="34" charset="0"/>
                <a:cs typeface="Arial" panose="020B0604020202020204" pitchFamily="34" charset="0"/>
              </a:rPr>
              <a:t>Säkerhet – Aj! och Oj! </a:t>
            </a:r>
          </a:p>
          <a:p>
            <a:pPr marL="342441" indent="-342441"/>
            <a:r>
              <a:rPr lang="sv-SE" sz="2000" dirty="0">
                <a:latin typeface="Arial" panose="020B0604020202020204" pitchFamily="34" charset="0"/>
                <a:cs typeface="Arial" panose="020B0604020202020204" pitchFamily="34" charset="0"/>
              </a:rPr>
              <a:t>Uppföljning – Flyter allt på? Ev. avvikelser?</a:t>
            </a:r>
            <a:endParaRPr lang="sv-SE" sz="2000" dirty="0">
              <a:latin typeface="Arial" panose="020B0604020202020204" pitchFamily="34" charset="0"/>
              <a:ea typeface="Tahoma"/>
              <a:cs typeface="Arial" panose="020B0604020202020204" pitchFamily="34" charset="0"/>
            </a:endParaRPr>
          </a:p>
          <a:p>
            <a:pPr marL="342441" indent="-342441"/>
            <a:r>
              <a:rPr lang="sv-SE" sz="2000" dirty="0">
                <a:latin typeface="Arial" panose="020B0604020202020204" pitchFamily="34" charset="0"/>
                <a:cs typeface="Arial" panose="020B0604020202020204" pitchFamily="34" charset="0"/>
              </a:rPr>
              <a:t>Planering </a:t>
            </a:r>
            <a:endParaRPr lang="sv-SE" sz="2000" dirty="0">
              <a:latin typeface="Arial" panose="020B0604020202020204" pitchFamily="34" charset="0"/>
              <a:ea typeface="Tahoma"/>
              <a:cs typeface="Arial" panose="020B0604020202020204" pitchFamily="34" charset="0"/>
            </a:endParaRPr>
          </a:p>
          <a:p>
            <a:pPr marL="342441" indent="-342441"/>
            <a:r>
              <a:rPr lang="sv-SE" sz="2000" dirty="0">
                <a:latin typeface="Arial" panose="020B0604020202020204" pitchFamily="34" charset="0"/>
                <a:cs typeface="Arial" panose="020B0604020202020204" pitchFamily="34" charset="0"/>
              </a:rPr>
              <a:t>Prioriteringar t ex deadlines, utf</a:t>
            </a:r>
            <a:r>
              <a:rPr lang="sv-SE" sz="2000" dirty="0">
                <a:solidFill>
                  <a:srgbClr val="000000"/>
                </a:solidFill>
                <a:latin typeface="Arial" panose="020B0604020202020204" pitchFamily="34" charset="0"/>
                <a:cs typeface="Arial" panose="020B0604020202020204" pitchFamily="34" charset="0"/>
              </a:rPr>
              <a:t>örande</a:t>
            </a:r>
            <a:endParaRPr lang="sv-SE" sz="2000" dirty="0">
              <a:solidFill>
                <a:srgbClr val="000000"/>
              </a:solidFill>
              <a:latin typeface="Arial" panose="020B0604020202020204" pitchFamily="34" charset="0"/>
              <a:ea typeface="Tahoma"/>
              <a:cs typeface="Arial" panose="020B0604020202020204" pitchFamily="34" charset="0"/>
            </a:endParaRPr>
          </a:p>
          <a:p>
            <a:pPr marL="342441" indent="-342441"/>
            <a:r>
              <a:rPr lang="sv-SE" sz="2000" dirty="0">
                <a:solidFill>
                  <a:srgbClr val="000000"/>
                </a:solidFill>
                <a:latin typeface="Arial" panose="020B0604020202020204" pitchFamily="34" charset="0"/>
                <a:cs typeface="Arial" panose="020B0604020202020204" pitchFamily="34" charset="0"/>
              </a:rPr>
              <a:t>Annat</a:t>
            </a:r>
            <a:endParaRPr lang="sv-SE" sz="2000" dirty="0">
              <a:solidFill>
                <a:srgbClr val="000000"/>
              </a:solidFill>
              <a:latin typeface="Arial" panose="020B0604020202020204" pitchFamily="34" charset="0"/>
              <a:ea typeface="Tahoma"/>
              <a:cs typeface="Arial" panose="020B0604020202020204" pitchFamily="34" charset="0"/>
            </a:endParaRPr>
          </a:p>
          <a:p>
            <a:pPr marL="342441" indent="-342441"/>
            <a:endParaRPr lang="sv-SE" sz="1687" dirty="0">
              <a:solidFill>
                <a:srgbClr val="000000"/>
              </a:solidFill>
              <a:ea typeface="Tahoma"/>
              <a:cs typeface="Tahoma"/>
            </a:endParaRPr>
          </a:p>
          <a:p>
            <a:pPr marL="0" indent="0">
              <a:buNone/>
            </a:pPr>
            <a:endParaRPr lang="sv-SE" dirty="0"/>
          </a:p>
        </p:txBody>
      </p:sp>
      <p:sp>
        <p:nvSpPr>
          <p:cNvPr id="5" name="Pratbubbla: oval 4">
            <a:extLst>
              <a:ext uri="{FF2B5EF4-FFF2-40B4-BE49-F238E27FC236}">
                <a16:creationId xmlns:a16="http://schemas.microsoft.com/office/drawing/2014/main" id="{DC3C8E7C-48DC-25C9-8755-62D78A53CC15}"/>
              </a:ext>
            </a:extLst>
          </p:cNvPr>
          <p:cNvSpPr/>
          <p:nvPr/>
        </p:nvSpPr>
        <p:spPr>
          <a:xfrm>
            <a:off x="7489372" y="3135106"/>
            <a:ext cx="4665146" cy="2947128"/>
          </a:xfrm>
          <a:prstGeom prst="wedgeEllipseCallout">
            <a:avLst>
              <a:gd name="adj1" fmla="val -79477"/>
              <a:gd name="adj2" fmla="val -28716"/>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64294" tIns="32147" rIns="64294" bIns="32147" rtlCol="0" anchor="ctr"/>
          <a:lstStyle/>
          <a:p>
            <a:pPr algn="ctr"/>
            <a:r>
              <a:rPr lang="sv-SE" sz="1687" b="1" dirty="0">
                <a:latin typeface="Arial" panose="020B0604020202020204" pitchFamily="34" charset="0"/>
                <a:cs typeface="Arial" panose="020B0604020202020204" pitchFamily="34" charset="0"/>
              </a:rPr>
              <a:t>Våra spelregler:</a:t>
            </a:r>
            <a:br>
              <a:rPr lang="sv-SE" sz="1687" b="1" dirty="0">
                <a:latin typeface="Arial" panose="020B0604020202020204" pitchFamily="34" charset="0"/>
                <a:cs typeface="Arial" panose="020B0604020202020204" pitchFamily="34" charset="0"/>
              </a:rPr>
            </a:br>
            <a:endParaRPr lang="sv-SE" sz="1687" b="1" dirty="0">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Alla närvarande/ alla i tid</a:t>
            </a:r>
            <a:endParaRPr lang="sv-SE" sz="1600"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Mobiltelefoner tysta</a:t>
            </a:r>
            <a:endParaRPr lang="sv-SE" sz="1600"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Alla vet vad som är sagt</a:t>
            </a:r>
            <a:endParaRPr lang="sv-SE" sz="1600"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Ta bara upp det som rör alla </a:t>
            </a:r>
            <a:endParaRPr lang="sv-SE" sz="1600"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Tavlan talar</a:t>
            </a:r>
            <a:endParaRPr lang="sv-SE" sz="1600" b="1" dirty="0">
              <a:solidFill>
                <a:schemeClr val="bg1"/>
              </a:solidFill>
              <a:latin typeface="Arial" panose="020B0604020202020204" pitchFamily="34" charset="0"/>
              <a:ea typeface="Tahoma"/>
              <a:cs typeface="Arial" panose="020B0604020202020204" pitchFamily="34" charset="0"/>
            </a:endParaRPr>
          </a:p>
          <a:p>
            <a:pPr algn="ctr"/>
            <a:endParaRPr lang="sv-SE" sz="1266" dirty="0"/>
          </a:p>
        </p:txBody>
      </p:sp>
      <p:pic>
        <p:nvPicPr>
          <p:cNvPr id="4" name="Bildobjekt 3" descr="En bild som visar cirkel, kreativitet, växel, konst&#10;&#10;AI-genererat innehåll kan vara felaktigt.">
            <a:extLst>
              <a:ext uri="{FF2B5EF4-FFF2-40B4-BE49-F238E27FC236}">
                <a16:creationId xmlns:a16="http://schemas.microsoft.com/office/drawing/2014/main" id="{8C797F00-542E-5FE6-0935-490B53AD5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918" y="296531"/>
            <a:ext cx="2472263" cy="2164055"/>
          </a:xfrm>
          <a:prstGeom prst="rect">
            <a:avLst/>
          </a:prstGeom>
        </p:spPr>
      </p:pic>
    </p:spTree>
    <p:extLst>
      <p:ext uri="{BB962C8B-B14F-4D97-AF65-F5344CB8AC3E}">
        <p14:creationId xmlns:p14="http://schemas.microsoft.com/office/powerpoint/2010/main" val="231664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351794" y="1547716"/>
            <a:ext cx="5504139" cy="680475"/>
          </a:xfrm>
          <a:prstGeom prst="rect">
            <a:avLst/>
          </a:prstGeom>
          <a:noFill/>
        </p:spPr>
        <p:txBody>
          <a:bodyPr wrap="square" lIns="64294" tIns="32147" rIns="64294" bIns="32147" rtlCol="0" anchor="t">
            <a:spAutoFit/>
          </a:bodyPr>
          <a:lstStyle/>
          <a:p>
            <a:pPr defTabSz="342882"/>
            <a:r>
              <a:rPr lang="sv-SE" sz="4000" b="1" dirty="0">
                <a:solidFill>
                  <a:prstClr val="black"/>
                </a:solidFill>
                <a:latin typeface="Arial Bold"/>
              </a:rPr>
              <a:t>Stortavla … </a:t>
            </a:r>
            <a:endParaRPr lang="sv-SE" sz="4000" b="1" dirty="0">
              <a:solidFill>
                <a:prstClr val="black"/>
              </a:solidFill>
              <a:latin typeface="Arial Bold"/>
              <a:ea typeface="Tahoma"/>
              <a:cs typeface="Tahoma"/>
            </a:endParaRPr>
          </a:p>
        </p:txBody>
      </p:sp>
      <p:sp>
        <p:nvSpPr>
          <p:cNvPr id="4" name="textruta 3"/>
          <p:cNvSpPr txBox="1"/>
          <p:nvPr/>
        </p:nvSpPr>
        <p:spPr>
          <a:xfrm>
            <a:off x="325329" y="2767481"/>
            <a:ext cx="6146977" cy="2085603"/>
          </a:xfrm>
          <a:prstGeom prst="rect">
            <a:avLst/>
          </a:prstGeom>
          <a:noFill/>
        </p:spPr>
        <p:txBody>
          <a:bodyPr wrap="square" lIns="64294" tIns="32147" rIns="64294" bIns="32147" rtlCol="0" anchor="t">
            <a:spAutoFit/>
          </a:bodyPr>
          <a:lstStyle/>
          <a:p>
            <a:pPr defTabSz="342882">
              <a:lnSpc>
                <a:spcPct val="90000"/>
              </a:lnSpc>
            </a:pPr>
            <a:r>
              <a:rPr lang="sv-SE" sz="2800" dirty="0">
                <a:latin typeface="Arial" panose="020B0604020202020204" pitchFamily="34" charset="0"/>
                <a:cs typeface="Arial" panose="020B0604020202020204" pitchFamily="34" charset="0"/>
              </a:rPr>
              <a:t>… är ett sätt att skapa överblick över processer, produktion och resultat och bidrar till att skapa delaktighet och förståelse ….</a:t>
            </a:r>
          </a:p>
          <a:p>
            <a:pPr defTabSz="342882">
              <a:lnSpc>
                <a:spcPct val="90000"/>
              </a:lnSpc>
            </a:pPr>
            <a:endParaRPr lang="sv-SE" sz="1125" dirty="0"/>
          </a:p>
          <a:p>
            <a:pPr marL="342441" indent="-342441" defTabSz="342882">
              <a:lnSpc>
                <a:spcPct val="90000"/>
              </a:lnSpc>
              <a:buFont typeface="Arial"/>
              <a:buChar char="•"/>
            </a:pPr>
            <a:endParaRPr lang="sv-SE" sz="2250" dirty="0">
              <a:ea typeface="Tahoma"/>
              <a:cs typeface="Tahoma"/>
            </a:endParaRPr>
          </a:p>
        </p:txBody>
      </p:sp>
      <p:pic>
        <p:nvPicPr>
          <p:cNvPr id="5" name="Bildobjekt 4">
            <a:extLst>
              <a:ext uri="{FF2B5EF4-FFF2-40B4-BE49-F238E27FC236}">
                <a16:creationId xmlns:a16="http://schemas.microsoft.com/office/drawing/2014/main" id="{333B458C-D297-70AB-FCE9-83140BBA8656}"/>
              </a:ext>
            </a:extLst>
          </p:cNvPr>
          <p:cNvPicPr>
            <a:picLocks noChangeAspect="1"/>
          </p:cNvPicPr>
          <p:nvPr/>
        </p:nvPicPr>
        <p:blipFill>
          <a:blip r:embed="rId3"/>
          <a:stretch>
            <a:fillRect/>
          </a:stretch>
        </p:blipFill>
        <p:spPr>
          <a:xfrm>
            <a:off x="7088680" y="1995085"/>
            <a:ext cx="4207240" cy="3162741"/>
          </a:xfrm>
          <a:prstGeom prst="rect">
            <a:avLst/>
          </a:prstGeom>
        </p:spPr>
      </p:pic>
    </p:spTree>
    <p:extLst>
      <p:ext uri="{BB962C8B-B14F-4D97-AF65-F5344CB8AC3E}">
        <p14:creationId xmlns:p14="http://schemas.microsoft.com/office/powerpoint/2010/main" val="257851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73645" y="1081094"/>
            <a:ext cx="7728539" cy="926696"/>
          </a:xfrm>
          <a:prstGeom prst="rect">
            <a:avLst/>
          </a:prstGeom>
          <a:noFill/>
        </p:spPr>
        <p:txBody>
          <a:bodyPr wrap="square" lIns="64294" tIns="32147" rIns="64294" bIns="32147" rtlCol="0" anchor="t">
            <a:spAutoFit/>
          </a:bodyPr>
          <a:lstStyle/>
          <a:p>
            <a:pPr defTabSz="342882"/>
            <a:r>
              <a:rPr lang="sv-SE" sz="2800" b="1" dirty="0">
                <a:solidFill>
                  <a:prstClr val="black"/>
                </a:solidFill>
                <a:latin typeface="Arial Bold"/>
              </a:rPr>
              <a:t>Stortavla… </a:t>
            </a:r>
          </a:p>
          <a:p>
            <a:pPr defTabSz="342882"/>
            <a:r>
              <a:rPr lang="sv-SE" sz="2800" b="1" dirty="0">
                <a:solidFill>
                  <a:prstClr val="black"/>
                </a:solidFill>
                <a:latin typeface="Arial Bold"/>
              </a:rPr>
              <a:t>är ett stöd för möten genom att: </a:t>
            </a:r>
            <a:endParaRPr lang="sv-SE" sz="2800" b="1" dirty="0">
              <a:solidFill>
                <a:prstClr val="black"/>
              </a:solidFill>
              <a:latin typeface="Arial Bold"/>
              <a:ea typeface="Tahoma"/>
              <a:cs typeface="Tahoma"/>
            </a:endParaRPr>
          </a:p>
        </p:txBody>
      </p:sp>
      <p:sp>
        <p:nvSpPr>
          <p:cNvPr id="4" name="textruta 3"/>
          <p:cNvSpPr txBox="1"/>
          <p:nvPr/>
        </p:nvSpPr>
        <p:spPr>
          <a:xfrm>
            <a:off x="212002" y="2327246"/>
            <a:ext cx="7728538" cy="5167216"/>
          </a:xfrm>
          <a:prstGeom prst="rect">
            <a:avLst/>
          </a:prstGeom>
          <a:noFill/>
        </p:spPr>
        <p:txBody>
          <a:bodyPr wrap="square" lIns="64294" tIns="32147" rIns="64294" bIns="32147" rtlCol="0" anchor="t">
            <a:spAutoFit/>
          </a:bodyPr>
          <a:lstStyle/>
          <a:p>
            <a:pPr marL="342441" indent="-342441" defTabSz="342882">
              <a:lnSpc>
                <a:spcPct val="90000"/>
              </a:lnSpc>
              <a:buFont typeface="Arial"/>
              <a:buChar char="•"/>
            </a:pPr>
            <a:r>
              <a:rPr lang="sv-SE" sz="2400" dirty="0">
                <a:latin typeface="Arial" panose="020B0604020202020204" pitchFamily="34" charset="0"/>
                <a:cs typeface="Arial" panose="020B0604020202020204" pitchFamily="34" charset="0"/>
              </a:rPr>
              <a:t>Underlättar visualisering - arbetsplatsen talar till oss </a:t>
            </a:r>
          </a:p>
          <a:p>
            <a:pPr marL="342441" indent="-342441" defTabSz="342882">
              <a:lnSpc>
                <a:spcPct val="90000"/>
              </a:lnSpc>
              <a:buFont typeface="Arial"/>
              <a:buChar char="•"/>
            </a:pPr>
            <a:endParaRPr lang="sv-SE" sz="2400" dirty="0">
              <a:latin typeface="Arial" panose="020B0604020202020204" pitchFamily="34" charset="0"/>
              <a:ea typeface="Tahoma"/>
              <a:cs typeface="Arial" panose="020B0604020202020204" pitchFamily="34" charset="0"/>
            </a:endParaRPr>
          </a:p>
          <a:p>
            <a:pPr marL="342441" indent="-342441" defTabSz="342882">
              <a:lnSpc>
                <a:spcPct val="90000"/>
              </a:lnSpc>
              <a:buFont typeface="Arial"/>
              <a:buChar char="•"/>
            </a:pPr>
            <a:r>
              <a:rPr lang="sv-SE" sz="2400" dirty="0">
                <a:latin typeface="Arial" panose="020B0604020202020204" pitchFamily="34" charset="0"/>
                <a:ea typeface="Tahoma"/>
                <a:cs typeface="Arial" panose="020B0604020202020204" pitchFamily="34" charset="0"/>
              </a:rPr>
              <a:t>Lätt att se vad som är viktigt och snabbt få en överblick</a:t>
            </a:r>
          </a:p>
          <a:p>
            <a:pPr marL="342441" indent="-342441" defTabSz="342882">
              <a:lnSpc>
                <a:spcPct val="90000"/>
              </a:lnSpc>
              <a:buFont typeface="Arial"/>
              <a:buChar char="•"/>
            </a:pPr>
            <a:endParaRPr lang="sv-SE" sz="2400" dirty="0">
              <a:latin typeface="Arial" panose="020B0604020202020204" pitchFamily="34" charset="0"/>
              <a:cs typeface="Arial" panose="020B0604020202020204" pitchFamily="34" charset="0"/>
            </a:endParaRPr>
          </a:p>
          <a:p>
            <a:pPr marL="342441" indent="-342441" defTabSz="342882">
              <a:lnSpc>
                <a:spcPct val="90000"/>
              </a:lnSpc>
              <a:buFont typeface="Arial"/>
              <a:buChar char="•"/>
            </a:pPr>
            <a:r>
              <a:rPr lang="sv-SE" sz="2400" dirty="0">
                <a:latin typeface="Arial" panose="020B0604020202020204" pitchFamily="34" charset="0"/>
                <a:cs typeface="Arial" panose="020B0604020202020204" pitchFamily="34" charset="0"/>
              </a:rPr>
              <a:t>Bra struktur på tavlan ger en dagordning för mötet och underlättar att följa upp det som bestämts</a:t>
            </a:r>
          </a:p>
          <a:p>
            <a:pPr marL="342441" indent="-342441" defTabSz="342882">
              <a:lnSpc>
                <a:spcPct val="90000"/>
              </a:lnSpc>
              <a:buFont typeface="Arial"/>
              <a:buChar char="•"/>
            </a:pPr>
            <a:endParaRPr lang="sv-SE" sz="2400" dirty="0">
              <a:latin typeface="Arial" panose="020B0604020202020204" pitchFamily="34" charset="0"/>
              <a:cs typeface="Arial" panose="020B0604020202020204" pitchFamily="34" charset="0"/>
            </a:endParaRPr>
          </a:p>
          <a:p>
            <a:pPr marL="342441" indent="-342441" defTabSz="342882">
              <a:lnSpc>
                <a:spcPct val="90000"/>
              </a:lnSpc>
              <a:buFont typeface="Arial"/>
              <a:buChar char="•"/>
            </a:pPr>
            <a:r>
              <a:rPr lang="sv-SE" sz="2400" dirty="0">
                <a:latin typeface="Arial" panose="020B0604020202020204" pitchFamily="34" charset="0"/>
                <a:cs typeface="Arial" panose="020B0604020202020204" pitchFamily="34" charset="0"/>
              </a:rPr>
              <a:t>Dokumentationen efter mötet finns </a:t>
            </a:r>
          </a:p>
          <a:p>
            <a:pPr defTabSz="342882">
              <a:lnSpc>
                <a:spcPct val="90000"/>
              </a:lnSpc>
            </a:pPr>
            <a:r>
              <a:rPr lang="sv-SE" sz="2400" dirty="0">
                <a:latin typeface="Arial" panose="020B0604020202020204" pitchFamily="34" charset="0"/>
                <a:cs typeface="Arial" panose="020B0604020202020204" pitchFamily="34" charset="0"/>
              </a:rPr>
              <a:t>    på tavlan – lätt att uppdatera sig om man inte deltog.</a:t>
            </a:r>
          </a:p>
          <a:p>
            <a:pPr defTabSz="342882">
              <a:lnSpc>
                <a:spcPct val="90000"/>
              </a:lnSpc>
            </a:pPr>
            <a:endParaRPr lang="sv-SE" sz="2400" dirty="0">
              <a:latin typeface="Arial" panose="020B0604020202020204" pitchFamily="34" charset="0"/>
              <a:cs typeface="Arial" panose="020B0604020202020204" pitchFamily="34" charset="0"/>
            </a:endParaRPr>
          </a:p>
          <a:p>
            <a:pPr marL="342900" indent="-342900" defTabSz="342882">
              <a:lnSpc>
                <a:spcPct val="90000"/>
              </a:lnSpc>
              <a:buFont typeface="Arial" panose="020B0604020202020204" pitchFamily="34" charset="0"/>
              <a:buChar char="•"/>
            </a:pPr>
            <a:r>
              <a:rPr lang="sv-SE" sz="2400" dirty="0">
                <a:latin typeface="Arial" panose="020B0604020202020204" pitchFamily="34" charset="0"/>
                <a:cs typeface="Arial" panose="020B0604020202020204" pitchFamily="34" charset="0"/>
              </a:rPr>
              <a:t>Tydliggör och underlättar kommunikationen i verksamheten</a:t>
            </a:r>
          </a:p>
          <a:p>
            <a:pPr defTabSz="342882">
              <a:lnSpc>
                <a:spcPct val="90000"/>
              </a:lnSpc>
            </a:pPr>
            <a:endParaRPr lang="sv-SE" sz="2250" dirty="0"/>
          </a:p>
          <a:p>
            <a:pPr defTabSz="342882">
              <a:lnSpc>
                <a:spcPct val="90000"/>
              </a:lnSpc>
            </a:pPr>
            <a:endParaRPr lang="sv-SE" sz="1125" dirty="0"/>
          </a:p>
          <a:p>
            <a:pPr marL="342441" indent="-342441" defTabSz="342882">
              <a:lnSpc>
                <a:spcPct val="90000"/>
              </a:lnSpc>
              <a:buFont typeface="Arial"/>
              <a:buChar char="•"/>
            </a:pPr>
            <a:endParaRPr lang="sv-SE" sz="2250" dirty="0">
              <a:ea typeface="Tahoma"/>
              <a:cs typeface="Tahoma"/>
            </a:endParaRPr>
          </a:p>
        </p:txBody>
      </p:sp>
      <p:pic>
        <p:nvPicPr>
          <p:cNvPr id="2" name="Bildobjekt 1">
            <a:extLst>
              <a:ext uri="{FF2B5EF4-FFF2-40B4-BE49-F238E27FC236}">
                <a16:creationId xmlns:a16="http://schemas.microsoft.com/office/drawing/2014/main" id="{42E413E4-AD33-58CA-3565-6F0B67FFC82E}"/>
              </a:ext>
            </a:extLst>
          </p:cNvPr>
          <p:cNvPicPr>
            <a:picLocks noChangeAspect="1"/>
          </p:cNvPicPr>
          <p:nvPr/>
        </p:nvPicPr>
        <p:blipFill>
          <a:blip r:embed="rId3"/>
          <a:stretch>
            <a:fillRect/>
          </a:stretch>
        </p:blipFill>
        <p:spPr>
          <a:xfrm>
            <a:off x="7940540" y="2007790"/>
            <a:ext cx="4206605" cy="3164098"/>
          </a:xfrm>
          <a:prstGeom prst="rect">
            <a:avLst/>
          </a:prstGeom>
        </p:spPr>
      </p:pic>
    </p:spTree>
    <p:extLst>
      <p:ext uri="{BB962C8B-B14F-4D97-AF65-F5344CB8AC3E}">
        <p14:creationId xmlns:p14="http://schemas.microsoft.com/office/powerpoint/2010/main" val="3370810290"/>
      </p:ext>
    </p:extLst>
  </p:cSld>
  <p:clrMapOvr>
    <a:masterClrMapping/>
  </p:clrMapOvr>
</p:sld>
</file>

<file path=ppt/theme/theme1.xml><?xml version="1.0" encoding="utf-8"?>
<a:theme xmlns:a="http://schemas.openxmlformats.org/drawingml/2006/main" name="2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TotalTime>
  <Words>2734</Words>
  <Application>Microsoft Office PowerPoint</Application>
  <PresentationFormat>Bredbild</PresentationFormat>
  <Paragraphs>504</Paragraphs>
  <Slides>23</Slides>
  <Notes>20</Notes>
  <HiddenSlides>0</HiddenSlides>
  <MMClips>0</MMClips>
  <ScaleCrop>false</ScaleCrop>
  <HeadingPairs>
    <vt:vector size="6" baseType="variant">
      <vt:variant>
        <vt:lpstr>Använt teckensnitt</vt:lpstr>
      </vt:variant>
      <vt:variant>
        <vt:i4>12</vt:i4>
      </vt:variant>
      <vt:variant>
        <vt:lpstr>Tema</vt:lpstr>
      </vt:variant>
      <vt:variant>
        <vt:i4>1</vt:i4>
      </vt:variant>
      <vt:variant>
        <vt:lpstr>Bildrubriker</vt:lpstr>
      </vt:variant>
      <vt:variant>
        <vt:i4>23</vt:i4>
      </vt:variant>
    </vt:vector>
  </HeadingPairs>
  <TitlesOfParts>
    <vt:vector size="36" baseType="lpstr">
      <vt:lpstr>Aptos</vt:lpstr>
      <vt:lpstr>Aptos Display</vt:lpstr>
      <vt:lpstr>Arial</vt:lpstr>
      <vt:lpstr>Arial Bold</vt:lpstr>
      <vt:lpstr>Arial,Sans-Serif</vt:lpstr>
      <vt:lpstr>Bradley Hand ITC</vt:lpstr>
      <vt:lpstr>Calibri</vt:lpstr>
      <vt:lpstr>Georgia</vt:lpstr>
      <vt:lpstr>Montserrat</vt:lpstr>
      <vt:lpstr>Symbol</vt:lpstr>
      <vt:lpstr>Tahoma</vt:lpstr>
      <vt:lpstr>Wingdings</vt:lpstr>
      <vt:lpstr>2_Office-tema</vt:lpstr>
      <vt:lpstr> Möten och stortavla  </vt:lpstr>
      <vt:lpstr>PowerPoint-presentation</vt:lpstr>
      <vt:lpstr>PowerPoint-presentation</vt:lpstr>
      <vt:lpstr>PowerPoint-presentation</vt:lpstr>
      <vt:lpstr>PowerPoint-presentation</vt:lpstr>
      <vt:lpstr>PowerPoint-presentation</vt:lpstr>
      <vt:lpstr>Exempel </vt:lpstr>
      <vt:lpstr>PowerPoint-presentation</vt:lpstr>
      <vt:lpstr>PowerPoint-presentation</vt:lpstr>
      <vt:lpstr>PowerPoint-presentation</vt:lpstr>
      <vt:lpstr>PowerPoint-presentation</vt:lpstr>
      <vt:lpstr>PowerPoint-presentation</vt:lpstr>
      <vt:lpstr>Exempel </vt:lpstr>
      <vt:lpstr>PowerPoint-presentation</vt:lpstr>
      <vt:lpstr>PowerPoint-presentation</vt:lpstr>
      <vt:lpstr>PowerPoint-presentation</vt:lpstr>
      <vt:lpstr>PowerPoint-presentation</vt:lpstr>
      <vt:lpstr>PowerPoint-presentation</vt:lpstr>
      <vt:lpstr>PowerPoint-presentation</vt:lpstr>
      <vt:lpstr>PowerPoint-presentation</vt:lpstr>
      <vt:lpstr>Tips! </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Åsa-Lina Nordlund</dc:creator>
  <cp:lastModifiedBy>Åsa-Lina Nordlund</cp:lastModifiedBy>
  <cp:revision>2</cp:revision>
  <dcterms:created xsi:type="dcterms:W3CDTF">2025-06-18T20:37:25Z</dcterms:created>
  <dcterms:modified xsi:type="dcterms:W3CDTF">2026-01-29T13:25:02Z</dcterms:modified>
</cp:coreProperties>
</file>