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681" r:id="rId5"/>
    <p:sldMasterId id="2147483701" r:id="rId6"/>
    <p:sldMasterId id="2147483648" r:id="rId7"/>
    <p:sldMasterId id="2147483912" r:id="rId8"/>
  </p:sldMasterIdLst>
  <p:notesMasterIdLst>
    <p:notesMasterId r:id="rId30"/>
  </p:notesMasterIdLst>
  <p:sldIdLst>
    <p:sldId id="12484" r:id="rId9"/>
    <p:sldId id="1774" r:id="rId10"/>
    <p:sldId id="1773" r:id="rId11"/>
    <p:sldId id="284" r:id="rId12"/>
    <p:sldId id="269" r:id="rId13"/>
    <p:sldId id="270" r:id="rId14"/>
    <p:sldId id="1789" r:id="rId15"/>
    <p:sldId id="1788" r:id="rId16"/>
    <p:sldId id="1790" r:id="rId17"/>
    <p:sldId id="1786" r:id="rId18"/>
    <p:sldId id="12485" r:id="rId19"/>
    <p:sldId id="262" r:id="rId20"/>
    <p:sldId id="1785" r:id="rId21"/>
    <p:sldId id="1777" r:id="rId22"/>
    <p:sldId id="1778" r:id="rId23"/>
    <p:sldId id="1779" r:id="rId24"/>
    <p:sldId id="1781" r:id="rId25"/>
    <p:sldId id="1782" r:id="rId26"/>
    <p:sldId id="1783" r:id="rId27"/>
    <p:sldId id="301" r:id="rId28"/>
    <p:sldId id="12486" r:id="rId2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d och varför" id="{20468C38-D00A-47BB-945A-5AF3235DFDC1}">
          <p14:sldIdLst>
            <p14:sldId id="12484"/>
          </p14:sldIdLst>
        </p14:section>
        <p14:section name="Varför värderingar" id="{F0670303-39A4-4B39-9C1C-AD00F6A55B33}">
          <p14:sldIdLst>
            <p14:sldId id="1774"/>
            <p14:sldId id="1773"/>
            <p14:sldId id="284"/>
            <p14:sldId id="269"/>
          </p14:sldIdLst>
        </p14:section>
        <p14:section name="exempel på arbete med värderingar i andra företag" id="{2F66DEF7-A058-4E57-B6D3-F3CFD86FD7A9}">
          <p14:sldIdLst>
            <p14:sldId id="270"/>
            <p14:sldId id="1789"/>
            <p14:sldId id="1788"/>
            <p14:sldId id="1790"/>
            <p14:sldId id="1786"/>
            <p14:sldId id="12485"/>
            <p14:sldId id="262"/>
            <p14:sldId id="1785"/>
          </p14:sldIdLst>
        </p14:section>
        <p14:section name="Övningar" id="{F44B4E07-014C-4831-B0A6-91615E26A001}">
          <p14:sldIdLst>
            <p14:sldId id="1777"/>
            <p14:sldId id="1778"/>
            <p14:sldId id="1779"/>
            <p14:sldId id="1781"/>
            <p14:sldId id="1782"/>
            <p14:sldId id="1783"/>
          </p14:sldIdLst>
        </p14:section>
        <p14:section name="Tips" id="{F8016835-9834-49EA-B041-556DDF8764A8}">
          <p14:sldIdLst>
            <p14:sldId id="301"/>
            <p14:sldId id="124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A9280F-9EC7-4C35-2EF3-82FBE2540C38}" name="Sara Johnson" initials="SJ" userId="S::sara.johnson_hushallningssallskapet.se#ext#@svelantbruksuniversitet.onmicrosoft.com::ed1f32c4-1659-416d-9813-73c7d56c359a" providerId="AD"/>
  <p188:author id="{4ABDEA2A-6341-A7B6-10CD-8BB5D8F31FD3}" name="Folke Brinckmann" initials="FB" userId="S::folke_viljalysa.se#ext#@svelantbruksuniversitet.onmicrosoft.com::3dcd0d7b-1872-433b-a1ae-f6f02ed43b5a" providerId="AD"/>
  <p188:author id="{4D63E73C-3C1D-6785-FC12-7CFA88A215A6}" name="Åsa-Lina Nordlund" initials="ÅN" userId="S::asa-lina_nordlundsutveckling.se#ext#@svelantbruksuniversitet.onmicrosoft.com::7c3a76b4-89e8-4ba3-9a60-8ea320a1e890" providerId="AD"/>
  <p188:author id="{DCFE7F76-D6CC-C68B-D88A-CCB8A17E3718}" name="Sara Johnson" initials="SJ" userId="S::sara.johnson@hushallningssallskapet.se::51f89924-055d-44ab-8e20-2fc548136883" providerId="AD"/>
  <p188:author id="{C389D091-1EE8-7EAC-05B1-8662671B5D09}" name="Katarina Steen" initials="KS" userId="S::katarina.steen_vxa.se#ext#@svelantbruksuniversitet.onmicrosoft.com::9fc3855b-ece0-42ae-86f3-62743addf2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6EA6F-A23C-6A1B-9EAB-083E645FC57E}" v="1" dt="2025-06-18T18:40:54.521"/>
    <p1510:client id="{40DAE419-65D0-BB50-C50C-D029E5ED1150}" v="125" dt="2025-06-18T20:51:03.715"/>
    <p1510:client id="{5919D31A-DFFA-463C-A05C-2141E9094592}" v="2" dt="2025-06-19T09:09:44.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a-Lina Nordlund" userId="7e96768a-9080-4672-be98-afb4b17f83c4" providerId="ADAL" clId="{5919D31A-DFFA-463C-A05C-2141E9094592}"/>
    <pc:docChg chg="custSel addSld modSld">
      <pc:chgData name="Åsa-Lina Nordlund" userId="7e96768a-9080-4672-be98-afb4b17f83c4" providerId="ADAL" clId="{5919D31A-DFFA-463C-A05C-2141E9094592}" dt="2025-06-19T09:11:51.933" v="517" actId="113"/>
      <pc:docMkLst>
        <pc:docMk/>
      </pc:docMkLst>
      <pc:sldChg chg="modSp mod">
        <pc:chgData name="Åsa-Lina Nordlund" userId="7e96768a-9080-4672-be98-afb4b17f83c4" providerId="ADAL" clId="{5919D31A-DFFA-463C-A05C-2141E9094592}" dt="2025-06-19T08:46:17.967" v="195" actId="113"/>
        <pc:sldMkLst>
          <pc:docMk/>
          <pc:sldMk cId="2218488295" sldId="301"/>
        </pc:sldMkLst>
        <pc:spChg chg="mod">
          <ac:chgData name="Åsa-Lina Nordlund" userId="7e96768a-9080-4672-be98-afb4b17f83c4" providerId="ADAL" clId="{5919D31A-DFFA-463C-A05C-2141E9094592}" dt="2025-06-19T08:46:17.967" v="195" actId="113"/>
          <ac:spMkLst>
            <pc:docMk/>
            <pc:sldMk cId="2218488295" sldId="301"/>
            <ac:spMk id="2" creationId="{37049411-93FB-FD81-F37F-BE93A8C73697}"/>
          </ac:spMkLst>
        </pc:spChg>
      </pc:sldChg>
      <pc:sldChg chg="modSp mod">
        <pc:chgData name="Åsa-Lina Nordlund" userId="7e96768a-9080-4672-be98-afb4b17f83c4" providerId="ADAL" clId="{5919D31A-DFFA-463C-A05C-2141E9094592}" dt="2025-06-19T08:43:45.255" v="165" actId="732"/>
        <pc:sldMkLst>
          <pc:docMk/>
          <pc:sldMk cId="1152627747" sldId="12484"/>
        </pc:sldMkLst>
        <pc:spChg chg="mod">
          <ac:chgData name="Åsa-Lina Nordlund" userId="7e96768a-9080-4672-be98-afb4b17f83c4" providerId="ADAL" clId="{5919D31A-DFFA-463C-A05C-2141E9094592}" dt="2025-06-19T08:43:37.697" v="164" actId="1076"/>
          <ac:spMkLst>
            <pc:docMk/>
            <pc:sldMk cId="1152627747" sldId="12484"/>
            <ac:spMk id="3" creationId="{1EF55264-D660-5DCD-DD37-6E92038CE140}"/>
          </ac:spMkLst>
        </pc:spChg>
        <pc:picChg chg="mod modCrop">
          <ac:chgData name="Åsa-Lina Nordlund" userId="7e96768a-9080-4672-be98-afb4b17f83c4" providerId="ADAL" clId="{5919D31A-DFFA-463C-A05C-2141E9094592}" dt="2025-06-19T08:43:45.255" v="165" actId="732"/>
          <ac:picMkLst>
            <pc:docMk/>
            <pc:sldMk cId="1152627747" sldId="12484"/>
            <ac:picMk id="6" creationId="{CF3AB85A-3A0E-9C49-DB36-A45628771EC0}"/>
          </ac:picMkLst>
        </pc:picChg>
      </pc:sldChg>
      <pc:sldChg chg="delSp modSp add mod">
        <pc:chgData name="Åsa-Lina Nordlund" userId="7e96768a-9080-4672-be98-afb4b17f83c4" providerId="ADAL" clId="{5919D31A-DFFA-463C-A05C-2141E9094592}" dt="2025-06-19T09:11:51.933" v="517" actId="113"/>
        <pc:sldMkLst>
          <pc:docMk/>
          <pc:sldMk cId="4069991054" sldId="12486"/>
        </pc:sldMkLst>
        <pc:spChg chg="mod">
          <ac:chgData name="Åsa-Lina Nordlund" userId="7e96768a-9080-4672-be98-afb4b17f83c4" providerId="ADAL" clId="{5919D31A-DFFA-463C-A05C-2141E9094592}" dt="2025-06-19T08:46:14.409" v="194" actId="113"/>
          <ac:spMkLst>
            <pc:docMk/>
            <pc:sldMk cId="4069991054" sldId="12486"/>
            <ac:spMk id="2" creationId="{0A1CE2F0-D3A2-77CA-4B8A-CB98BF624EAE}"/>
          </ac:spMkLst>
        </pc:spChg>
        <pc:spChg chg="mod">
          <ac:chgData name="Åsa-Lina Nordlund" userId="7e96768a-9080-4672-be98-afb4b17f83c4" providerId="ADAL" clId="{5919D31A-DFFA-463C-A05C-2141E9094592}" dt="2025-06-19T09:11:51.933" v="517" actId="113"/>
          <ac:spMkLst>
            <pc:docMk/>
            <pc:sldMk cId="4069991054" sldId="12486"/>
            <ac:spMk id="3" creationId="{F92F863E-FF94-41DC-523E-CDD70EFEC5A6}"/>
          </ac:spMkLst>
        </pc:spChg>
        <pc:picChg chg="del">
          <ac:chgData name="Åsa-Lina Nordlund" userId="7e96768a-9080-4672-be98-afb4b17f83c4" providerId="ADAL" clId="{5919D31A-DFFA-463C-A05C-2141E9094592}" dt="2025-06-19T08:46:05.056" v="191" actId="478"/>
          <ac:picMkLst>
            <pc:docMk/>
            <pc:sldMk cId="4069991054" sldId="12486"/>
            <ac:picMk id="4" creationId="{5823706C-85D6-4C65-D24B-8AE54F681AA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A4985B-2EDC-475D-93E7-45003254FAAD}" type="datetimeFigureOut">
              <a:rPr lang="sv-SE" smtClean="0"/>
              <a:t>2025-06-19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18C63-ED6A-4B35-9DC9-094380B947F3}" type="slidenum">
              <a:rPr lang="sv-SE" smtClean="0"/>
              <a:t>‹#›</a:t>
            </a:fld>
            <a:endParaRPr lang="sv-SE"/>
          </a:p>
        </p:txBody>
      </p:sp>
    </p:spTree>
    <p:extLst>
      <p:ext uri="{BB962C8B-B14F-4D97-AF65-F5344CB8AC3E}">
        <p14:creationId xmlns:p14="http://schemas.microsoft.com/office/powerpoint/2010/main" val="2706678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F83BE-9841-A7FD-7BF5-38BC9983656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B15C8FE-6962-12F5-99E1-D0AA3B77C88B}"/>
              </a:ext>
            </a:extLst>
          </p:cNvPr>
          <p:cNvSpPr>
            <a:spLocks noGrp="1" noRot="1" noChangeAspect="1"/>
          </p:cNvSpPr>
          <p:nvPr>
            <p:ph type="sldImg"/>
          </p:nvPr>
        </p:nvSpPr>
        <p:spPr>
          <a:xfrm>
            <a:off x="103188" y="750888"/>
            <a:ext cx="6681787" cy="3759200"/>
          </a:xfrm>
        </p:spPr>
      </p:sp>
      <p:sp>
        <p:nvSpPr>
          <p:cNvPr id="3" name="Platshållare för anteckningar 2">
            <a:extLst>
              <a:ext uri="{FF2B5EF4-FFF2-40B4-BE49-F238E27FC236}">
                <a16:creationId xmlns:a16="http://schemas.microsoft.com/office/drawing/2014/main" id="{275D50F5-50EB-ED1B-783B-4A495E32D5B7}"/>
              </a:ext>
            </a:extLst>
          </p:cNvPr>
          <p:cNvSpPr>
            <a:spLocks noGrp="1"/>
          </p:cNvSpPr>
          <p:nvPr>
            <p:ph type="body" idx="1"/>
          </p:nvPr>
        </p:nvSpPr>
        <p:spPr/>
        <p:txBody>
          <a:bodyPr/>
          <a:lstStyle/>
          <a:p>
            <a:r>
              <a:rPr lang="sv-SE" b="1"/>
              <a:t>Varför ska man jobba med värderingar?</a:t>
            </a:r>
            <a:endParaRPr lang="en-US">
              <a:solidFill>
                <a:srgbClr val="444444"/>
              </a:solidFill>
            </a:endParaRPr>
          </a:p>
          <a:p>
            <a:r>
              <a:rPr lang="sv-SE"/>
              <a:t>Värderingar i en grupp eller i en verksamhet talar om vad som är rätt för oss och gör det tydligt hur vi ska vara mot varandra. Värderingar är till för att bygga den kultur och den anda som är rätt för oss. </a:t>
            </a:r>
            <a:br>
              <a:rPr lang="sv-SE" dirty="0"/>
            </a:br>
            <a:r>
              <a:rPr lang="sv-SE"/>
              <a:t>Med tydliga värderingar är det lättare för grupper att skapa samsyn och därigenom uppnå sina mål och sin vision.  </a:t>
            </a:r>
            <a:endParaRPr lang="en-US">
              <a:solidFill>
                <a:srgbClr val="444444"/>
              </a:solidFill>
            </a:endParaRPr>
          </a:p>
          <a:p>
            <a:endParaRPr lang="sv-SE" dirty="0">
              <a:solidFill>
                <a:srgbClr val="444444"/>
              </a:solidFill>
            </a:endParaRPr>
          </a:p>
          <a:p>
            <a:endParaRPr lang="sv-SE" dirty="0">
              <a:solidFill>
                <a:srgbClr val="444444"/>
              </a:solidFill>
            </a:endParaRPr>
          </a:p>
          <a:p>
            <a:r>
              <a:rPr lang="sv-SE" b="1" err="1"/>
              <a:t>Leans</a:t>
            </a:r>
            <a:r>
              <a:rPr lang="sv-SE" b="1"/>
              <a:t> principer:</a:t>
            </a:r>
            <a:endParaRPr lang="en-US">
              <a:solidFill>
                <a:srgbClr val="444444"/>
              </a:solidFill>
            </a:endParaRPr>
          </a:p>
          <a:p>
            <a:r>
              <a:rPr lang="sv-SE" dirty="0"/>
              <a:t>“Värderingar” bidrar till för att leva upp till följande </a:t>
            </a:r>
            <a:r>
              <a:rPr lang="sv-SE" dirty="0" err="1"/>
              <a:t>leanprinciper</a:t>
            </a:r>
            <a:r>
              <a:rPr lang="sv-SE" dirty="0"/>
              <a:t>:</a:t>
            </a:r>
            <a:endParaRPr lang="en-US" dirty="0">
              <a:solidFill>
                <a:srgbClr val="444444"/>
              </a:solidFill>
            </a:endParaRPr>
          </a:p>
          <a:p>
            <a:r>
              <a:rPr lang="sv-SE" dirty="0"/>
              <a:t>Basera besluten på långsiktigt tänkande.</a:t>
            </a:r>
            <a:endParaRPr lang="en-US" dirty="0">
              <a:solidFill>
                <a:srgbClr val="444444"/>
              </a:solidFill>
            </a:endParaRPr>
          </a:p>
          <a:p>
            <a:r>
              <a:rPr lang="sv-SE" dirty="0"/>
              <a:t>Utveckla enastående människor och arbetslag som följer verksamhetens filosofi.</a:t>
            </a:r>
            <a:endParaRPr lang="en-US" dirty="0">
              <a:solidFill>
                <a:srgbClr val="444444"/>
              </a:solidFill>
            </a:endParaRPr>
          </a:p>
          <a:p>
            <a:r>
              <a:rPr lang="sv-SE" dirty="0"/>
              <a:t>Bli en lärande organisation genom att hela tiden reflektera och ständigt förbättra. </a:t>
            </a:r>
            <a:endParaRPr lang="en-US" dirty="0">
              <a:solidFill>
                <a:srgbClr val="444444"/>
              </a:solidFill>
            </a:endParaRPr>
          </a:p>
          <a:p>
            <a:r>
              <a:rPr lang="sv-SE" dirty="0"/>
              <a:t>Bygg ledare som känner verksamheten på djupet, lever enligt verksamhetens filosofi och lär andra göra det.</a:t>
            </a:r>
            <a:endParaRPr lang="sv-SE" dirty="0">
              <a:ea typeface="Calibri"/>
              <a:cs typeface="Calibri"/>
            </a:endParaRPr>
          </a:p>
        </p:txBody>
      </p:sp>
      <p:sp>
        <p:nvSpPr>
          <p:cNvPr id="4" name="Platshållare för bildnummer 3">
            <a:extLst>
              <a:ext uri="{FF2B5EF4-FFF2-40B4-BE49-F238E27FC236}">
                <a16:creationId xmlns:a16="http://schemas.microsoft.com/office/drawing/2014/main" id="{A1914C91-A486-FDC9-3B90-830F9CAA79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F7BF8A-7715-400F-BBF4-F9341909D0F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43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4300" y="744538"/>
            <a:ext cx="6629400" cy="3730625"/>
          </a:xfrm>
        </p:spPr>
      </p:sp>
      <p:sp>
        <p:nvSpPr>
          <p:cNvPr id="3" name="Platshållare för anteckningar 2"/>
          <p:cNvSpPr>
            <a:spLocks noGrp="1"/>
          </p:cNvSpPr>
          <p:nvPr>
            <p:ph type="body" idx="1"/>
          </p:nvPr>
        </p:nvSpPr>
        <p:spPr/>
        <p:txBody>
          <a:bodyPr/>
          <a:lstStyle/>
          <a:p>
            <a:r>
              <a:rPr lang="sv-SE"/>
              <a:t>Ett produktionssystem</a:t>
            </a:r>
            <a:r>
              <a:rPr lang="sv-SE" baseline="0"/>
              <a:t> beskriver hur verksamheten bedrivs. I </a:t>
            </a:r>
            <a:r>
              <a:rPr lang="sv-SE" baseline="0" err="1"/>
              <a:t>Lean</a:t>
            </a:r>
            <a:r>
              <a:rPr lang="sv-SE" baseline="0"/>
              <a:t> Lantbruk </a:t>
            </a:r>
            <a:r>
              <a:rPr lang="sv-SE"/>
              <a:t>användes</a:t>
            </a:r>
            <a:r>
              <a:rPr lang="sv-SE" baseline="0"/>
              <a:t> </a:t>
            </a:r>
            <a:r>
              <a:rPr lang="sv-SE" baseline="0" err="1"/>
              <a:t>leanaxet</a:t>
            </a:r>
            <a:r>
              <a:rPr lang="sv-SE" baseline="0"/>
              <a:t> som en modell för ett produktionssystem. </a:t>
            </a:r>
            <a:r>
              <a:rPr lang="sv-SE"/>
              <a:t>I produktionssystemet fanns vision, värderingar, principer och ibland vissa uttalade mål/nyckeltal med, en bild över hur dessa är nära länkade till varandra.</a:t>
            </a:r>
            <a:endParaRPr lang="sv-SE" baseline="0"/>
          </a:p>
          <a:p>
            <a:endParaRPr lang="sv-SE"/>
          </a:p>
        </p:txBody>
      </p:sp>
      <p:sp>
        <p:nvSpPr>
          <p:cNvPr id="4" name="Platshållare för bildnummer 3"/>
          <p:cNvSpPr>
            <a:spLocks noGrp="1"/>
          </p:cNvSpPr>
          <p:nvPr>
            <p:ph type="sldNum" sz="quarter" idx="10"/>
          </p:nvPr>
        </p:nvSpPr>
        <p:spPr/>
        <p:txBody>
          <a:bodyPr/>
          <a:lstStyle/>
          <a:p>
            <a:fld id="{9D64ADC3-9B70-407D-BCC9-29006C086E43}" type="slidenum">
              <a:rPr lang="sv-SE" smtClean="0"/>
              <a:pPr/>
              <a:t>10</a:t>
            </a:fld>
            <a:endParaRPr lang="sv-SE"/>
          </a:p>
        </p:txBody>
      </p:sp>
    </p:spTree>
    <p:extLst>
      <p:ext uri="{BB962C8B-B14F-4D97-AF65-F5344CB8AC3E}">
        <p14:creationId xmlns:p14="http://schemas.microsoft.com/office/powerpoint/2010/main" val="3569911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ea typeface="Calibri"/>
                <a:cs typeface="Calibri"/>
              </a:rPr>
              <a:t>Exempel</a:t>
            </a:r>
            <a:r>
              <a:rPr lang="en-US" dirty="0">
                <a:ea typeface="Calibri"/>
                <a:cs typeface="Calibri"/>
              </a:rPr>
              <a:t> </a:t>
            </a:r>
            <a:r>
              <a:rPr lang="en-US" dirty="0" err="1">
                <a:ea typeface="Calibri"/>
                <a:cs typeface="Calibri"/>
              </a:rPr>
              <a:t>från</a:t>
            </a:r>
            <a:r>
              <a:rPr lang="en-US" dirty="0">
                <a:ea typeface="Calibri"/>
                <a:cs typeface="Calibri"/>
              </a:rPr>
              <a:t> </a:t>
            </a:r>
            <a:r>
              <a:rPr lang="en-US" dirty="0" err="1">
                <a:ea typeface="Calibri"/>
                <a:cs typeface="Calibri"/>
              </a:rPr>
              <a:t>lantbruksföretag</a:t>
            </a:r>
            <a:r>
              <a:rPr lang="en-US" dirty="0">
                <a:ea typeface="Calibri"/>
                <a:cs typeface="Calibri"/>
              </a:rPr>
              <a:t> </a:t>
            </a:r>
            <a:r>
              <a:rPr lang="en-US" dirty="0" err="1">
                <a:ea typeface="Calibri"/>
                <a:cs typeface="Calibri"/>
              </a:rPr>
              <a:t>hur</a:t>
            </a:r>
            <a:r>
              <a:rPr lang="en-US" dirty="0">
                <a:ea typeface="Calibri"/>
                <a:cs typeface="Calibri"/>
              </a:rPr>
              <a:t> man </a:t>
            </a:r>
            <a:r>
              <a:rPr lang="en-US" dirty="0" err="1">
                <a:ea typeface="Calibri"/>
                <a:cs typeface="Calibri"/>
              </a:rPr>
              <a:t>kan</a:t>
            </a:r>
            <a:r>
              <a:rPr lang="en-US" dirty="0">
                <a:ea typeface="Calibri"/>
                <a:cs typeface="Calibri"/>
              </a:rPr>
              <a:t> </a:t>
            </a:r>
            <a:r>
              <a:rPr lang="en-US" dirty="0" err="1">
                <a:ea typeface="Calibri"/>
                <a:cs typeface="Calibri"/>
              </a:rPr>
              <a:t>jobba</a:t>
            </a:r>
            <a:r>
              <a:rPr lang="en-US" dirty="0">
                <a:ea typeface="Calibri"/>
                <a:cs typeface="Calibri"/>
              </a:rPr>
              <a:t> med </a:t>
            </a:r>
            <a:r>
              <a:rPr lang="en-US" dirty="0" err="1">
                <a:ea typeface="Calibri"/>
                <a:cs typeface="Calibri"/>
              </a:rPr>
              <a:t>att</a:t>
            </a:r>
            <a:r>
              <a:rPr lang="en-US" dirty="0">
                <a:ea typeface="Calibri"/>
                <a:cs typeface="Calibri"/>
              </a:rPr>
              <a:t> </a:t>
            </a:r>
            <a:r>
              <a:rPr lang="en-US" dirty="0" err="1">
                <a:ea typeface="Calibri"/>
                <a:cs typeface="Calibri"/>
              </a:rPr>
              <a:t>knyta</a:t>
            </a:r>
            <a:r>
              <a:rPr lang="en-US" dirty="0">
                <a:ea typeface="Calibri"/>
                <a:cs typeface="Calibri"/>
              </a:rPr>
              <a:t> </a:t>
            </a:r>
            <a:r>
              <a:rPr lang="en-US" dirty="0" err="1">
                <a:ea typeface="Calibri"/>
                <a:cs typeface="Calibri"/>
              </a:rPr>
              <a:t>ihop</a:t>
            </a:r>
            <a:r>
              <a:rPr lang="en-US" dirty="0">
                <a:ea typeface="Calibri"/>
                <a:cs typeface="Calibri"/>
              </a:rPr>
              <a:t> </a:t>
            </a:r>
            <a:r>
              <a:rPr lang="en-US" dirty="0" err="1">
                <a:ea typeface="Calibri"/>
                <a:cs typeface="Calibri"/>
              </a:rPr>
              <a:t>mål</a:t>
            </a:r>
            <a:r>
              <a:rPr lang="en-US" dirty="0">
                <a:ea typeface="Calibri"/>
                <a:cs typeface="Calibri"/>
              </a:rPr>
              <a:t>, vision, </a:t>
            </a:r>
            <a:r>
              <a:rPr lang="en-US" dirty="0" err="1">
                <a:ea typeface="Calibri"/>
                <a:cs typeface="Calibri"/>
              </a:rPr>
              <a:t>värderingar</a:t>
            </a:r>
          </a:p>
          <a:p>
            <a:r>
              <a:rPr lang="en-US" dirty="0">
                <a:ea typeface="Calibri"/>
                <a:cs typeface="Calibri"/>
              </a:rPr>
              <a:t>Det </a:t>
            </a:r>
            <a:r>
              <a:rPr lang="en-US" dirty="0" err="1">
                <a:ea typeface="Calibri"/>
                <a:cs typeface="Calibri"/>
              </a:rPr>
              <a:t>bruna</a:t>
            </a:r>
            <a:r>
              <a:rPr lang="en-US" dirty="0">
                <a:ea typeface="Calibri"/>
                <a:cs typeface="Calibri"/>
              </a:rPr>
              <a:t> vid </a:t>
            </a:r>
            <a:r>
              <a:rPr lang="en-US" dirty="0" err="1">
                <a:ea typeface="Calibri"/>
                <a:cs typeface="Calibri"/>
              </a:rPr>
              <a:t>trädens</a:t>
            </a:r>
            <a:r>
              <a:rPr lang="en-US" dirty="0">
                <a:ea typeface="Calibri"/>
                <a:cs typeface="Calibri"/>
              </a:rPr>
              <a:t> rot </a:t>
            </a:r>
            <a:r>
              <a:rPr lang="en-US" dirty="0" err="1">
                <a:ea typeface="Calibri"/>
                <a:cs typeface="Calibri"/>
              </a:rPr>
              <a:t>är</a:t>
            </a:r>
            <a:r>
              <a:rPr lang="en-US" dirty="0">
                <a:ea typeface="Calibri"/>
                <a:cs typeface="Calibri"/>
              </a:rPr>
              <a:t> </a:t>
            </a:r>
            <a:r>
              <a:rPr lang="en-US" dirty="0" err="1">
                <a:ea typeface="Calibri"/>
                <a:cs typeface="Calibri"/>
              </a:rPr>
              <a:t>företagets</a:t>
            </a:r>
            <a:r>
              <a:rPr lang="en-US" dirty="0">
                <a:ea typeface="Calibri"/>
                <a:cs typeface="Calibri"/>
              </a:rPr>
              <a:t> </a:t>
            </a:r>
            <a:r>
              <a:rPr lang="en-US" dirty="0" err="1">
                <a:ea typeface="Calibri"/>
                <a:cs typeface="Calibri"/>
              </a:rPr>
              <a:t>värderingar</a:t>
            </a:r>
            <a:r>
              <a:rPr lang="en-US" dirty="0">
                <a:ea typeface="Calibri"/>
                <a:cs typeface="Calibri"/>
              </a:rPr>
              <a:t>, I </a:t>
            </a:r>
            <a:r>
              <a:rPr lang="en-US" dirty="0" err="1">
                <a:ea typeface="Calibri"/>
                <a:cs typeface="Calibri"/>
              </a:rPr>
              <a:t>trädet</a:t>
            </a:r>
            <a:r>
              <a:rPr lang="en-US" dirty="0">
                <a:ea typeface="Calibri"/>
                <a:cs typeface="Calibri"/>
              </a:rPr>
              <a:t> I </a:t>
            </a:r>
            <a:r>
              <a:rPr lang="en-US" dirty="0" err="1">
                <a:ea typeface="Calibri"/>
                <a:cs typeface="Calibri"/>
              </a:rPr>
              <a:t>gult</a:t>
            </a:r>
            <a:r>
              <a:rPr lang="en-US" dirty="0">
                <a:ea typeface="Calibri"/>
                <a:cs typeface="Calibri"/>
              </a:rPr>
              <a:t> </a:t>
            </a:r>
            <a:r>
              <a:rPr lang="en-US" dirty="0" err="1">
                <a:ea typeface="Calibri"/>
                <a:cs typeface="Calibri"/>
              </a:rPr>
              <a:t>står</a:t>
            </a:r>
            <a:r>
              <a:rPr lang="en-US" dirty="0">
                <a:ea typeface="Calibri"/>
                <a:cs typeface="Calibri"/>
              </a:rPr>
              <a:t> </a:t>
            </a:r>
            <a:r>
              <a:rPr lang="en-US" dirty="0" err="1">
                <a:ea typeface="Calibri"/>
                <a:cs typeface="Calibri"/>
              </a:rPr>
              <a:t>vad</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är</a:t>
            </a:r>
            <a:r>
              <a:rPr lang="en-US" dirty="0">
                <a:ea typeface="Calibri"/>
                <a:cs typeface="Calibri"/>
              </a:rPr>
              <a:t> </a:t>
            </a:r>
            <a:r>
              <a:rPr lang="en-US" dirty="0" err="1">
                <a:ea typeface="Calibri"/>
                <a:cs typeface="Calibri"/>
              </a:rPr>
              <a:t>viktigt</a:t>
            </a:r>
            <a:r>
              <a:rPr lang="en-US" dirty="0">
                <a:ea typeface="Calibri"/>
                <a:cs typeface="Calibri"/>
              </a:rPr>
              <a:t> för </a:t>
            </a:r>
            <a:r>
              <a:rPr lang="en-US" dirty="0" err="1">
                <a:ea typeface="Calibri"/>
                <a:cs typeface="Calibri"/>
              </a:rPr>
              <a:t>företaget</a:t>
            </a:r>
            <a:r>
              <a:rPr lang="en-US" dirty="0">
                <a:ea typeface="Calibri"/>
                <a:cs typeface="Calibri"/>
              </a:rPr>
              <a:t> med </a:t>
            </a:r>
            <a:r>
              <a:rPr lang="en-US" dirty="0" err="1">
                <a:ea typeface="Calibri"/>
                <a:cs typeface="Calibri"/>
              </a:rPr>
              <a:t>mätbara</a:t>
            </a:r>
            <a:r>
              <a:rPr lang="en-US" dirty="0">
                <a:ea typeface="Calibri"/>
                <a:cs typeface="Calibri"/>
              </a:rPr>
              <a:t> </a:t>
            </a:r>
            <a:r>
              <a:rPr lang="en-US" dirty="0" err="1">
                <a:ea typeface="Calibri"/>
                <a:cs typeface="Calibri"/>
              </a:rPr>
              <a:t>mål</a:t>
            </a:r>
            <a:r>
              <a:rPr lang="en-US" dirty="0">
                <a:ea typeface="Calibri"/>
                <a:cs typeface="Calibri"/>
              </a:rPr>
              <a:t> </a:t>
            </a:r>
            <a:r>
              <a:rPr lang="en-US" dirty="0" err="1">
                <a:ea typeface="Calibri"/>
                <a:cs typeface="Calibri"/>
              </a:rPr>
              <a:t>utanför</a:t>
            </a:r>
            <a:r>
              <a:rPr lang="en-US" dirty="0">
                <a:ea typeface="Calibri"/>
                <a:cs typeface="Calibri"/>
              </a:rPr>
              <a:t> </a:t>
            </a:r>
            <a:r>
              <a:rPr lang="en-US" dirty="0" err="1">
                <a:ea typeface="Calibri"/>
                <a:cs typeface="Calibri"/>
              </a:rPr>
              <a:t>trädet</a:t>
            </a:r>
            <a:r>
              <a:rPr lang="en-US" dirty="0">
                <a:ea typeface="Calibri"/>
                <a:cs typeface="Calibri"/>
              </a:rPr>
              <a:t>.</a:t>
            </a:r>
            <a:br>
              <a:rPr lang="en-US" dirty="0">
                <a:ea typeface="Calibri"/>
                <a:cs typeface="+mn-lt"/>
              </a:rPr>
            </a:br>
            <a:r>
              <a:rPr lang="en-US" dirty="0">
                <a:ea typeface="Calibri"/>
                <a:cs typeface="Calibri"/>
              </a:rPr>
              <a:t> I solen </a:t>
            </a:r>
            <a:r>
              <a:rPr lang="en-US" dirty="0" err="1">
                <a:ea typeface="Calibri"/>
                <a:cs typeface="Calibri"/>
              </a:rPr>
              <a:t>finns</a:t>
            </a:r>
            <a:r>
              <a:rPr lang="en-US" dirty="0">
                <a:ea typeface="Calibri"/>
                <a:cs typeface="Calibri"/>
              </a:rPr>
              <a:t> </a:t>
            </a:r>
            <a:r>
              <a:rPr lang="en-US" dirty="0" err="1">
                <a:ea typeface="Calibri"/>
                <a:cs typeface="Calibri"/>
              </a:rPr>
              <a:t>visionen</a:t>
            </a:r>
            <a:r>
              <a:rPr lang="en-US" dirty="0">
                <a:ea typeface="Calibri"/>
                <a:cs typeface="Calibri"/>
              </a:rPr>
              <a:t>, </a:t>
            </a:r>
            <a:r>
              <a:rPr lang="en-US" dirty="0" err="1">
                <a:ea typeface="Calibri"/>
                <a:cs typeface="Calibri"/>
              </a:rPr>
              <a:t>dit</a:t>
            </a:r>
            <a:r>
              <a:rPr lang="en-US" dirty="0">
                <a:ea typeface="Calibri"/>
                <a:cs typeface="Calibri"/>
              </a:rPr>
              <a:t> man </a:t>
            </a:r>
            <a:r>
              <a:rPr lang="en-US" dirty="0" err="1">
                <a:ea typeface="Calibri"/>
                <a:cs typeface="Calibri"/>
              </a:rPr>
              <a:t>strävar</a:t>
            </a:r>
            <a:r>
              <a:rPr lang="en-US" dirty="0">
                <a:ea typeface="Calibri"/>
                <a:cs typeface="Calibri"/>
              </a:rPr>
              <a: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18C63-ED6A-4B35-9DC9-094380B947F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919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a typeface="Calibri"/>
                <a:cs typeface="Calibri"/>
              </a:rPr>
              <a:t>Exempel från </a:t>
            </a:r>
            <a:r>
              <a:rPr lang="sv-SE" err="1">
                <a:ea typeface="Calibri"/>
                <a:cs typeface="Calibri"/>
              </a:rPr>
              <a:t>Lean</a:t>
            </a:r>
            <a:r>
              <a:rPr lang="sv-SE">
                <a:ea typeface="Calibri"/>
                <a:cs typeface="Calibri"/>
              </a:rPr>
              <a:t> Lantbruk </a:t>
            </a:r>
            <a:endParaRPr lang="sv-SE"/>
          </a:p>
        </p:txBody>
      </p:sp>
      <p:sp>
        <p:nvSpPr>
          <p:cNvPr id="4" name="Platshållare för bildnummer 3"/>
          <p:cNvSpPr>
            <a:spLocks noGrp="1"/>
          </p:cNvSpPr>
          <p:nvPr>
            <p:ph type="sldNum" sz="quarter" idx="10"/>
          </p:nvPr>
        </p:nvSpPr>
        <p:spPr/>
        <p:txBody>
          <a:bodyPr/>
          <a:lstStyle/>
          <a:p>
            <a:fld id="{6B4459A3-0556-4C2F-AF9B-DCACCFF487AF}" type="slidenum">
              <a:rPr lang="sv-SE" smtClean="0"/>
              <a:t>12</a:t>
            </a:fld>
            <a:endParaRPr lang="sv-SE"/>
          </a:p>
        </p:txBody>
      </p:sp>
    </p:spTree>
    <p:extLst>
      <p:ext uri="{BB962C8B-B14F-4D97-AF65-F5344CB8AC3E}">
        <p14:creationId xmlns:p14="http://schemas.microsoft.com/office/powerpoint/2010/main" val="3003831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B4459A3-0556-4C2F-AF9B-DCACCFF487AF}" type="slidenum">
              <a:rPr lang="sv-SE" smtClean="0"/>
              <a:t>13</a:t>
            </a:fld>
            <a:endParaRPr lang="sv-SE"/>
          </a:p>
        </p:txBody>
      </p:sp>
    </p:spTree>
    <p:extLst>
      <p:ext uri="{BB962C8B-B14F-4D97-AF65-F5344CB8AC3E}">
        <p14:creationId xmlns:p14="http://schemas.microsoft.com/office/powerpoint/2010/main" val="429555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Förbered</a:t>
            </a:r>
            <a:r>
              <a:rPr lang="en-US">
                <a:ea typeface="Calibri"/>
                <a:cs typeface="Calibri"/>
              </a:rPr>
              <a:t> med material – </a:t>
            </a:r>
            <a:r>
              <a:rPr lang="en-US" err="1">
                <a:ea typeface="Calibri"/>
                <a:cs typeface="Calibri"/>
              </a:rPr>
              <a:t>postitlappar</a:t>
            </a:r>
            <a:r>
              <a:rPr lang="en-US">
                <a:ea typeface="Calibri"/>
                <a:cs typeface="Calibri"/>
              </a:rPr>
              <a:t> och </a:t>
            </a:r>
            <a:r>
              <a:rPr lang="en-US" err="1">
                <a:ea typeface="Calibri"/>
                <a:cs typeface="Calibri"/>
              </a:rPr>
              <a:t>pennor</a:t>
            </a:r>
            <a:r>
              <a:rPr lang="en-US">
                <a:ea typeface="Calibri"/>
                <a:cs typeface="Calibri"/>
              </a:rPr>
              <a:t> </a:t>
            </a:r>
            <a:r>
              <a:rPr lang="en-US" err="1">
                <a:ea typeface="Calibri"/>
                <a:cs typeface="Calibri"/>
              </a:rPr>
              <a:t>så</a:t>
            </a:r>
            <a:r>
              <a:rPr lang="en-US">
                <a:ea typeface="Calibri"/>
                <a:cs typeface="Calibri"/>
              </a:rPr>
              <a:t> </a:t>
            </a:r>
            <a:r>
              <a:rPr lang="en-US" err="1">
                <a:ea typeface="Calibri"/>
                <a:cs typeface="Calibri"/>
              </a:rPr>
              <a:t>alla</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vara</a:t>
            </a:r>
            <a:r>
              <a:rPr lang="en-US">
                <a:ea typeface="Calibri"/>
                <a:cs typeface="Calibri"/>
              </a:rPr>
              <a:t> </a:t>
            </a:r>
            <a:r>
              <a:rPr lang="en-US" err="1">
                <a:ea typeface="Calibri"/>
                <a:cs typeface="Calibri"/>
              </a:rPr>
              <a:t>aktiva</a:t>
            </a:r>
            <a:r>
              <a:rPr lang="en-US">
                <a:ea typeface="Calibri"/>
                <a:cs typeface="Calibri"/>
              </a:rPr>
              <a:t>, se </a:t>
            </a:r>
            <a:r>
              <a:rPr lang="en-US" err="1">
                <a:ea typeface="Calibri"/>
                <a:cs typeface="Calibri"/>
              </a:rPr>
              <a:t>körschemat</a:t>
            </a:r>
            <a:r>
              <a:rPr lang="en-US">
                <a:ea typeface="Calibri"/>
                <a:cs typeface="Calibri"/>
              </a:rPr>
              <a:t>. </a:t>
            </a:r>
            <a:r>
              <a:rPr lang="en-US" err="1">
                <a:ea typeface="Calibri"/>
                <a:cs typeface="Calibri"/>
              </a:rPr>
              <a:t>Är</a:t>
            </a:r>
            <a:r>
              <a:rPr lang="en-US">
                <a:ea typeface="Calibri"/>
                <a:cs typeface="Calibri"/>
              </a:rPr>
              <a:t> man </a:t>
            </a:r>
            <a:r>
              <a:rPr lang="en-US" err="1">
                <a:ea typeface="Calibri"/>
                <a:cs typeface="Calibri"/>
              </a:rPr>
              <a:t>många</a:t>
            </a:r>
            <a:r>
              <a:rPr lang="en-US">
                <a:ea typeface="Calibri"/>
                <a:cs typeface="Calibri"/>
              </a:rPr>
              <a:t> i </a:t>
            </a:r>
            <a:r>
              <a:rPr lang="en-US" err="1">
                <a:ea typeface="Calibri"/>
                <a:cs typeface="Calibri"/>
              </a:rPr>
              <a:t>arbetslaget</a:t>
            </a:r>
            <a:r>
              <a:rPr lang="en-US">
                <a:ea typeface="Calibri"/>
                <a:cs typeface="Calibri"/>
              </a:rPr>
              <a:t> dela in i </a:t>
            </a:r>
            <a:r>
              <a:rPr lang="en-US" err="1">
                <a:ea typeface="Calibri"/>
                <a:cs typeface="Calibri"/>
              </a:rPr>
              <a:t>smågrupper</a:t>
            </a:r>
            <a:r>
              <a:rPr lang="en-US">
                <a:ea typeface="Calibri"/>
                <a:cs typeface="Calibri"/>
              </a:rPr>
              <a:t> - </a:t>
            </a:r>
            <a:r>
              <a:rPr lang="en-US" err="1">
                <a:ea typeface="Calibri"/>
                <a:cs typeface="Calibri"/>
              </a:rPr>
              <a:t>brukar</a:t>
            </a:r>
            <a:r>
              <a:rPr lang="en-US">
                <a:ea typeface="Calibri"/>
                <a:cs typeface="Calibri"/>
              </a:rPr>
              <a:t> </a:t>
            </a:r>
            <a:r>
              <a:rPr lang="en-US" err="1">
                <a:ea typeface="Calibri"/>
                <a:cs typeface="Calibri"/>
              </a:rPr>
              <a:t>underlätta</a:t>
            </a:r>
            <a:r>
              <a:rPr lang="en-US">
                <a:ea typeface="Calibri"/>
                <a:cs typeface="Calibri"/>
              </a:rPr>
              <a:t> för </a:t>
            </a:r>
            <a:r>
              <a:rPr lang="en-US" err="1">
                <a:ea typeface="Calibri"/>
                <a:cs typeface="Calibri"/>
              </a:rPr>
              <a:t>att</a:t>
            </a:r>
            <a:r>
              <a:rPr lang="en-US">
                <a:ea typeface="Calibri"/>
                <a:cs typeface="Calibri"/>
              </a:rPr>
              <a:t> </a:t>
            </a:r>
            <a:r>
              <a:rPr lang="en-US" err="1">
                <a:ea typeface="Calibri"/>
                <a:cs typeface="Calibri"/>
              </a:rPr>
              <a:t>få</a:t>
            </a:r>
            <a:r>
              <a:rPr lang="en-US">
                <a:ea typeface="Calibri"/>
                <a:cs typeface="Calibri"/>
              </a:rPr>
              <a:t> </a:t>
            </a:r>
            <a:r>
              <a:rPr lang="en-US" err="1">
                <a:ea typeface="Calibri"/>
                <a:cs typeface="Calibri"/>
              </a:rPr>
              <a:t>alla</a:t>
            </a:r>
            <a:r>
              <a:rPr lang="en-US">
                <a:ea typeface="Calibri"/>
                <a:cs typeface="Calibri"/>
              </a:rPr>
              <a:t> </a:t>
            </a:r>
            <a:r>
              <a:rPr lang="en-US" err="1">
                <a:ea typeface="Calibri"/>
                <a:cs typeface="Calibri"/>
              </a:rPr>
              <a:t>aktiva</a:t>
            </a:r>
            <a:endParaRPr lang="en-US">
              <a:ea typeface="Calibri"/>
              <a:cs typeface="Calibri"/>
            </a:endParaRPr>
          </a:p>
        </p:txBody>
      </p:sp>
      <p:sp>
        <p:nvSpPr>
          <p:cNvPr id="4" name="Platshållare för bildnummer 3"/>
          <p:cNvSpPr>
            <a:spLocks noGrp="1"/>
          </p:cNvSpPr>
          <p:nvPr>
            <p:ph type="sldNum" sz="quarter" idx="5"/>
          </p:nvPr>
        </p:nvSpPr>
        <p:spPr/>
        <p:txBody>
          <a:bodyPr/>
          <a:lstStyle/>
          <a:p>
            <a:fld id="{5EB18C63-ED6A-4B35-9DC9-094380B947F3}" type="slidenum">
              <a:rPr lang="sv-SE" smtClean="0"/>
              <a:t>14</a:t>
            </a:fld>
            <a:endParaRPr lang="sv-SE"/>
          </a:p>
        </p:txBody>
      </p:sp>
    </p:spTree>
    <p:extLst>
      <p:ext uri="{BB962C8B-B14F-4D97-AF65-F5344CB8AC3E}">
        <p14:creationId xmlns:p14="http://schemas.microsoft.com/office/powerpoint/2010/main" val="4135786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Summera</a:t>
            </a:r>
            <a:r>
              <a:rPr lang="en-US">
                <a:ea typeface="Calibri"/>
                <a:cs typeface="Calibri"/>
              </a:rPr>
              <a:t> </a:t>
            </a:r>
            <a:r>
              <a:rPr lang="en-US" err="1">
                <a:ea typeface="Calibri"/>
                <a:cs typeface="Calibri"/>
              </a:rPr>
              <a:t>gruppernas</a:t>
            </a:r>
            <a:r>
              <a:rPr lang="en-US">
                <a:ea typeface="Calibri"/>
                <a:cs typeface="Calibri"/>
              </a:rPr>
              <a:t> </a:t>
            </a:r>
            <a:r>
              <a:rPr lang="en-US" err="1">
                <a:ea typeface="Calibri"/>
                <a:cs typeface="Calibri"/>
              </a:rPr>
              <a:t>lappar</a:t>
            </a:r>
            <a:r>
              <a:rPr lang="en-US">
                <a:ea typeface="Calibri"/>
                <a:cs typeface="Calibri"/>
              </a:rPr>
              <a:t>- </a:t>
            </a:r>
            <a:r>
              <a:rPr lang="en-US" err="1">
                <a:ea typeface="Calibri"/>
                <a:cs typeface="Calibri"/>
              </a:rPr>
              <a:t>klustra</a:t>
            </a:r>
            <a:r>
              <a:rPr lang="en-US">
                <a:ea typeface="Calibri"/>
                <a:cs typeface="Calibri"/>
              </a:rPr>
              <a:t> </a:t>
            </a:r>
            <a:r>
              <a:rPr lang="en-US" err="1">
                <a:ea typeface="Calibri"/>
                <a:cs typeface="Calibri"/>
              </a:rPr>
              <a:t>samman</a:t>
            </a:r>
            <a:r>
              <a:rPr lang="en-US">
                <a:ea typeface="Calibri"/>
                <a:cs typeface="Calibri"/>
              </a:rPr>
              <a:t> de </a:t>
            </a:r>
            <a:r>
              <a:rPr lang="en-US" err="1">
                <a:ea typeface="Calibri"/>
                <a:cs typeface="Calibri"/>
              </a:rPr>
              <a:t>som</a:t>
            </a:r>
            <a:r>
              <a:rPr lang="en-US">
                <a:ea typeface="Calibri"/>
                <a:cs typeface="Calibri"/>
              </a:rPr>
              <a:t> </a:t>
            </a:r>
            <a:r>
              <a:rPr lang="en-US" err="1">
                <a:ea typeface="Calibri"/>
                <a:cs typeface="Calibri"/>
              </a:rPr>
              <a:t>säger</a:t>
            </a:r>
            <a:r>
              <a:rPr lang="en-US">
                <a:ea typeface="Calibri"/>
                <a:cs typeface="Calibri"/>
              </a:rPr>
              <a:t> </a:t>
            </a:r>
            <a:r>
              <a:rPr lang="en-US" err="1">
                <a:ea typeface="Calibri"/>
                <a:cs typeface="Calibri"/>
              </a:rPr>
              <a:t>liknade</a:t>
            </a:r>
            <a:r>
              <a:rPr lang="en-US">
                <a:ea typeface="Calibri"/>
                <a:cs typeface="Calibri"/>
              </a:rPr>
              <a:t> saker </a:t>
            </a:r>
          </a:p>
        </p:txBody>
      </p:sp>
      <p:sp>
        <p:nvSpPr>
          <p:cNvPr id="4" name="Platshållare för bildnummer 3"/>
          <p:cNvSpPr>
            <a:spLocks noGrp="1"/>
          </p:cNvSpPr>
          <p:nvPr>
            <p:ph type="sldNum" sz="quarter" idx="5"/>
          </p:nvPr>
        </p:nvSpPr>
        <p:spPr/>
        <p:txBody>
          <a:bodyPr/>
          <a:lstStyle/>
          <a:p>
            <a:fld id="{5EB18C63-ED6A-4B35-9DC9-094380B947F3}" type="slidenum">
              <a:rPr lang="sv-SE" smtClean="0"/>
              <a:t>15</a:t>
            </a:fld>
            <a:endParaRPr lang="sv-SE"/>
          </a:p>
        </p:txBody>
      </p:sp>
    </p:spTree>
    <p:extLst>
      <p:ext uri="{BB962C8B-B14F-4D97-AF65-F5344CB8AC3E}">
        <p14:creationId xmlns:p14="http://schemas.microsoft.com/office/powerpoint/2010/main" val="252698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ea typeface="Calibri"/>
                <a:cs typeface="Calibri"/>
              </a:rPr>
              <a:t>För </a:t>
            </a:r>
            <a:r>
              <a:rPr lang="en-US" dirty="0" err="1">
                <a:ea typeface="Calibri"/>
                <a:cs typeface="Calibri"/>
              </a:rPr>
              <a:t>att</a:t>
            </a:r>
            <a:r>
              <a:rPr lang="en-US" dirty="0">
                <a:ea typeface="Calibri"/>
                <a:cs typeface="Calibri"/>
              </a:rPr>
              <a:t> leva </a:t>
            </a:r>
            <a:r>
              <a:rPr lang="en-US" dirty="0" err="1">
                <a:ea typeface="Calibri"/>
                <a:cs typeface="Calibri"/>
              </a:rPr>
              <a:t>upp</a:t>
            </a:r>
            <a:r>
              <a:rPr lang="en-US" dirty="0">
                <a:ea typeface="Calibri"/>
                <a:cs typeface="Calibri"/>
              </a:rPr>
              <a:t> till </a:t>
            </a:r>
            <a:r>
              <a:rPr lang="en-US" dirty="0" err="1">
                <a:ea typeface="Calibri"/>
                <a:cs typeface="Calibri"/>
              </a:rPr>
              <a:t>våra</a:t>
            </a:r>
            <a:r>
              <a:rPr lang="en-US" dirty="0">
                <a:ea typeface="Calibri"/>
                <a:cs typeface="Calibri"/>
              </a:rPr>
              <a:t> </a:t>
            </a:r>
            <a:r>
              <a:rPr lang="en-US" dirty="0" err="1">
                <a:ea typeface="Calibri"/>
                <a:cs typeface="Calibri"/>
              </a:rPr>
              <a:t>värderingar</a:t>
            </a:r>
            <a:r>
              <a:rPr lang="en-US" dirty="0">
                <a:ea typeface="Calibri"/>
                <a:cs typeface="Calibri"/>
              </a:rPr>
              <a:t> </a:t>
            </a:r>
            <a:r>
              <a:rPr lang="en-US" dirty="0" err="1">
                <a:ea typeface="Calibri"/>
                <a:cs typeface="Calibri"/>
              </a:rPr>
              <a:t>och</a:t>
            </a:r>
            <a:r>
              <a:rPr lang="en-US" dirty="0">
                <a:ea typeface="Calibri"/>
                <a:cs typeface="Calibri"/>
              </a:rPr>
              <a:t> </a:t>
            </a:r>
            <a:r>
              <a:rPr lang="en-US" dirty="0" err="1">
                <a:ea typeface="Calibri"/>
                <a:cs typeface="Calibri"/>
              </a:rPr>
              <a:t>naturligt</a:t>
            </a:r>
            <a:r>
              <a:rPr lang="en-US" dirty="0">
                <a:ea typeface="Calibri"/>
                <a:cs typeface="Calibri"/>
              </a:rPr>
              <a:t> </a:t>
            </a:r>
            <a:r>
              <a:rPr lang="en-US" dirty="0" err="1">
                <a:ea typeface="Calibri"/>
                <a:cs typeface="Calibri"/>
              </a:rPr>
              <a:t>få</a:t>
            </a:r>
            <a:r>
              <a:rPr lang="en-US" dirty="0">
                <a:ea typeface="Calibri"/>
                <a:cs typeface="Calibri"/>
              </a:rPr>
              <a:t> in det I </a:t>
            </a:r>
            <a:r>
              <a:rPr lang="en-US" dirty="0" err="1">
                <a:ea typeface="Calibri"/>
                <a:cs typeface="Calibri"/>
              </a:rPr>
              <a:t>verksmaheten</a:t>
            </a:r>
            <a:r>
              <a:rPr lang="en-US" dirty="0">
                <a:ea typeface="Calibri"/>
                <a:cs typeface="Calibri"/>
              </a:rPr>
              <a:t> – </a:t>
            </a:r>
            <a:r>
              <a:rPr lang="en-US" dirty="0" err="1">
                <a:ea typeface="Calibri"/>
                <a:cs typeface="Calibri"/>
              </a:rPr>
              <a:t>tydligheten</a:t>
            </a:r>
            <a:r>
              <a:rPr lang="en-US" dirty="0">
                <a:ea typeface="Calibri"/>
                <a:cs typeface="Calibri"/>
              </a:rPr>
              <a:t> </a:t>
            </a:r>
            <a:r>
              <a:rPr lang="en-US" dirty="0" err="1">
                <a:ea typeface="Calibri"/>
                <a:cs typeface="Calibri"/>
              </a:rPr>
              <a:t>vad</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är</a:t>
            </a:r>
            <a:r>
              <a:rPr lang="en-US" dirty="0">
                <a:ea typeface="Calibri"/>
                <a:cs typeface="Calibri"/>
              </a:rPr>
              <a:t> </a:t>
            </a:r>
            <a:r>
              <a:rPr lang="en-US" dirty="0" err="1">
                <a:ea typeface="Calibri"/>
                <a:cs typeface="Calibri"/>
              </a:rPr>
              <a:t>rätt</a:t>
            </a:r>
            <a:r>
              <a:rPr lang="en-US" dirty="0">
                <a:ea typeface="Calibri"/>
                <a:cs typeface="Calibri"/>
              </a:rPr>
              <a:t> för </a:t>
            </a:r>
            <a:r>
              <a:rPr lang="en-US" dirty="0" err="1">
                <a:ea typeface="Calibri"/>
                <a:cs typeface="Calibri"/>
              </a:rPr>
              <a:t>oss</a:t>
            </a:r>
            <a:r>
              <a:rPr lang="en-US" dirty="0">
                <a:ea typeface="Calibri"/>
                <a:cs typeface="Calibri"/>
              </a:rPr>
              <a:t> </a:t>
            </a:r>
            <a:r>
              <a:rPr lang="en-US" dirty="0" err="1">
                <a:ea typeface="Calibri"/>
                <a:cs typeface="Calibri"/>
              </a:rPr>
              <a:t>behöver</a:t>
            </a:r>
            <a:r>
              <a:rPr lang="en-US" dirty="0">
                <a:ea typeface="Calibri"/>
                <a:cs typeface="Calibri"/>
              </a:rPr>
              <a:t> vi </a:t>
            </a:r>
            <a:r>
              <a:rPr lang="en-US" dirty="0" err="1">
                <a:ea typeface="Calibri"/>
                <a:cs typeface="Calibri"/>
              </a:rPr>
              <a:t>kontinuerligt</a:t>
            </a:r>
            <a:r>
              <a:rPr lang="en-US" dirty="0">
                <a:ea typeface="Calibri"/>
                <a:cs typeface="Calibri"/>
              </a:rPr>
              <a:t> </a:t>
            </a:r>
            <a:r>
              <a:rPr lang="en-US" dirty="0" err="1">
                <a:ea typeface="Calibri"/>
                <a:cs typeface="Calibri"/>
              </a:rPr>
              <a:t>följa</a:t>
            </a:r>
            <a:r>
              <a:rPr lang="en-US" dirty="0">
                <a:ea typeface="Calibri"/>
                <a:cs typeface="Calibri"/>
              </a:rPr>
              <a:t> </a:t>
            </a:r>
            <a:r>
              <a:rPr lang="en-US" dirty="0" err="1">
                <a:ea typeface="Calibri"/>
                <a:cs typeface="Calibri"/>
              </a:rPr>
              <a:t>upp</a:t>
            </a:r>
            <a:r>
              <a:rPr lang="en-US" dirty="0">
                <a:ea typeface="Calibri"/>
                <a:cs typeface="Calibri"/>
              </a:rPr>
              <a:t> </a:t>
            </a:r>
            <a:r>
              <a:rPr lang="en-US" dirty="0" err="1">
                <a:ea typeface="Calibri"/>
                <a:cs typeface="Calibri"/>
              </a:rPr>
              <a:t>och</a:t>
            </a:r>
            <a:r>
              <a:rPr lang="en-US" dirty="0">
                <a:ea typeface="Calibri"/>
                <a:cs typeface="Calibri"/>
              </a:rPr>
              <a:t> </a:t>
            </a:r>
            <a:r>
              <a:rPr lang="en-US" dirty="0" err="1">
                <a:ea typeface="Calibri"/>
                <a:cs typeface="Calibri"/>
              </a:rPr>
              <a:t>utvärdera</a:t>
            </a:r>
            <a:r>
              <a:rPr lang="en-US" dirty="0">
                <a:ea typeface="Calibri"/>
                <a:cs typeface="Calibri"/>
              </a:rPr>
              <a:t> </a:t>
            </a:r>
            <a:r>
              <a:rPr lang="en-US" dirty="0" err="1">
                <a:ea typeface="Calibri"/>
                <a:cs typeface="Calibri"/>
              </a:rPr>
              <a:t>våra</a:t>
            </a:r>
            <a:r>
              <a:rPr lang="en-US" dirty="0">
                <a:ea typeface="Calibri"/>
                <a:cs typeface="Calibri"/>
              </a:rPr>
              <a:t> </a:t>
            </a:r>
            <a:r>
              <a:rPr lang="en-US" dirty="0" err="1">
                <a:ea typeface="Calibri"/>
                <a:cs typeface="Calibri"/>
              </a:rPr>
              <a:t>värderingar</a:t>
            </a:r>
            <a:r>
              <a:rPr lang="en-US" dirty="0">
                <a:ea typeface="Calibri"/>
                <a:cs typeface="Calibri"/>
              </a:rPr>
              <a:t>. Bra </a:t>
            </a:r>
            <a:r>
              <a:rPr lang="en-US" dirty="0" err="1">
                <a:ea typeface="Calibri"/>
                <a:cs typeface="Calibri"/>
              </a:rPr>
              <a:t>att</a:t>
            </a:r>
            <a:r>
              <a:rPr lang="en-US" dirty="0">
                <a:ea typeface="Calibri"/>
                <a:cs typeface="Calibri"/>
              </a:rPr>
              <a:t> </a:t>
            </a:r>
            <a:r>
              <a:rPr lang="en-US" dirty="0" err="1">
                <a:ea typeface="Calibri"/>
                <a:cs typeface="Calibri"/>
              </a:rPr>
              <a:t>göra</a:t>
            </a:r>
            <a:r>
              <a:rPr lang="en-US" dirty="0">
                <a:ea typeface="Calibri"/>
                <a:cs typeface="Calibri"/>
              </a:rPr>
              <a:t> 1-2 </a:t>
            </a:r>
            <a:r>
              <a:rPr lang="en-US" dirty="0" err="1">
                <a:ea typeface="Calibri"/>
                <a:cs typeface="Calibri"/>
              </a:rPr>
              <a:t>gånger</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år</a:t>
            </a:r>
            <a:r>
              <a:rPr lang="en-US" dirty="0">
                <a:ea typeface="Calibri"/>
                <a:cs typeface="Calibri"/>
              </a:rPr>
              <a:t>. </a:t>
            </a:r>
            <a:r>
              <a:rPr lang="en-US" dirty="0" err="1">
                <a:ea typeface="Calibri"/>
                <a:cs typeface="Calibri"/>
              </a:rPr>
              <a:t>Ett</a:t>
            </a:r>
            <a:r>
              <a:rPr lang="en-US" dirty="0">
                <a:ea typeface="Calibri"/>
                <a:cs typeface="Calibri"/>
              </a:rPr>
              <a:t> tips </a:t>
            </a:r>
            <a:r>
              <a:rPr lang="en-US" dirty="0" err="1">
                <a:ea typeface="Calibri"/>
                <a:cs typeface="Calibri"/>
              </a:rPr>
              <a:t>är</a:t>
            </a:r>
            <a:r>
              <a:rPr lang="en-US" dirty="0">
                <a:ea typeface="Calibri"/>
                <a:cs typeface="Calibri"/>
              </a:rPr>
              <a:t> </a:t>
            </a:r>
            <a:r>
              <a:rPr lang="en-US" dirty="0" err="1">
                <a:ea typeface="Calibri"/>
                <a:cs typeface="Calibri"/>
              </a:rPr>
              <a:t>även</a:t>
            </a:r>
            <a:r>
              <a:rPr lang="en-US" dirty="0">
                <a:ea typeface="Calibri"/>
                <a:cs typeface="Calibri"/>
              </a:rPr>
              <a:t> </a:t>
            </a:r>
            <a:r>
              <a:rPr lang="en-US" dirty="0" err="1">
                <a:ea typeface="Calibri"/>
                <a:cs typeface="Calibri"/>
              </a:rPr>
              <a:t>att</a:t>
            </a:r>
            <a:r>
              <a:rPr lang="en-US" dirty="0">
                <a:ea typeface="Calibri"/>
                <a:cs typeface="Calibri"/>
              </a:rPr>
              <a:t> </a:t>
            </a:r>
            <a:r>
              <a:rPr lang="en-US" dirty="0" err="1">
                <a:ea typeface="Calibri"/>
                <a:cs typeface="Calibri"/>
              </a:rPr>
              <a:t>välja</a:t>
            </a:r>
            <a:r>
              <a:rPr lang="en-US" dirty="0">
                <a:ea typeface="Calibri"/>
                <a:cs typeface="Calibri"/>
              </a:rPr>
              <a:t> </a:t>
            </a:r>
            <a:r>
              <a:rPr lang="en-US" dirty="0" err="1">
                <a:ea typeface="Calibri"/>
                <a:cs typeface="Calibri"/>
              </a:rPr>
              <a:t>ut</a:t>
            </a:r>
            <a:r>
              <a:rPr lang="en-US" dirty="0">
                <a:ea typeface="Calibri"/>
                <a:cs typeface="Calibri"/>
              </a:rPr>
              <a:t> </a:t>
            </a:r>
            <a:r>
              <a:rPr lang="en-US" dirty="0" err="1">
                <a:ea typeface="Calibri"/>
                <a:cs typeface="Calibri"/>
              </a:rPr>
              <a:t>ett</a:t>
            </a:r>
            <a:r>
              <a:rPr lang="en-US" dirty="0">
                <a:ea typeface="Calibri"/>
                <a:cs typeface="Calibri"/>
              </a:rPr>
              <a:t> </a:t>
            </a:r>
            <a:r>
              <a:rPr lang="en-US" dirty="0" err="1">
                <a:ea typeface="Calibri"/>
                <a:cs typeface="Calibri"/>
              </a:rPr>
              <a:t>värdeord</a:t>
            </a:r>
            <a:r>
              <a:rPr lang="en-US" dirty="0">
                <a:ea typeface="Calibri"/>
                <a:cs typeface="Calibri"/>
              </a:rPr>
              <a:t> </a:t>
            </a:r>
            <a:r>
              <a:rPr lang="en-US" dirty="0" err="1">
                <a:ea typeface="Calibri"/>
                <a:cs typeface="Calibri"/>
              </a:rPr>
              <a:t>som</a:t>
            </a:r>
            <a:r>
              <a:rPr lang="en-US" dirty="0">
                <a:ea typeface="Calibri"/>
                <a:cs typeface="Calibri"/>
              </a:rPr>
              <a:t> man </a:t>
            </a:r>
            <a:r>
              <a:rPr lang="en-US" dirty="0" err="1">
                <a:ea typeface="Calibri"/>
                <a:cs typeface="Calibri"/>
              </a:rPr>
              <a:t>har</a:t>
            </a:r>
            <a:r>
              <a:rPr lang="en-US" dirty="0">
                <a:ea typeface="Calibri"/>
                <a:cs typeface="Calibri"/>
              </a:rPr>
              <a:t> extra </a:t>
            </a:r>
            <a:r>
              <a:rPr lang="en-US" dirty="0" err="1">
                <a:ea typeface="Calibri"/>
                <a:cs typeface="Calibri"/>
              </a:rPr>
              <a:t>fokus</a:t>
            </a:r>
            <a:r>
              <a:rPr lang="en-US" dirty="0">
                <a:ea typeface="Calibri"/>
                <a:cs typeface="Calibri"/>
              </a:rPr>
              <a:t> </a:t>
            </a:r>
            <a:r>
              <a:rPr lang="en-US" dirty="0" err="1">
                <a:ea typeface="Calibri"/>
                <a:cs typeface="Calibri"/>
              </a:rPr>
              <a:t>på</a:t>
            </a:r>
            <a:r>
              <a:rPr lang="en-US" dirty="0">
                <a:ea typeface="Calibri"/>
                <a:cs typeface="Calibri"/>
              </a:rPr>
              <a:t> under </a:t>
            </a:r>
            <a:r>
              <a:rPr lang="en-US" dirty="0" err="1">
                <a:ea typeface="Calibri"/>
                <a:cs typeface="Calibri"/>
              </a:rPr>
              <a:t>en</a:t>
            </a:r>
            <a:r>
              <a:rPr lang="en-US" dirty="0">
                <a:ea typeface="Calibri"/>
                <a:cs typeface="Calibri"/>
              </a:rPr>
              <a:t> period – det </a:t>
            </a:r>
            <a:r>
              <a:rPr lang="en-US" dirty="0" err="1">
                <a:ea typeface="Calibri"/>
                <a:cs typeface="Calibri"/>
              </a:rPr>
              <a:t>värdeordet</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får</a:t>
            </a:r>
            <a:r>
              <a:rPr lang="en-US" dirty="0">
                <a:ea typeface="Calibri"/>
                <a:cs typeface="Calibri"/>
              </a:rPr>
              <a:t> </a:t>
            </a:r>
            <a:r>
              <a:rPr lang="en-US" dirty="0" err="1">
                <a:ea typeface="Calibri"/>
                <a:cs typeface="Calibri"/>
              </a:rPr>
              <a:t>lägst</a:t>
            </a:r>
            <a:r>
              <a:rPr lang="en-US" dirty="0">
                <a:ea typeface="Calibri"/>
                <a:cs typeface="Calibri"/>
              </a:rPr>
              <a:t> </a:t>
            </a:r>
            <a:r>
              <a:rPr lang="en-US" dirty="0" err="1">
                <a:ea typeface="Calibri"/>
                <a:cs typeface="Calibri"/>
              </a:rPr>
              <a:t>poäng</a:t>
            </a:r>
            <a:r>
              <a:rPr lang="en-US" dirty="0">
                <a:ea typeface="Calibri"/>
                <a:cs typeface="Calibri"/>
              </a:rPr>
              <a:t> I </a:t>
            </a:r>
            <a:r>
              <a:rPr lang="en-US" dirty="0" err="1">
                <a:ea typeface="Calibri"/>
                <a:cs typeface="Calibri"/>
              </a:rPr>
              <a:t>skattningen</a:t>
            </a:r>
            <a:r>
              <a:rPr lang="en-US" dirty="0">
                <a:ea typeface="Calibri"/>
                <a:cs typeface="Calibri"/>
              </a:rPr>
              <a:t> </a:t>
            </a:r>
            <a:r>
              <a:rPr lang="en-US" dirty="0" err="1">
                <a:ea typeface="Calibri"/>
                <a:cs typeface="Calibri"/>
              </a:rPr>
              <a:t>och</a:t>
            </a:r>
            <a:r>
              <a:rPr lang="en-US" dirty="0">
                <a:ea typeface="Calibri"/>
                <a:cs typeface="Calibri"/>
              </a:rPr>
              <a:t> </a:t>
            </a:r>
            <a:r>
              <a:rPr lang="en-US" dirty="0" err="1">
                <a:ea typeface="Calibri"/>
                <a:cs typeface="Calibri"/>
              </a:rPr>
              <a:t>att</a:t>
            </a:r>
            <a:r>
              <a:rPr lang="en-US" dirty="0">
                <a:ea typeface="Calibri"/>
                <a:cs typeface="Calibri"/>
              </a:rPr>
              <a:t> man </a:t>
            </a:r>
            <a:r>
              <a:rPr lang="en-US" dirty="0" err="1">
                <a:ea typeface="Calibri"/>
                <a:cs typeface="Calibri"/>
              </a:rPr>
              <a:t>tydliggör</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handlingsplan</a:t>
            </a:r>
            <a:r>
              <a:rPr lang="en-US" dirty="0">
                <a:ea typeface="Calibri"/>
                <a:cs typeface="Calibri"/>
              </a:rPr>
              <a:t> för </a:t>
            </a:r>
            <a:r>
              <a:rPr lang="en-US" dirty="0" err="1">
                <a:ea typeface="Calibri"/>
                <a:cs typeface="Calibri"/>
              </a:rPr>
              <a:t>aktiviteter</a:t>
            </a:r>
            <a:r>
              <a:rPr lang="en-US" dirty="0">
                <a:ea typeface="Calibri"/>
                <a:cs typeface="Calibri"/>
              </a:rPr>
              <a:t> man ser </a:t>
            </a:r>
            <a:r>
              <a:rPr lang="en-US" dirty="0" err="1">
                <a:ea typeface="Calibri"/>
                <a:cs typeface="Calibri"/>
              </a:rPr>
              <a:t>kan</a:t>
            </a:r>
            <a:r>
              <a:rPr lang="en-US" dirty="0">
                <a:ea typeface="Calibri"/>
                <a:cs typeface="Calibri"/>
              </a:rPr>
              <a:t> </a:t>
            </a:r>
            <a:r>
              <a:rPr lang="en-US" dirty="0" err="1">
                <a:ea typeface="Calibri"/>
                <a:cs typeface="Calibri"/>
              </a:rPr>
              <a:t>vara</a:t>
            </a:r>
            <a:r>
              <a:rPr lang="en-US" dirty="0">
                <a:ea typeface="Calibri"/>
                <a:cs typeface="Calibri"/>
              </a:rPr>
              <a:t> </a:t>
            </a:r>
            <a:r>
              <a:rPr lang="en-US" dirty="0" err="1">
                <a:ea typeface="Calibri"/>
                <a:cs typeface="Calibri"/>
              </a:rPr>
              <a:t>lämpliga</a:t>
            </a:r>
            <a:r>
              <a:rPr lang="en-US" dirty="0">
                <a:ea typeface="Calibri"/>
                <a:cs typeface="Calibri"/>
              </a:rPr>
              <a:t> för </a:t>
            </a:r>
            <a:r>
              <a:rPr lang="en-US" dirty="0" err="1">
                <a:ea typeface="Calibri"/>
                <a:cs typeface="Calibri"/>
              </a:rPr>
              <a:t>att</a:t>
            </a:r>
            <a:r>
              <a:rPr lang="en-US" dirty="0">
                <a:ea typeface="Calibri"/>
                <a:cs typeface="Calibri"/>
              </a:rPr>
              <a:t> </a:t>
            </a:r>
            <a:r>
              <a:rPr lang="en-US" dirty="0" err="1">
                <a:ea typeface="Calibri"/>
                <a:cs typeface="Calibri"/>
              </a:rPr>
              <a:t>höja</a:t>
            </a:r>
            <a:r>
              <a:rPr lang="en-US" dirty="0">
                <a:ea typeface="Calibri"/>
                <a:cs typeface="Calibri"/>
              </a:rPr>
              <a:t>, </a:t>
            </a:r>
            <a:r>
              <a:rPr lang="en-US" dirty="0" err="1">
                <a:ea typeface="Calibri"/>
                <a:cs typeface="Calibri"/>
              </a:rPr>
              <a:t>sätt</a:t>
            </a:r>
            <a:r>
              <a:rPr lang="en-US" dirty="0">
                <a:ea typeface="Calibri"/>
                <a:cs typeface="Calibri"/>
              </a:rPr>
              <a:t> </a:t>
            </a:r>
            <a:r>
              <a:rPr lang="en-US" dirty="0" err="1">
                <a:ea typeface="Calibri"/>
                <a:cs typeface="Calibri"/>
              </a:rPr>
              <a:t>upp</a:t>
            </a:r>
            <a:r>
              <a:rPr lang="en-US" dirty="0">
                <a:ea typeface="Calibri"/>
                <a:cs typeface="Calibri"/>
              </a:rPr>
              <a:t> </a:t>
            </a:r>
            <a:r>
              <a:rPr lang="en-US" dirty="0" err="1">
                <a:ea typeface="Calibri"/>
                <a:cs typeface="Calibri"/>
              </a:rPr>
              <a:t>tydligt</a:t>
            </a:r>
            <a:r>
              <a:rPr lang="en-US" dirty="0">
                <a:ea typeface="Calibri"/>
                <a:cs typeface="Calibri"/>
              </a:rPr>
              <a:t> </a:t>
            </a:r>
            <a:r>
              <a:rPr lang="en-US" dirty="0" err="1">
                <a:ea typeface="Calibri"/>
                <a:cs typeface="Calibri"/>
              </a:rPr>
              <a:t>mål</a:t>
            </a:r>
            <a:r>
              <a:rPr lang="en-US" dirty="0">
                <a:ea typeface="Calibri"/>
                <a:cs typeface="Calibri"/>
              </a:rPr>
              <a:t> </a:t>
            </a:r>
            <a:r>
              <a:rPr lang="en-US" dirty="0" err="1">
                <a:ea typeface="Calibri"/>
                <a:cs typeface="Calibri"/>
              </a:rPr>
              <a:t>och</a:t>
            </a:r>
            <a:r>
              <a:rPr lang="en-US" dirty="0">
                <a:ea typeface="Calibri"/>
                <a:cs typeface="Calibri"/>
              </a:rPr>
              <a:t> </a:t>
            </a:r>
            <a:r>
              <a:rPr lang="en-US" dirty="0" err="1">
                <a:ea typeface="Calibri"/>
                <a:cs typeface="Calibri"/>
              </a:rPr>
              <a:t>jobba</a:t>
            </a:r>
            <a:r>
              <a:rPr lang="en-US" dirty="0">
                <a:ea typeface="Calibri"/>
                <a:cs typeface="Calibri"/>
              </a:rPr>
              <a:t> </a:t>
            </a:r>
            <a:r>
              <a:rPr lang="en-US" dirty="0" err="1">
                <a:ea typeface="Calibri"/>
                <a:cs typeface="Calibri"/>
              </a:rPr>
              <a:t>därefter</a:t>
            </a:r>
            <a:r>
              <a:rPr lang="en-US" dirty="0">
                <a:ea typeface="Calibri"/>
                <a:cs typeface="Calibri"/>
              </a:rPr>
              <a:t> </a:t>
            </a:r>
            <a:r>
              <a:rPr lang="en-US" dirty="0" err="1">
                <a:ea typeface="Calibri"/>
                <a:cs typeface="Calibri"/>
              </a:rPr>
              <a:t>tex</a:t>
            </a:r>
            <a:r>
              <a:rPr lang="en-US" dirty="0">
                <a:ea typeface="Calibri"/>
                <a:cs typeface="Calibri"/>
              </a:rPr>
              <a:t> </a:t>
            </a:r>
            <a:r>
              <a:rPr lang="en-US" dirty="0" err="1">
                <a:ea typeface="Calibri"/>
                <a:cs typeface="Calibri"/>
              </a:rPr>
              <a:t>målet</a:t>
            </a:r>
            <a:r>
              <a:rPr lang="en-US" dirty="0">
                <a:ea typeface="Calibri"/>
                <a:cs typeface="Calibri"/>
              </a:rPr>
              <a:t> </a:t>
            </a:r>
            <a:r>
              <a:rPr lang="en-US" dirty="0" err="1">
                <a:ea typeface="Calibri"/>
                <a:cs typeface="Calibri"/>
              </a:rPr>
              <a:t>att</a:t>
            </a:r>
            <a:r>
              <a:rPr lang="en-US" dirty="0">
                <a:ea typeface="Calibri"/>
                <a:cs typeface="Calibri"/>
              </a:rPr>
              <a:t> </a:t>
            </a:r>
            <a:r>
              <a:rPr lang="en-US" dirty="0" err="1">
                <a:ea typeface="Calibri"/>
                <a:cs typeface="Calibri"/>
              </a:rPr>
              <a:t>medel</a:t>
            </a:r>
            <a:r>
              <a:rPr lang="en-US" dirty="0">
                <a:ea typeface="Calibri"/>
                <a:cs typeface="Calibri"/>
              </a:rPr>
              <a:t> 5 ska </a:t>
            </a:r>
            <a:r>
              <a:rPr lang="en-US" dirty="0" err="1">
                <a:ea typeface="Calibri"/>
                <a:cs typeface="Calibri"/>
              </a:rPr>
              <a:t>höjas</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ett</a:t>
            </a:r>
            <a:r>
              <a:rPr lang="en-US" dirty="0">
                <a:ea typeface="Calibri"/>
                <a:cs typeface="Calibri"/>
              </a:rPr>
              <a:t> </a:t>
            </a:r>
            <a:r>
              <a:rPr lang="en-US" dirty="0" err="1">
                <a:ea typeface="Calibri"/>
                <a:cs typeface="Calibri"/>
              </a:rPr>
              <a:t>halvår</a:t>
            </a:r>
            <a:r>
              <a:rPr lang="en-US" dirty="0">
                <a:ea typeface="Calibri"/>
                <a:cs typeface="Calibri"/>
              </a:rPr>
              <a:t> till </a:t>
            </a:r>
            <a:r>
              <a:rPr lang="en-US" dirty="0" err="1">
                <a:ea typeface="Calibri"/>
                <a:cs typeface="Calibri"/>
              </a:rPr>
              <a:t>medel</a:t>
            </a:r>
            <a:r>
              <a:rPr lang="en-US" dirty="0">
                <a:ea typeface="Calibri"/>
                <a:cs typeface="Calibri"/>
              </a:rPr>
              <a:t> 6. </a:t>
            </a:r>
          </a:p>
        </p:txBody>
      </p:sp>
      <p:sp>
        <p:nvSpPr>
          <p:cNvPr id="4" name="Platshållare för bildnummer 3"/>
          <p:cNvSpPr>
            <a:spLocks noGrp="1"/>
          </p:cNvSpPr>
          <p:nvPr>
            <p:ph type="sldNum" sz="quarter" idx="5"/>
          </p:nvPr>
        </p:nvSpPr>
        <p:spPr/>
        <p:txBody>
          <a:bodyPr/>
          <a:lstStyle/>
          <a:p>
            <a:fld id="{5EB18C63-ED6A-4B35-9DC9-094380B947F3}" type="slidenum">
              <a:rPr lang="sv-SE" smtClean="0"/>
              <a:t>17</a:t>
            </a:fld>
            <a:endParaRPr lang="sv-SE"/>
          </a:p>
        </p:txBody>
      </p:sp>
    </p:spTree>
    <p:extLst>
      <p:ext uri="{BB962C8B-B14F-4D97-AF65-F5344CB8AC3E}">
        <p14:creationId xmlns:p14="http://schemas.microsoft.com/office/powerpoint/2010/main" val="2134148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Använd ev. Mall som finns under bakgrund och stödmaterial att skriva på.</a:t>
            </a:r>
          </a:p>
          <a:p>
            <a:r>
              <a:rPr lang="sv-SE">
                <a:ea typeface="Calibri"/>
                <a:cs typeface="Calibri"/>
              </a:rPr>
              <a:t>Spara resultatet av självskattningen genom att ta kort på den.</a:t>
            </a:r>
          </a:p>
        </p:txBody>
      </p:sp>
      <p:sp>
        <p:nvSpPr>
          <p:cNvPr id="4" name="Platshållare för bildnummer 3"/>
          <p:cNvSpPr>
            <a:spLocks noGrp="1"/>
          </p:cNvSpPr>
          <p:nvPr>
            <p:ph type="sldNum" sz="quarter" idx="5"/>
          </p:nvPr>
        </p:nvSpPr>
        <p:spPr/>
        <p:txBody>
          <a:bodyPr/>
          <a:lstStyle/>
          <a:p>
            <a:fld id="{5EB18C63-ED6A-4B35-9DC9-094380B947F3}" type="slidenum">
              <a:rPr lang="sv-SE" smtClean="0"/>
              <a:t>18</a:t>
            </a:fld>
            <a:endParaRPr lang="sv-SE"/>
          </a:p>
        </p:txBody>
      </p:sp>
    </p:spTree>
    <p:extLst>
      <p:ext uri="{BB962C8B-B14F-4D97-AF65-F5344CB8AC3E}">
        <p14:creationId xmlns:p14="http://schemas.microsoft.com/office/powerpoint/2010/main" val="3007427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5EB18C63-ED6A-4B35-9DC9-094380B947F3}" type="slidenum">
              <a:rPr lang="sv-SE" smtClean="0"/>
              <a:t>19</a:t>
            </a:fld>
            <a:endParaRPr lang="sv-SE"/>
          </a:p>
        </p:txBody>
      </p:sp>
    </p:spTree>
    <p:extLst>
      <p:ext uri="{BB962C8B-B14F-4D97-AF65-F5344CB8AC3E}">
        <p14:creationId xmlns:p14="http://schemas.microsoft.com/office/powerpoint/2010/main" val="1845335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Varför ska man jobba med värderingar?</a:t>
            </a:r>
            <a:endParaRPr lang="en-US"/>
          </a:p>
          <a:p>
            <a:r>
              <a:rPr lang="sv-SE"/>
              <a:t>Värderingar i en grupp eller i en verksamhet talar om vad som är rätt för oss och gör det tydligt hur vi ska vara mot varandra. Värderingar är till för att bygga den kultur och den anda som är rätt för oss. </a:t>
            </a:r>
            <a:br>
              <a:rPr lang="sv-SE">
                <a:ea typeface="Calibri"/>
                <a:cs typeface="+mn-lt"/>
              </a:rPr>
            </a:br>
            <a:r>
              <a:rPr lang="sv-SE"/>
              <a:t>Med tydliga värderingar är det lättare för grupper att skapa samsyn och därigenom uppnå sina mål och sin vision.  </a:t>
            </a:r>
            <a:endParaRPr lang="en-US">
              <a:ea typeface="Calibri" panose="020F0502020204030204"/>
              <a:cs typeface="Calibri" panose="020F0502020204030204"/>
            </a:endParaRPr>
          </a:p>
          <a:p>
            <a:endParaRPr lang="sv-SE">
              <a:ea typeface="Calibri"/>
              <a:cs typeface="Calibri"/>
            </a:endParaRPr>
          </a:p>
          <a:p>
            <a:endParaRPr lang="sv-SE"/>
          </a:p>
          <a:p>
            <a:r>
              <a:rPr lang="sv-SE" b="1" err="1"/>
              <a:t>Leans</a:t>
            </a:r>
            <a:r>
              <a:rPr lang="sv-SE" b="1"/>
              <a:t> principer:</a:t>
            </a:r>
            <a:endParaRPr lang="en-US">
              <a:ea typeface="Calibri"/>
              <a:cs typeface="Calibri"/>
            </a:endParaRPr>
          </a:p>
          <a:p>
            <a:r>
              <a:rPr lang="sv-SE"/>
              <a:t>“Värderingar” bidrar till för att leva upp till följande </a:t>
            </a:r>
            <a:r>
              <a:rPr lang="sv-SE" err="1"/>
              <a:t>leanprinciper</a:t>
            </a:r>
            <a:r>
              <a:rPr lang="sv-SE"/>
              <a:t>:</a:t>
            </a:r>
            <a:endParaRPr lang="en-US"/>
          </a:p>
          <a:p>
            <a:r>
              <a:rPr lang="sv-SE"/>
              <a:t>Basera besluten på långsiktigt tänkande.</a:t>
            </a:r>
            <a:endParaRPr lang="en-US"/>
          </a:p>
          <a:p>
            <a:r>
              <a:rPr lang="sv-SE"/>
              <a:t>Utveckla enastående människor och arbetslag som följer verksamhetens filosofi.</a:t>
            </a:r>
            <a:endParaRPr lang="en-US"/>
          </a:p>
          <a:p>
            <a:r>
              <a:rPr lang="sv-SE"/>
              <a:t>Bli en lärande organisation genom att hela tiden reflektera och ständigt förbättra. </a:t>
            </a:r>
            <a:endParaRPr lang="en-US"/>
          </a:p>
          <a:p>
            <a:r>
              <a:rPr lang="sv-SE"/>
              <a:t>Bygg ledare som känner verksamheten på djupet, lever enligt verksamhetens filosofi och lär andra göra det.</a:t>
            </a:r>
            <a:endParaRPr lang="en-US"/>
          </a:p>
          <a:p>
            <a:endParaRPr lang="en-US">
              <a:cs typeface="Calibri"/>
            </a:endParaRPr>
          </a:p>
        </p:txBody>
      </p:sp>
      <p:sp>
        <p:nvSpPr>
          <p:cNvPr id="4" name="Platshållare för bildnummer 3"/>
          <p:cNvSpPr>
            <a:spLocks noGrp="1"/>
          </p:cNvSpPr>
          <p:nvPr>
            <p:ph type="sldNum" sz="quarter" idx="5"/>
          </p:nvPr>
        </p:nvSpPr>
        <p:spPr/>
        <p:txBody>
          <a:bodyPr/>
          <a:lstStyle/>
          <a:p>
            <a:fld id="{5EB18C63-ED6A-4B35-9DC9-094380B947F3}" type="slidenum">
              <a:rPr lang="sv-SE" smtClean="0"/>
              <a:t>2</a:t>
            </a:fld>
            <a:endParaRPr lang="sv-SE"/>
          </a:p>
        </p:txBody>
      </p:sp>
    </p:spTree>
    <p:extLst>
      <p:ext uri="{BB962C8B-B14F-4D97-AF65-F5344CB8AC3E}">
        <p14:creationId xmlns:p14="http://schemas.microsoft.com/office/powerpoint/2010/main" val="931021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Värderingar</a:t>
            </a:r>
            <a:r>
              <a:rPr lang="en-US">
                <a:ea typeface="Calibri"/>
                <a:cs typeface="Calibri"/>
              </a:rPr>
              <a:t> </a:t>
            </a:r>
            <a:r>
              <a:rPr lang="en-US" err="1">
                <a:ea typeface="Calibri"/>
                <a:cs typeface="Calibri"/>
              </a:rPr>
              <a:t>brukar</a:t>
            </a:r>
            <a:r>
              <a:rPr lang="en-US">
                <a:ea typeface="Calibri"/>
                <a:cs typeface="Calibri"/>
              </a:rPr>
              <a:t> </a:t>
            </a:r>
            <a:r>
              <a:rPr lang="en-US" err="1">
                <a:ea typeface="Calibri"/>
                <a:cs typeface="Calibri"/>
              </a:rPr>
              <a:t>även</a:t>
            </a:r>
            <a:r>
              <a:rPr lang="en-US">
                <a:ea typeface="Calibri"/>
                <a:cs typeface="Calibri"/>
              </a:rPr>
              <a:t> </a:t>
            </a:r>
            <a:r>
              <a:rPr lang="en-US" err="1">
                <a:ea typeface="Calibri"/>
                <a:cs typeface="Calibri"/>
              </a:rPr>
              <a:t>benämnas</a:t>
            </a:r>
            <a:r>
              <a:rPr lang="en-US">
                <a:ea typeface="Calibri"/>
                <a:cs typeface="Calibri"/>
              </a:rPr>
              <a:t> </a:t>
            </a:r>
            <a:r>
              <a:rPr lang="en-US" err="1">
                <a:ea typeface="Calibri"/>
                <a:cs typeface="Calibri"/>
              </a:rPr>
              <a:t>värdegrund</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kärnvärden</a:t>
            </a:r>
            <a:r>
              <a:rPr lang="en-US">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a typeface="Calibri"/>
                <a:cs typeface="Calibri"/>
              </a:rPr>
              <a:t>Få ord (3-5) - lätt att komma ihåg</a:t>
            </a: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5EB18C63-ED6A-4B35-9DC9-094380B947F3}" type="slidenum">
              <a:rPr lang="sv-SE" smtClean="0"/>
              <a:t>3</a:t>
            </a:fld>
            <a:endParaRPr lang="sv-SE"/>
          </a:p>
        </p:txBody>
      </p:sp>
    </p:spTree>
    <p:extLst>
      <p:ext uri="{BB962C8B-B14F-4D97-AF65-F5344CB8AC3E}">
        <p14:creationId xmlns:p14="http://schemas.microsoft.com/office/powerpoint/2010/main" val="2695348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Lean</a:t>
            </a:r>
            <a:r>
              <a:rPr lang="sv-SE"/>
              <a:t> Lantbruksmaterial</a:t>
            </a:r>
            <a:br>
              <a:rPr lang="sv-SE"/>
            </a:br>
            <a:r>
              <a:rPr lang="sv-SE"/>
              <a:t>Tankemodell som hjälp för att förstå det</a:t>
            </a:r>
            <a:r>
              <a:rPr lang="sv-SE" baseline="0"/>
              <a:t> </a:t>
            </a:r>
            <a:r>
              <a:rPr lang="sv-SE"/>
              <a:t>grundläggande sambandet</a:t>
            </a:r>
            <a:r>
              <a:rPr lang="sv-SE" baseline="0"/>
              <a:t> mellan värderingar-principer-metoder och resultat. Kopplat till visionen, verksamhetens yttersta strävan!</a:t>
            </a:r>
          </a:p>
          <a:p>
            <a:r>
              <a:rPr lang="sv-SE" b="1" baseline="0"/>
              <a:t>Värderingarna </a:t>
            </a:r>
            <a:r>
              <a:rPr lang="sv-SE" baseline="0"/>
              <a:t>är företagets hjärta- hjälper oss att förstå vad som är viktigt för oss i vår verksamhet och leder oss i vardagen. </a:t>
            </a:r>
            <a:br>
              <a:rPr lang="sv-SE" baseline="0">
                <a:cs typeface="+mn-lt"/>
              </a:rPr>
            </a:br>
            <a:r>
              <a:rPr lang="sv-SE" baseline="0"/>
              <a:t>Vårt ramverk över vad som är accepterat och önskvärt i vår verksamhet, vad vi ska förhålla oss till. Värderingarna ska visa vägen över vårt önskvärda sätt att förhålla sig till intressenterna. (Kunder/Leverantörer, Ägare, Medarbetare och Samhälle). </a:t>
            </a:r>
            <a:endParaRPr lang="sv-SE" baseline="0">
              <a:cs typeface="Calibri"/>
            </a:endParaRPr>
          </a:p>
          <a:p>
            <a:endParaRPr lang="sv-SE" baseline="0"/>
          </a:p>
          <a:p>
            <a:r>
              <a:rPr lang="sv-SE" b="1" baseline="0"/>
              <a:t>Principer: </a:t>
            </a:r>
            <a:r>
              <a:rPr lang="sv-SE" baseline="0"/>
              <a:t>Sätt att tänka för att hitta rätt lösningar . Vägledning för att hitta konkreta lösningar – syfte för att jobba bort </a:t>
            </a:r>
            <a:r>
              <a:rPr lang="sv-SE" baseline="0" err="1"/>
              <a:t>slöserier</a:t>
            </a:r>
            <a:r>
              <a:rPr lang="sv-SE" baseline="0"/>
              <a:t> </a:t>
            </a:r>
            <a:endParaRPr lang="sv-SE" baseline="0">
              <a:cs typeface="Calibri"/>
            </a:endParaRPr>
          </a:p>
          <a:p>
            <a:r>
              <a:rPr lang="sv-SE" b="1" baseline="0"/>
              <a:t>Metoder/Arbetssätt: </a:t>
            </a:r>
            <a:r>
              <a:rPr lang="sv-SE" baseline="0"/>
              <a:t>Sätt att göra för att omvandla tanke till resultat </a:t>
            </a:r>
            <a:endParaRPr lang="sv-SE" baseline="0">
              <a:cs typeface="Calibri"/>
            </a:endParaRPr>
          </a:p>
          <a:p>
            <a:r>
              <a:rPr lang="sv-SE" b="1" baseline="0"/>
              <a:t>Resultat: </a:t>
            </a:r>
            <a:r>
              <a:rPr lang="sv-SE" baseline="0"/>
              <a:t>Konsekvenser av arbetet med värderingar, principer och metoder/arbetssätt.</a:t>
            </a:r>
            <a:endParaRPr lang="sv-SE">
              <a:cs typeface="Calibri"/>
            </a:endParaRPr>
          </a:p>
          <a:p>
            <a:endParaRPr lang="sv-SE"/>
          </a:p>
          <a:p>
            <a:r>
              <a:rPr lang="sv-SE"/>
              <a:t>Modellen visar med</a:t>
            </a:r>
            <a:r>
              <a:rPr lang="sv-SE" baseline="0"/>
              <a:t> pilarna att man kan gå åt båda hållen och hänger ihop med varandra: </a:t>
            </a:r>
            <a:endParaRPr lang="sv-SE" baseline="0">
              <a:cs typeface="Calibri"/>
            </a:endParaRPr>
          </a:p>
          <a:p>
            <a:r>
              <a:rPr lang="sv-SE"/>
              <a:t>Utifrån vilket resultat det blir, utvärderar vi gemensamt. </a:t>
            </a:r>
            <a:endParaRPr lang="sv-SE">
              <a:cs typeface="Calibri"/>
            </a:endParaRPr>
          </a:p>
          <a:p>
            <a:r>
              <a:rPr lang="sv-SE"/>
              <a:t>Om</a:t>
            </a:r>
            <a:r>
              <a:rPr lang="sv-SE" baseline="0"/>
              <a:t> det blev önskvärt resultat </a:t>
            </a:r>
            <a:r>
              <a:rPr lang="sv-SE" baseline="0">
                <a:sym typeface="Wingdings" panose="05000000000000000000" pitchFamily="2" charset="2"/>
              </a:rPr>
              <a:t> </a:t>
            </a:r>
            <a:r>
              <a:rPr lang="sv-SE" baseline="0"/>
              <a:t>då följde vi vår metod </a:t>
            </a:r>
            <a:r>
              <a:rPr lang="sv-SE" baseline="0">
                <a:sym typeface="Wingdings" panose="05000000000000000000" pitchFamily="2" charset="2"/>
              </a:rPr>
              <a:t> Vilket var vald utifrån </a:t>
            </a:r>
            <a:r>
              <a:rPr lang="sv-SE" baseline="0"/>
              <a:t>våra principer</a:t>
            </a:r>
            <a:endParaRPr lang="sv-SE" baseline="0">
              <a:cs typeface="Calibri"/>
            </a:endParaRPr>
          </a:p>
          <a:p>
            <a:r>
              <a:rPr lang="sv-SE" baseline="0"/>
              <a:t>Om det inte blev ett önskvärt utfall/Dåligt utfall, gå baklänges, använde vi rätt metod? tänkte vi rätt enligt våra principer? </a:t>
            </a:r>
            <a:br>
              <a:rPr lang="sv-SE" baseline="0">
                <a:cs typeface="+mn-lt"/>
              </a:rPr>
            </a:br>
            <a:r>
              <a:rPr lang="sv-SE" baseline="0"/>
              <a:t>Använd modellen och tänk om – utgå från principerna och ta fram rätt metod och på så sätt får rätt resultat? </a:t>
            </a:r>
            <a:endParaRPr lang="sv-SE" baseline="0">
              <a:cs typeface="Calibri"/>
            </a:endParaRPr>
          </a:p>
          <a:p>
            <a:r>
              <a:rPr lang="sv-SE" baseline="0"/>
              <a:t>Värderingarna hjälper oss att vara långsiktiga så vi kan leva upp till vår vision. </a:t>
            </a:r>
            <a:endParaRPr lang="sv-SE" baseline="0">
              <a:cs typeface="Calibri"/>
            </a:endParaRPr>
          </a:p>
          <a:p>
            <a:endParaRPr lang="sv-SE">
              <a:cs typeface="Calibri"/>
            </a:endParaRPr>
          </a:p>
        </p:txBody>
      </p:sp>
      <p:sp>
        <p:nvSpPr>
          <p:cNvPr id="4" name="Platshållare för bildnummer 3"/>
          <p:cNvSpPr>
            <a:spLocks noGrp="1"/>
          </p:cNvSpPr>
          <p:nvPr>
            <p:ph type="sldNum" sz="quarter" idx="10"/>
          </p:nvPr>
        </p:nvSpPr>
        <p:spPr/>
        <p:txBody>
          <a:bodyPr/>
          <a:lstStyle/>
          <a:p>
            <a:fld id="{40325C58-D2DD-4F4B-8EE4-EC852648EC46}" type="slidenum">
              <a:rPr lang="sv-SE" smtClean="0">
                <a:solidFill>
                  <a:prstClr val="black"/>
                </a:solidFill>
              </a:rPr>
              <a:pPr/>
              <a:t>4</a:t>
            </a:fld>
            <a:endParaRPr lang="sv-SE">
              <a:solidFill>
                <a:prstClr val="black"/>
              </a:solidFill>
            </a:endParaRPr>
          </a:p>
        </p:txBody>
      </p:sp>
    </p:spTree>
    <p:extLst>
      <p:ext uri="{BB962C8B-B14F-4D97-AF65-F5344CB8AC3E}">
        <p14:creationId xmlns:p14="http://schemas.microsoft.com/office/powerpoint/2010/main" val="400244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03188" y="750888"/>
            <a:ext cx="6681787" cy="3759200"/>
          </a:xfrm>
        </p:spPr>
      </p:sp>
      <p:sp>
        <p:nvSpPr>
          <p:cNvPr id="3" name="Platshållare för anteckningar 2"/>
          <p:cNvSpPr>
            <a:spLocks noGrp="1"/>
          </p:cNvSpPr>
          <p:nvPr>
            <p:ph type="body" idx="1"/>
          </p:nvPr>
        </p:nvSpPr>
        <p:spPr/>
        <p:txBody>
          <a:bodyPr>
            <a:normAutofit fontScale="77500" lnSpcReduction="20000"/>
          </a:bodyPr>
          <a:lstStyle/>
          <a:p>
            <a:pPr defTabSz="914086">
              <a:defRPr/>
            </a:pPr>
            <a:r>
              <a:rPr lang="sv-SE" baseline="0" err="1"/>
              <a:t>Leans</a:t>
            </a:r>
            <a:r>
              <a:rPr lang="sv-SE" baseline="0"/>
              <a:t> grundläggande tankemodell – ett </a:t>
            </a:r>
            <a:r>
              <a:rPr lang="sv-SE"/>
              <a:t>annat sätt att beskriva </a:t>
            </a:r>
            <a:endParaRPr lang="sv-SE" baseline="0"/>
          </a:p>
          <a:p>
            <a:pPr defTabSz="914086">
              <a:defRPr/>
            </a:pPr>
            <a:endParaRPr lang="sv-SE" baseline="0"/>
          </a:p>
          <a:p>
            <a:pPr defTabSz="914086">
              <a:defRPr/>
            </a:pPr>
            <a:r>
              <a:rPr lang="sv-SE" baseline="0"/>
              <a:t>Framgångsrika företag som Toyota, IKEA, Canon, Scania har gemensamt att de är värderingsstyrda. De har bestämt sig vilka värderingar som ska gälla och sedan format sitt arbetssätt efter detta. Dessa värderingar betonar långsiktighet, skapa värde för kunden, nytta för samhället och medarbetarnas trivsel. </a:t>
            </a:r>
            <a:endParaRPr lang="sv-SE" baseline="0">
              <a:ea typeface="Calibri"/>
              <a:cs typeface="Calibri"/>
            </a:endParaRPr>
          </a:p>
          <a:p>
            <a:pPr defTabSz="914086">
              <a:defRPr/>
            </a:pPr>
            <a:endParaRPr lang="sv-SE" baseline="0"/>
          </a:p>
          <a:p>
            <a:pPr defTabSz="914086">
              <a:defRPr/>
            </a:pPr>
            <a:r>
              <a:rPr lang="sv-SE" b="1" baseline="0"/>
              <a:t>Värderingar</a:t>
            </a:r>
            <a:r>
              <a:rPr lang="sv-SE" baseline="0"/>
              <a:t> sätter ramarna för verksamheten. En värdering är ett grundläggande tankemönster hos en individ eller organisation. Värderingarna anger vad individen/organisationen anser vara viktigt, rätt och fel, bra och dåligt. </a:t>
            </a:r>
            <a:endParaRPr lang="sv-SE" baseline="0">
              <a:ea typeface="Calibri"/>
              <a:cs typeface="Calibri"/>
            </a:endParaRPr>
          </a:p>
          <a:p>
            <a:pPr defTabSz="914086">
              <a:defRPr/>
            </a:pPr>
            <a:r>
              <a:rPr lang="sv-SE" b="1" baseline="0" err="1"/>
              <a:t>Lean</a:t>
            </a:r>
            <a:r>
              <a:rPr lang="sv-SE" b="1" baseline="0"/>
              <a:t>-principerna</a:t>
            </a:r>
            <a:r>
              <a:rPr lang="sv-SE" baseline="0"/>
              <a:t> är anger tänkesätt för att finna lösningar inom dessa ramar. De talar om vilka kriterier som finns för en bra lösning på ett problem. Man kan se dem som en manual för problemlösning – tillämpar man dem blir man </a:t>
            </a:r>
            <a:r>
              <a:rPr lang="sv-SE" baseline="0" err="1"/>
              <a:t>lean</a:t>
            </a:r>
            <a:r>
              <a:rPr lang="sv-SE" baseline="0"/>
              <a:t>.</a:t>
            </a:r>
            <a:endParaRPr lang="sv-SE" baseline="0">
              <a:ea typeface="Calibri"/>
              <a:cs typeface="Calibri"/>
            </a:endParaRPr>
          </a:p>
          <a:p>
            <a:pPr defTabSz="914086">
              <a:defRPr/>
            </a:pPr>
            <a:r>
              <a:rPr lang="sv-SE" baseline="0"/>
              <a:t>För att förverkliga tänkesätten krävs det verktyg för att kunna genomföra dem i praktiken. Det är själva metoderna för att få till standardiserade arbetssätt, jämnhet, lärande osv. Det räcker inte med att börja använda verktygen. Precis som att man inte blir en snickare bara för att man äger en verktygslåda så behöver man kunna tillämpa värderingarna och principerna för att få till ett framgångsrikt </a:t>
            </a:r>
            <a:r>
              <a:rPr lang="sv-SE" baseline="0" err="1"/>
              <a:t>leanarbete</a:t>
            </a:r>
            <a:r>
              <a:rPr lang="sv-SE" baseline="0"/>
              <a:t>. Man måste veta </a:t>
            </a:r>
            <a:r>
              <a:rPr lang="sv-SE" b="1" i="1" baseline="0"/>
              <a:t>varför</a:t>
            </a:r>
            <a:r>
              <a:rPr lang="sv-SE" baseline="0"/>
              <a:t>, inte bara </a:t>
            </a:r>
            <a:r>
              <a:rPr lang="sv-SE" b="1" i="1" baseline="0"/>
              <a:t>hur</a:t>
            </a:r>
            <a:r>
              <a:rPr lang="sv-SE" baseline="0"/>
              <a:t>.</a:t>
            </a:r>
            <a:endParaRPr lang="sv-SE" baseline="0">
              <a:ea typeface="Calibri"/>
              <a:cs typeface="Calibri"/>
            </a:endParaRPr>
          </a:p>
          <a:p>
            <a:pPr defTabSz="914086">
              <a:defRPr/>
            </a:pPr>
            <a:endParaRPr lang="sv-SE" baseline="0"/>
          </a:p>
          <a:p>
            <a:pPr defTabSz="914086">
              <a:defRPr/>
            </a:pPr>
            <a:r>
              <a:rPr lang="sv-SE" baseline="0"/>
              <a:t>Utgår man från värderingarna, tillämpar principerna och använder verktygen så kommer också </a:t>
            </a:r>
            <a:r>
              <a:rPr lang="sv-SE" b="1" baseline="0"/>
              <a:t>resultaten.</a:t>
            </a:r>
            <a:endParaRPr lang="sv-SE" b="1">
              <a:ea typeface="Calibri"/>
              <a:cs typeface="Calibri"/>
            </a:endParaRPr>
          </a:p>
          <a:p>
            <a:endParaRPr lang="sv-SE"/>
          </a:p>
          <a:p>
            <a:r>
              <a:rPr lang="sv-SE" baseline="0"/>
              <a:t>Val av verktyg och principer måste utgå från värderingar. Till exempel:</a:t>
            </a:r>
            <a:endParaRPr lang="sv-SE">
              <a:ea typeface="Calibri"/>
              <a:cs typeface="Calibri"/>
            </a:endParaRPr>
          </a:p>
          <a:p>
            <a:r>
              <a:rPr lang="sv-SE" b="1"/>
              <a:t>Värderingar</a:t>
            </a:r>
            <a:r>
              <a:rPr lang="sv-SE"/>
              <a:t> = Jag vill ägna mig åt ett fritidsintresse</a:t>
            </a:r>
            <a:r>
              <a:rPr lang="sv-SE" baseline="0"/>
              <a:t> för att träffa vänner och få motion</a:t>
            </a:r>
            <a:endParaRPr lang="sv-SE" baseline="0">
              <a:ea typeface="Calibri"/>
              <a:cs typeface="Calibri"/>
            </a:endParaRPr>
          </a:p>
          <a:p>
            <a:r>
              <a:rPr lang="sv-SE" b="1" baseline="0"/>
              <a:t>Principen</a:t>
            </a:r>
            <a:r>
              <a:rPr lang="sv-SE" baseline="0"/>
              <a:t> =  Principen jag väljer är lagsport. Principer är något man ändrar efter behov på men värderingar ändrar man inte. Jag skulle lika gärna kunna välja friidrott som princip.</a:t>
            </a:r>
            <a:endParaRPr lang="sv-SE" baseline="0">
              <a:ea typeface="Calibri"/>
              <a:cs typeface="Calibri"/>
            </a:endParaRPr>
          </a:p>
          <a:p>
            <a:r>
              <a:rPr lang="sv-SE" b="1" baseline="0"/>
              <a:t>Metoden/</a:t>
            </a:r>
            <a:r>
              <a:rPr lang="sv-SE" b="1" baseline="0" err="1"/>
              <a:t>vertyg</a:t>
            </a:r>
            <a:r>
              <a:rPr lang="sv-SE" baseline="0"/>
              <a:t> = Jag väljer en metod med nån form av boll eftersom det är en lagsport (stödjer principen och grundläggande värderingar). Jag väljer amerikansk fotboll. Verktyget är till för att </a:t>
            </a:r>
            <a:r>
              <a:rPr lang="sv-SE" baseline="0" err="1"/>
              <a:t>föreverkliga</a:t>
            </a:r>
            <a:r>
              <a:rPr lang="sv-SE" baseline="0"/>
              <a:t> principen. </a:t>
            </a:r>
            <a:endParaRPr lang="sv-SE" baseline="0">
              <a:ea typeface="Calibri"/>
              <a:cs typeface="Calibri"/>
            </a:endParaRPr>
          </a:p>
          <a:p>
            <a:r>
              <a:rPr lang="sv-SE" baseline="0"/>
              <a:t>. </a:t>
            </a:r>
            <a:endParaRPr lang="sv-SE" baseline="0">
              <a:ea typeface="Calibri"/>
              <a:cs typeface="Calibri"/>
            </a:endParaRPr>
          </a:p>
          <a:p>
            <a:pPr defTabSz="914086">
              <a:defRPr/>
            </a:pPr>
            <a:endParaRPr lang="sv-SE" baseline="0"/>
          </a:p>
          <a:p>
            <a:pPr defTabSz="914086">
              <a:defRPr/>
            </a:pPr>
            <a:endParaRPr lang="sv-SE" baseline="0"/>
          </a:p>
          <a:p>
            <a:pPr defTabSz="914086">
              <a:defRPr/>
            </a:pPr>
            <a:endParaRPr lang="sv-SE" baseline="0"/>
          </a:p>
          <a:p>
            <a:pPr defTabSz="914086">
              <a:defRPr/>
            </a:pPr>
            <a:endParaRPr lang="sv-SE" baseline="0"/>
          </a:p>
          <a:p>
            <a:pPr defTabSz="914086">
              <a:defRPr/>
            </a:pPr>
            <a:endParaRPr lang="sv-SE" baseline="0"/>
          </a:p>
        </p:txBody>
      </p:sp>
      <p:sp>
        <p:nvSpPr>
          <p:cNvPr id="4" name="Platshållare för bildnummer 3"/>
          <p:cNvSpPr>
            <a:spLocks noGrp="1"/>
          </p:cNvSpPr>
          <p:nvPr>
            <p:ph type="sldNum" sz="quarter" idx="10"/>
          </p:nvPr>
        </p:nvSpPr>
        <p:spPr/>
        <p:txBody>
          <a:bodyPr/>
          <a:lstStyle/>
          <a:p>
            <a:fld id="{8709ED8C-AEC8-40D4-8CEA-8BD8436275B0}" type="slidenum">
              <a:rPr lang="sv-SE" smtClean="0"/>
              <a:pPr/>
              <a:t>5</a:t>
            </a:fld>
            <a:endParaRPr lang="sv-SE"/>
          </a:p>
        </p:txBody>
      </p:sp>
    </p:spTree>
    <p:extLst>
      <p:ext uri="{BB962C8B-B14F-4D97-AF65-F5344CB8AC3E}">
        <p14:creationId xmlns:p14="http://schemas.microsoft.com/office/powerpoint/2010/main" val="2375242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a:t>Företagsnivå:</a:t>
            </a:r>
          </a:p>
          <a:p>
            <a:r>
              <a:rPr lang="sv-SE" b="1"/>
              <a:t>Värdering</a:t>
            </a:r>
            <a:r>
              <a:rPr lang="sv-SE"/>
              <a:t> = varför företaget existerar? </a:t>
            </a:r>
            <a:r>
              <a:rPr lang="sv-SE" baseline="0"/>
              <a:t>Det finns en tro på att om man lyckas leva efter dessa värderingar så kommer lönsamheten. Men lönsamheten i sig är inte en tillräcklig förklaring av vad företaget står för. Man går inte till jobbet bara för att ägarna ska tjäna mer pengar.</a:t>
            </a:r>
            <a:endParaRPr lang="sv-SE">
              <a:cs typeface="Calibri"/>
            </a:endParaRPr>
          </a:p>
          <a:p>
            <a:endParaRPr lang="sv-SE" baseline="0"/>
          </a:p>
          <a:p>
            <a:r>
              <a:rPr lang="sv-SE" baseline="0"/>
              <a:t>Toyotas värdering är att göra det rätta för företaget, för de anställda, för kunderna och för samhället som helhet. Det här är inte tomma ord. Det finns massvis med exempel där Toyota visar att de lever efter sina värderingar. </a:t>
            </a:r>
            <a:endParaRPr lang="sv-SE" baseline="0">
              <a:cs typeface="Calibri"/>
            </a:endParaRPr>
          </a:p>
          <a:p>
            <a:endParaRPr lang="sv-SE" baseline="0"/>
          </a:p>
          <a:p>
            <a:r>
              <a:rPr lang="sv-SE" baseline="0"/>
              <a:t>Ett företag finns inte enbart till för sin egen skull. Det är alltid så att vi finns till för någon annan, det finns alltid en kund. Det är viktigt att den enskilde lantarbetaren förstår att jag blandar det här fodret för att en kund slutligen ska få mjölk av högsta kvalitet.  Kunden kan vara nästa process. Jag servar den här grinden för att mina kollegor inne i ladugården lättare ska kunna flytta djuren. </a:t>
            </a:r>
            <a:endParaRPr lang="sv-SE" baseline="0">
              <a:cs typeface="Calibri"/>
            </a:endParaRPr>
          </a:p>
          <a:p>
            <a:endParaRPr lang="sv-SE" baseline="0"/>
          </a:p>
          <a:p>
            <a:r>
              <a:rPr lang="sv-SE" baseline="0"/>
              <a:t>En ledningsfråga. Behöver nötas in. </a:t>
            </a:r>
            <a:endParaRPr lang="sv-SE" baseline="0">
              <a:cs typeface="Calibri"/>
            </a:endParaRPr>
          </a:p>
          <a:p>
            <a:endParaRPr lang="sv-SE" baseline="0"/>
          </a:p>
          <a:p>
            <a:endParaRPr lang="sv-SE" baseline="0"/>
          </a:p>
          <a:p>
            <a:endParaRPr lang="sv-SE" baseline="0"/>
          </a:p>
          <a:p>
            <a:endParaRPr lang="sv-SE" baseline="0"/>
          </a:p>
          <a:p>
            <a:endParaRPr lang="sv-SE" baseline="0"/>
          </a:p>
        </p:txBody>
      </p:sp>
      <p:sp>
        <p:nvSpPr>
          <p:cNvPr id="4" name="Platshållare för bildnummer 3"/>
          <p:cNvSpPr>
            <a:spLocks noGrp="1"/>
          </p:cNvSpPr>
          <p:nvPr>
            <p:ph type="sldNum" sz="quarter" idx="10"/>
          </p:nvPr>
        </p:nvSpPr>
        <p:spPr/>
        <p:txBody>
          <a:bodyPr/>
          <a:lstStyle/>
          <a:p>
            <a:fld id="{8709ED8C-AEC8-40D4-8CEA-8BD8436275B0}" type="slidenum">
              <a:rPr lang="sv-SE" smtClean="0"/>
              <a:pPr/>
              <a:t>6</a:t>
            </a:fld>
            <a:endParaRPr lang="sv-SE"/>
          </a:p>
        </p:txBody>
      </p:sp>
    </p:spTree>
    <p:extLst>
      <p:ext uri="{BB962C8B-B14F-4D97-AF65-F5344CB8AC3E}">
        <p14:creationId xmlns:p14="http://schemas.microsoft.com/office/powerpoint/2010/main" val="3816530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är IKEAs samtliga värdeord </a:t>
            </a:r>
          </a:p>
        </p:txBody>
      </p:sp>
      <p:sp>
        <p:nvSpPr>
          <p:cNvPr id="4" name="Platshållare för bildnummer 3"/>
          <p:cNvSpPr>
            <a:spLocks noGrp="1"/>
          </p:cNvSpPr>
          <p:nvPr>
            <p:ph type="sldNum" sz="quarter" idx="5"/>
          </p:nvPr>
        </p:nvSpPr>
        <p:spPr/>
        <p:txBody>
          <a:bodyPr/>
          <a:lstStyle/>
          <a:p>
            <a:fld id="{5EB18C63-ED6A-4B35-9DC9-094380B947F3}" type="slidenum">
              <a:rPr lang="sv-SE" smtClean="0"/>
              <a:t>7</a:t>
            </a:fld>
            <a:endParaRPr lang="sv-SE"/>
          </a:p>
        </p:txBody>
      </p:sp>
    </p:spTree>
    <p:extLst>
      <p:ext uri="{BB962C8B-B14F-4D97-AF65-F5344CB8AC3E}">
        <p14:creationId xmlns:p14="http://schemas.microsoft.com/office/powerpoint/2010/main" val="1503071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Ex på några utvalda värdeord och vad dessa betyder för medarbetarna </a:t>
            </a:r>
          </a:p>
        </p:txBody>
      </p:sp>
      <p:sp>
        <p:nvSpPr>
          <p:cNvPr id="4" name="Platshållare för bildnummer 3"/>
          <p:cNvSpPr>
            <a:spLocks noGrp="1"/>
          </p:cNvSpPr>
          <p:nvPr>
            <p:ph type="sldNum" sz="quarter" idx="5"/>
          </p:nvPr>
        </p:nvSpPr>
        <p:spPr/>
        <p:txBody>
          <a:bodyPr/>
          <a:lstStyle/>
          <a:p>
            <a:fld id="{5EB18C63-ED6A-4B35-9DC9-094380B947F3}" type="slidenum">
              <a:rPr lang="sv-SE" smtClean="0"/>
              <a:t>8</a:t>
            </a:fld>
            <a:endParaRPr lang="sv-SE"/>
          </a:p>
        </p:txBody>
      </p:sp>
    </p:spTree>
    <p:extLst>
      <p:ext uri="{BB962C8B-B14F-4D97-AF65-F5344CB8AC3E}">
        <p14:creationId xmlns:p14="http://schemas.microsoft.com/office/powerpoint/2010/main" val="3872007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Ex på några utvalda värdeord och vad dessa betyder för medarbetarna </a:t>
            </a:r>
          </a:p>
          <a:p>
            <a:endParaRPr lang="sv-SE"/>
          </a:p>
        </p:txBody>
      </p:sp>
      <p:sp>
        <p:nvSpPr>
          <p:cNvPr id="4" name="Platshållare för bildnummer 3"/>
          <p:cNvSpPr>
            <a:spLocks noGrp="1"/>
          </p:cNvSpPr>
          <p:nvPr>
            <p:ph type="sldNum" sz="quarter" idx="5"/>
          </p:nvPr>
        </p:nvSpPr>
        <p:spPr/>
        <p:txBody>
          <a:bodyPr/>
          <a:lstStyle/>
          <a:p>
            <a:fld id="{5EB18C63-ED6A-4B35-9DC9-094380B947F3}" type="slidenum">
              <a:rPr lang="sv-SE" smtClean="0"/>
              <a:t>9</a:t>
            </a:fld>
            <a:endParaRPr lang="sv-SE"/>
          </a:p>
        </p:txBody>
      </p:sp>
    </p:spTree>
    <p:extLst>
      <p:ext uri="{BB962C8B-B14F-4D97-AF65-F5344CB8AC3E}">
        <p14:creationId xmlns:p14="http://schemas.microsoft.com/office/powerpoint/2010/main" val="456634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2FE1A1-DF5B-89FA-802B-553DC87107C4}"/>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28BFDFA5-4FBB-B7F3-B962-59E53E21A6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CCC07ADB-D8F8-06FE-8ECE-87E21B787C62}"/>
              </a:ext>
            </a:extLst>
          </p:cNvPr>
          <p:cNvSpPr>
            <a:spLocks noGrp="1"/>
          </p:cNvSpPr>
          <p:nvPr>
            <p:ph type="dt" sz="half" idx="10"/>
          </p:nvPr>
        </p:nvSpPr>
        <p:spPr/>
        <p:txBody>
          <a:bodyPr/>
          <a:lstStyle/>
          <a:p>
            <a:fld id="{CFAC25C3-9070-4D73-B16F-6AA9DB85F330}" type="datetimeFigureOut">
              <a:rPr lang="sv-SE" smtClean="0"/>
              <a:t>2025-06-19</a:t>
            </a:fld>
            <a:endParaRPr lang="sv-SE"/>
          </a:p>
        </p:txBody>
      </p:sp>
      <p:sp>
        <p:nvSpPr>
          <p:cNvPr id="5" name="Platshållare för sidfot 4">
            <a:extLst>
              <a:ext uri="{FF2B5EF4-FFF2-40B4-BE49-F238E27FC236}">
                <a16:creationId xmlns:a16="http://schemas.microsoft.com/office/drawing/2014/main" id="{212DC6B0-F2E6-CB37-DD50-91AC17A0F26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781BAC7-E487-68D5-094A-7F74D2F3370F}"/>
              </a:ext>
            </a:extLst>
          </p:cNvPr>
          <p:cNvSpPr>
            <a:spLocks noGrp="1"/>
          </p:cNvSpPr>
          <p:nvPr>
            <p:ph type="sldNum" sz="quarter" idx="12"/>
          </p:nvPr>
        </p:nvSpPr>
        <p:spPr/>
        <p:txBody>
          <a:bodyPr/>
          <a:lstStyle/>
          <a:p>
            <a:fld id="{A238C0ED-EBCE-40A4-9D45-9D89B2EA838B}" type="slidenum">
              <a:rPr lang="sv-SE" smtClean="0"/>
              <a:t>‹#›</a:t>
            </a:fld>
            <a:endParaRPr lang="sv-SE"/>
          </a:p>
        </p:txBody>
      </p:sp>
    </p:spTree>
    <p:extLst>
      <p:ext uri="{BB962C8B-B14F-4D97-AF65-F5344CB8AC3E}">
        <p14:creationId xmlns:p14="http://schemas.microsoft.com/office/powerpoint/2010/main" val="154306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9A8D61-A914-3DC7-91E6-E0752F643909}"/>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4F51739-6723-92C0-F229-FBD3082A735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44BD91E-F7FD-F9F0-8A31-10161685A404}"/>
              </a:ext>
            </a:extLst>
          </p:cNvPr>
          <p:cNvSpPr>
            <a:spLocks noGrp="1"/>
          </p:cNvSpPr>
          <p:nvPr>
            <p:ph type="dt" sz="half" idx="10"/>
          </p:nvPr>
        </p:nvSpPr>
        <p:spPr/>
        <p:txBody>
          <a:bodyPr/>
          <a:lstStyle/>
          <a:p>
            <a:fld id="{CFAC25C3-9070-4D73-B16F-6AA9DB85F330}" type="datetimeFigureOut">
              <a:rPr lang="sv-SE" smtClean="0"/>
              <a:t>2025-06-19</a:t>
            </a:fld>
            <a:endParaRPr lang="sv-SE"/>
          </a:p>
        </p:txBody>
      </p:sp>
      <p:sp>
        <p:nvSpPr>
          <p:cNvPr id="5" name="Platshållare för sidfot 4">
            <a:extLst>
              <a:ext uri="{FF2B5EF4-FFF2-40B4-BE49-F238E27FC236}">
                <a16:creationId xmlns:a16="http://schemas.microsoft.com/office/drawing/2014/main" id="{3FB448F9-2608-6CD0-0D40-CDFF0CEBB9E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06DAB61-9DB8-E953-345E-980A9AE353ED}"/>
              </a:ext>
            </a:extLst>
          </p:cNvPr>
          <p:cNvSpPr>
            <a:spLocks noGrp="1"/>
          </p:cNvSpPr>
          <p:nvPr>
            <p:ph type="sldNum" sz="quarter" idx="12"/>
          </p:nvPr>
        </p:nvSpPr>
        <p:spPr/>
        <p:txBody>
          <a:bodyPr/>
          <a:lstStyle/>
          <a:p>
            <a:fld id="{A238C0ED-EBCE-40A4-9D45-9D89B2EA838B}" type="slidenum">
              <a:rPr lang="sv-SE" smtClean="0"/>
              <a:t>‹#›</a:t>
            </a:fld>
            <a:endParaRPr lang="sv-SE"/>
          </a:p>
        </p:txBody>
      </p:sp>
    </p:spTree>
    <p:extLst>
      <p:ext uri="{BB962C8B-B14F-4D97-AF65-F5344CB8AC3E}">
        <p14:creationId xmlns:p14="http://schemas.microsoft.com/office/powerpoint/2010/main" val="2917836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030ACB5-2A8F-A073-275E-D06687FE2678}"/>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1FBAFF6-3161-B717-54D6-FF660211B053}"/>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78646D2-1AF3-2E62-17AD-775780C7FD08}"/>
              </a:ext>
            </a:extLst>
          </p:cNvPr>
          <p:cNvSpPr>
            <a:spLocks noGrp="1"/>
          </p:cNvSpPr>
          <p:nvPr>
            <p:ph type="dt" sz="half" idx="10"/>
          </p:nvPr>
        </p:nvSpPr>
        <p:spPr/>
        <p:txBody>
          <a:bodyPr/>
          <a:lstStyle/>
          <a:p>
            <a:fld id="{CFAC25C3-9070-4D73-B16F-6AA9DB85F330}" type="datetimeFigureOut">
              <a:rPr lang="sv-SE" smtClean="0"/>
              <a:t>2025-06-19</a:t>
            </a:fld>
            <a:endParaRPr lang="sv-SE"/>
          </a:p>
        </p:txBody>
      </p:sp>
      <p:sp>
        <p:nvSpPr>
          <p:cNvPr id="5" name="Platshållare för sidfot 4">
            <a:extLst>
              <a:ext uri="{FF2B5EF4-FFF2-40B4-BE49-F238E27FC236}">
                <a16:creationId xmlns:a16="http://schemas.microsoft.com/office/drawing/2014/main" id="{9B5DE54D-F19D-5CA0-2D29-2997B20F508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B1068A0-2563-85B4-8BCB-DD9844E82602}"/>
              </a:ext>
            </a:extLst>
          </p:cNvPr>
          <p:cNvSpPr>
            <a:spLocks noGrp="1"/>
          </p:cNvSpPr>
          <p:nvPr>
            <p:ph type="sldNum" sz="quarter" idx="12"/>
          </p:nvPr>
        </p:nvSpPr>
        <p:spPr/>
        <p:txBody>
          <a:bodyPr/>
          <a:lstStyle/>
          <a:p>
            <a:fld id="{A238C0ED-EBCE-40A4-9D45-9D89B2EA838B}" type="slidenum">
              <a:rPr lang="sv-SE" smtClean="0"/>
              <a:t>‹#›</a:t>
            </a:fld>
            <a:endParaRPr lang="sv-SE"/>
          </a:p>
        </p:txBody>
      </p:sp>
    </p:spTree>
    <p:extLst>
      <p:ext uri="{BB962C8B-B14F-4D97-AF65-F5344CB8AC3E}">
        <p14:creationId xmlns:p14="http://schemas.microsoft.com/office/powerpoint/2010/main" val="3657986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5" name="Rektangel 4"/>
          <p:cNvSpPr/>
          <p:nvPr userDrawn="1"/>
        </p:nvSpPr>
        <p:spPr>
          <a:xfrm>
            <a:off x="0" y="0"/>
            <a:ext cx="12192000" cy="6858000"/>
          </a:xfrm>
          <a:prstGeom prst="rect">
            <a:avLst/>
          </a:prstGeom>
          <a:solidFill>
            <a:srgbClr val="98B5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pic>
        <p:nvPicPr>
          <p:cNvPr id="2" name="Bildobjekt 1" descr="LEAN_LANTBRUK_logo_devis_sv.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911" y="2477545"/>
            <a:ext cx="6650181" cy="1396538"/>
          </a:xfrm>
          <a:prstGeom prst="rect">
            <a:avLst/>
          </a:prstGeom>
        </p:spPr>
      </p:pic>
    </p:spTree>
    <p:extLst>
      <p:ext uri="{BB962C8B-B14F-4D97-AF65-F5344CB8AC3E}">
        <p14:creationId xmlns:p14="http://schemas.microsoft.com/office/powerpoint/2010/main" val="3675989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0" name="Rektangel 19"/>
          <p:cNvSpPr/>
          <p:nvPr userDrawn="1"/>
        </p:nvSpPr>
        <p:spPr>
          <a:xfrm>
            <a:off x="0" y="6061364"/>
            <a:ext cx="12192000" cy="796636"/>
          </a:xfrm>
          <a:prstGeom prst="rect">
            <a:avLst/>
          </a:prstGeom>
          <a:solidFill>
            <a:srgbClr val="98B5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sp>
        <p:nvSpPr>
          <p:cNvPr id="3" name="Underrubrik 2"/>
          <p:cNvSpPr>
            <a:spLocks noGrp="1"/>
          </p:cNvSpPr>
          <p:nvPr>
            <p:ph type="subTitle" idx="1"/>
          </p:nvPr>
        </p:nvSpPr>
        <p:spPr>
          <a:xfrm>
            <a:off x="609600" y="3148979"/>
            <a:ext cx="10972800" cy="1342195"/>
          </a:xfrm>
          <a:prstGeom prst="rect">
            <a:avLst/>
          </a:prstGeom>
        </p:spPr>
        <p:txBody>
          <a:bodyPr>
            <a:normAutofit/>
          </a:bodyPr>
          <a:lstStyle>
            <a:lvl1pPr marL="0" indent="0" algn="ctr">
              <a:buNone/>
              <a:defRPr sz="2000">
                <a:solidFill>
                  <a:schemeClr val="tx1">
                    <a:lumMod val="85000"/>
                    <a:lumOff val="15000"/>
                  </a:schemeClr>
                </a:solidFill>
                <a:latin typeface="Georgi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16" name="Rubrik 15"/>
          <p:cNvSpPr>
            <a:spLocks noGrp="1"/>
          </p:cNvSpPr>
          <p:nvPr>
            <p:ph type="title" hasCustomPrompt="1"/>
          </p:nvPr>
        </p:nvSpPr>
        <p:spPr>
          <a:xfrm>
            <a:off x="609600" y="1586260"/>
            <a:ext cx="10972800" cy="1029998"/>
          </a:xfrm>
          <a:prstGeom prst="rect">
            <a:avLst/>
          </a:prstGeom>
        </p:spPr>
        <p:txBody>
          <a:bodyPr vert="horz" anchor="ctr" anchorCtr="0"/>
          <a:lstStyle>
            <a:lvl1pPr>
              <a:defRPr>
                <a:solidFill>
                  <a:schemeClr val="tx1"/>
                </a:solidFill>
                <a:latin typeface="Georgia"/>
              </a:defRPr>
            </a:lvl1pPr>
          </a:lstStyle>
          <a:p>
            <a:r>
              <a:rPr lang="sv-SE"/>
              <a:t>Klicka här för att ändra.</a:t>
            </a:r>
          </a:p>
        </p:txBody>
      </p:sp>
      <p:pic>
        <p:nvPicPr>
          <p:cNvPr id="19" name="Bildobjekt 18" descr="LEAN_LANTBRUK_logo_sv.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71375" y="6241657"/>
            <a:ext cx="2647757" cy="397164"/>
          </a:xfrm>
          <a:prstGeom prst="rect">
            <a:avLst/>
          </a:prstGeom>
        </p:spPr>
      </p:pic>
    </p:spTree>
    <p:extLst>
      <p:ext uri="{BB962C8B-B14F-4D97-AF65-F5344CB8AC3E}">
        <p14:creationId xmlns:p14="http://schemas.microsoft.com/office/powerpoint/2010/main" val="664303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09600" y="1814231"/>
            <a:ext cx="10972800" cy="3900598"/>
          </a:xfrm>
          <a:prstGeom prst="rect">
            <a:avLst/>
          </a:prstGeom>
        </p:spPr>
        <p:txBody>
          <a:bodyPr/>
          <a:lstStyle>
            <a:lvl1pPr>
              <a:defRPr sz="2000">
                <a:solidFill>
                  <a:schemeClr val="tx1">
                    <a:lumMod val="85000"/>
                    <a:lumOff val="15000"/>
                  </a:schemeClr>
                </a:solidFill>
                <a:latin typeface="Georgia"/>
                <a:cs typeface="Arial"/>
              </a:defRPr>
            </a:lvl1pPr>
            <a:lvl2pPr>
              <a:defRPr sz="1800">
                <a:solidFill>
                  <a:schemeClr val="tx1">
                    <a:lumMod val="85000"/>
                    <a:lumOff val="15000"/>
                  </a:schemeClr>
                </a:solidFill>
                <a:latin typeface="Georgia"/>
                <a:cs typeface="Arial"/>
              </a:defRPr>
            </a:lvl2pPr>
            <a:lvl3pPr>
              <a:defRPr sz="1800">
                <a:solidFill>
                  <a:schemeClr val="tx1">
                    <a:lumMod val="85000"/>
                    <a:lumOff val="15000"/>
                  </a:schemeClr>
                </a:solidFill>
                <a:latin typeface="Georgia"/>
                <a:cs typeface="Arial"/>
              </a:defRPr>
            </a:lvl3pPr>
            <a:lvl4pPr>
              <a:defRPr sz="1500">
                <a:solidFill>
                  <a:schemeClr val="tx1">
                    <a:lumMod val="85000"/>
                    <a:lumOff val="15000"/>
                  </a:schemeClr>
                </a:solidFill>
                <a:latin typeface="Georgia"/>
                <a:cs typeface="Arial"/>
              </a:defRPr>
            </a:lvl4pPr>
            <a:lvl5pPr>
              <a:defRPr sz="1200">
                <a:solidFill>
                  <a:schemeClr val="tx1">
                    <a:lumMod val="85000"/>
                    <a:lumOff val="15000"/>
                  </a:schemeClr>
                </a:solidFill>
                <a:latin typeface="Georgia"/>
                <a:cs typeface="Aria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Rektangel 10"/>
          <p:cNvSpPr/>
          <p:nvPr userDrawn="1"/>
        </p:nvSpPr>
        <p:spPr>
          <a:xfrm>
            <a:off x="0" y="6061364"/>
            <a:ext cx="12192000" cy="796636"/>
          </a:xfrm>
          <a:prstGeom prst="rect">
            <a:avLst/>
          </a:prstGeom>
          <a:solidFill>
            <a:srgbClr val="98B5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pic>
        <p:nvPicPr>
          <p:cNvPr id="12" name="Bildobjekt 11" descr="LEAN_LANTBRUK_logo_sv.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71375" y="6241657"/>
            <a:ext cx="2647757" cy="397164"/>
          </a:xfrm>
          <a:prstGeom prst="rect">
            <a:avLst/>
          </a:prstGeom>
        </p:spPr>
      </p:pic>
      <p:sp>
        <p:nvSpPr>
          <p:cNvPr id="13" name="Rubrik 15"/>
          <p:cNvSpPr>
            <a:spLocks noGrp="1"/>
          </p:cNvSpPr>
          <p:nvPr>
            <p:ph type="title" hasCustomPrompt="1"/>
          </p:nvPr>
        </p:nvSpPr>
        <p:spPr>
          <a:xfrm>
            <a:off x="609600" y="466395"/>
            <a:ext cx="10972800" cy="1029998"/>
          </a:xfrm>
          <a:prstGeom prst="rect">
            <a:avLst/>
          </a:prstGeom>
        </p:spPr>
        <p:txBody>
          <a:bodyPr vert="horz" anchor="ctr" anchorCtr="0"/>
          <a:lstStyle>
            <a:lvl1pPr>
              <a:defRPr>
                <a:solidFill>
                  <a:schemeClr val="tx1"/>
                </a:solidFill>
                <a:latin typeface="Georgia"/>
              </a:defRPr>
            </a:lvl1pPr>
          </a:lstStyle>
          <a:p>
            <a:r>
              <a:rPr lang="sv-SE"/>
              <a:t>Klicka här för att ändra.</a:t>
            </a:r>
          </a:p>
        </p:txBody>
      </p:sp>
    </p:spTree>
    <p:extLst>
      <p:ext uri="{BB962C8B-B14F-4D97-AF65-F5344CB8AC3E}">
        <p14:creationId xmlns:p14="http://schemas.microsoft.com/office/powerpoint/2010/main" val="1267296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5" name="Rektangel 4"/>
          <p:cNvSpPr/>
          <p:nvPr userDrawn="1"/>
        </p:nvSpPr>
        <p:spPr>
          <a:xfrm>
            <a:off x="0" y="6061364"/>
            <a:ext cx="12192000" cy="796636"/>
          </a:xfrm>
          <a:prstGeom prst="rect">
            <a:avLst/>
          </a:prstGeom>
          <a:solidFill>
            <a:srgbClr val="98B5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pic>
        <p:nvPicPr>
          <p:cNvPr id="7" name="Bildobjekt 6" descr="LEAN_LANTBRUK_logo_sv.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71375" y="6241657"/>
            <a:ext cx="2647757" cy="397164"/>
          </a:xfrm>
          <a:prstGeom prst="rect">
            <a:avLst/>
          </a:prstGeom>
        </p:spPr>
      </p:pic>
      <p:sp>
        <p:nvSpPr>
          <p:cNvPr id="3" name="Platshållare för bild 2"/>
          <p:cNvSpPr>
            <a:spLocks noGrp="1"/>
          </p:cNvSpPr>
          <p:nvPr>
            <p:ph type="pic" sz="quarter" idx="10"/>
          </p:nvPr>
        </p:nvSpPr>
        <p:spPr>
          <a:xfrm>
            <a:off x="0" y="1"/>
            <a:ext cx="12192000" cy="6061075"/>
          </a:xfrm>
          <a:prstGeom prst="rect">
            <a:avLst/>
          </a:prstGeom>
        </p:spPr>
        <p:txBody>
          <a:bodyPr vert="horz"/>
          <a:lstStyle>
            <a:lvl1pPr>
              <a:defRPr>
                <a:latin typeface="Georgia"/>
              </a:defRPr>
            </a:lvl1pPr>
          </a:lstStyle>
          <a:p>
            <a:endParaRPr lang="sv-SE"/>
          </a:p>
        </p:txBody>
      </p:sp>
    </p:spTree>
    <p:extLst>
      <p:ext uri="{BB962C8B-B14F-4D97-AF65-F5344CB8AC3E}">
        <p14:creationId xmlns:p14="http://schemas.microsoft.com/office/powerpoint/2010/main" val="2410402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3935BC2-B6A5-8242-9CD3-62ACAA1365B2}" type="datetimeFigureOut">
              <a:rPr lang="sv-SE" smtClean="0">
                <a:solidFill>
                  <a:prstClr val="black">
                    <a:tint val="75000"/>
                  </a:prstClr>
                </a:solidFill>
              </a:rPr>
              <a:pPr/>
              <a:t>2025-06-19</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B00E2B2B-A71B-0F40-B198-A1C7A3AB2C93}"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7031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1">
                <a:solidFill>
                  <a:srgbClr val="33333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02368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560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nteckning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hasCustomPrompt="1"/>
          </p:nvPr>
        </p:nvSpPr>
        <p:spPr>
          <a:xfrm>
            <a:off x="1019504" y="388884"/>
            <a:ext cx="10389713" cy="599089"/>
          </a:xfrm>
        </p:spPr>
        <p:txBody>
          <a:bodyPr anchor="t"/>
          <a:lstStyle/>
          <a:p>
            <a:r>
              <a:rPr lang="sv-SE"/>
              <a:t>Dina anteckningar</a:t>
            </a:r>
          </a:p>
        </p:txBody>
      </p:sp>
      <p:sp>
        <p:nvSpPr>
          <p:cNvPr id="4" name="textruta 3">
            <a:extLst>
              <a:ext uri="{FF2B5EF4-FFF2-40B4-BE49-F238E27FC236}">
                <a16:creationId xmlns:a16="http://schemas.microsoft.com/office/drawing/2014/main" id="{B3FF6C39-2341-31DC-B541-706BA6BDA642}"/>
              </a:ext>
            </a:extLst>
          </p:cNvPr>
          <p:cNvSpPr txBox="1"/>
          <p:nvPr userDrawn="1"/>
        </p:nvSpPr>
        <p:spPr>
          <a:xfrm>
            <a:off x="430924" y="525517"/>
            <a:ext cx="0" cy="0"/>
          </a:xfrm>
          <a:prstGeom prst="rect">
            <a:avLst/>
          </a:prstGeom>
          <a:noFill/>
        </p:spPr>
        <p:txBody>
          <a:bodyPr wrap="none" lIns="0" tIns="0" rIns="0" bIns="0" rtlCol="0">
            <a:noAutofit/>
          </a:bodyPr>
          <a:lstStyle/>
          <a:p>
            <a:pPr algn="l">
              <a:lnSpc>
                <a:spcPts val="2250"/>
              </a:lnSpc>
            </a:pPr>
            <a:endParaRPr lang="sv-SE" sz="1800"/>
          </a:p>
        </p:txBody>
      </p:sp>
      <p:sp>
        <p:nvSpPr>
          <p:cNvPr id="6" name="Platshållare för text 8">
            <a:extLst>
              <a:ext uri="{FF2B5EF4-FFF2-40B4-BE49-F238E27FC236}">
                <a16:creationId xmlns:a16="http://schemas.microsoft.com/office/drawing/2014/main" id="{F62E1B40-F613-6DBE-0268-75C17F918BD8}"/>
              </a:ext>
            </a:extLst>
          </p:cNvPr>
          <p:cNvSpPr>
            <a:spLocks noGrp="1"/>
          </p:cNvSpPr>
          <p:nvPr>
            <p:ph type="body" sz="quarter" idx="11" hasCustomPrompt="1"/>
          </p:nvPr>
        </p:nvSpPr>
        <p:spPr>
          <a:xfrm>
            <a:off x="766765" y="5791060"/>
            <a:ext cx="10642454" cy="565200"/>
          </a:xfrm>
        </p:spPr>
        <p:txBody>
          <a:bodyPr anchor="ctr"/>
          <a:lstStyle>
            <a:lvl1pPr marL="0" indent="0">
              <a:lnSpc>
                <a:spcPct val="100000"/>
              </a:lnSpc>
              <a:spcBef>
                <a:spcPts val="0"/>
              </a:spcBef>
              <a:buFontTx/>
              <a:buNone/>
              <a:defRPr sz="1350" b="0"/>
            </a:lvl1pPr>
          </a:lstStyle>
          <a:p>
            <a:pPr marL="0" marR="0" lvl="0" indent="0" algn="l" defTabSz="685797" rtl="0" eaLnBrk="1" fontAlgn="auto" latinLnBrk="0" hangingPunct="1">
              <a:lnSpc>
                <a:spcPct val="100000"/>
              </a:lnSpc>
              <a:spcBef>
                <a:spcPts val="0"/>
              </a:spcBef>
              <a:spcAft>
                <a:spcPts val="0"/>
              </a:spcAft>
              <a:buClrTx/>
              <a:buSzPct val="90000"/>
              <a:buFontTx/>
              <a:buNone/>
              <a:tabLst/>
              <a:defRPr/>
            </a:pPr>
            <a:r>
              <a:rPr lang="sv-SE"/>
              <a:t>Om du vill föra anteckningar.</a:t>
            </a:r>
          </a:p>
        </p:txBody>
      </p:sp>
    </p:spTree>
    <p:extLst>
      <p:ext uri="{BB962C8B-B14F-4D97-AF65-F5344CB8AC3E}">
        <p14:creationId xmlns:p14="http://schemas.microsoft.com/office/powerpoint/2010/main" val="21638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2D95F6-C804-0791-08D8-ED0433D1494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AAEEBB9-8F5F-1F76-E598-3A59F92542D3}"/>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EB56BC9-13FB-7BFC-9E3E-5847FC8DE907}"/>
              </a:ext>
            </a:extLst>
          </p:cNvPr>
          <p:cNvSpPr>
            <a:spLocks noGrp="1"/>
          </p:cNvSpPr>
          <p:nvPr>
            <p:ph type="dt" sz="half" idx="10"/>
          </p:nvPr>
        </p:nvSpPr>
        <p:spPr/>
        <p:txBody>
          <a:bodyPr/>
          <a:lstStyle/>
          <a:p>
            <a:fld id="{CFAC25C3-9070-4D73-B16F-6AA9DB85F330}" type="datetimeFigureOut">
              <a:rPr lang="sv-SE" smtClean="0"/>
              <a:t>2025-06-19</a:t>
            </a:fld>
            <a:endParaRPr lang="sv-SE"/>
          </a:p>
        </p:txBody>
      </p:sp>
      <p:sp>
        <p:nvSpPr>
          <p:cNvPr id="5" name="Platshållare för sidfot 4">
            <a:extLst>
              <a:ext uri="{FF2B5EF4-FFF2-40B4-BE49-F238E27FC236}">
                <a16:creationId xmlns:a16="http://schemas.microsoft.com/office/drawing/2014/main" id="{EB3AA2D1-83EA-9649-8C02-A2F3386147A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AD4FAB5-F64B-73F3-B66D-FA5300A68059}"/>
              </a:ext>
            </a:extLst>
          </p:cNvPr>
          <p:cNvSpPr>
            <a:spLocks noGrp="1"/>
          </p:cNvSpPr>
          <p:nvPr>
            <p:ph type="sldNum" sz="quarter" idx="12"/>
          </p:nvPr>
        </p:nvSpPr>
        <p:spPr/>
        <p:txBody>
          <a:bodyPr/>
          <a:lstStyle/>
          <a:p>
            <a:fld id="{A238C0ED-EBCE-40A4-9D45-9D89B2EA838B}" type="slidenum">
              <a:rPr lang="sv-SE" smtClean="0"/>
              <a:t>‹#›</a:t>
            </a:fld>
            <a:endParaRPr lang="sv-SE"/>
          </a:p>
        </p:txBody>
      </p:sp>
    </p:spTree>
    <p:extLst>
      <p:ext uri="{BB962C8B-B14F-4D97-AF65-F5344CB8AC3E}">
        <p14:creationId xmlns:p14="http://schemas.microsoft.com/office/powerpoint/2010/main" val="2521429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1" y="872292"/>
            <a:ext cx="966355"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50"/>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5672138" y="793751"/>
            <a:ext cx="849312"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grpSp>
    </p:spTree>
    <p:extLst>
      <p:ext uri="{BB962C8B-B14F-4D97-AF65-F5344CB8AC3E}">
        <p14:creationId xmlns:p14="http://schemas.microsoft.com/office/powerpoint/2010/main" val="17606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382901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nteckning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hasCustomPrompt="1"/>
          </p:nvPr>
        </p:nvSpPr>
        <p:spPr>
          <a:xfrm>
            <a:off x="1019506" y="388884"/>
            <a:ext cx="10389713" cy="599089"/>
          </a:xfrm>
        </p:spPr>
        <p:txBody>
          <a:bodyPr anchor="t"/>
          <a:lstStyle/>
          <a:p>
            <a:r>
              <a:rPr lang="sv-SE"/>
              <a:t>Dina anteckningar</a:t>
            </a:r>
          </a:p>
        </p:txBody>
      </p:sp>
      <p:sp>
        <p:nvSpPr>
          <p:cNvPr id="4" name="textruta 3">
            <a:extLst>
              <a:ext uri="{FF2B5EF4-FFF2-40B4-BE49-F238E27FC236}">
                <a16:creationId xmlns:a16="http://schemas.microsoft.com/office/drawing/2014/main" id="{B3FF6C39-2341-31DC-B541-706BA6BDA642}"/>
              </a:ext>
            </a:extLst>
          </p:cNvPr>
          <p:cNvSpPr txBox="1"/>
          <p:nvPr userDrawn="1"/>
        </p:nvSpPr>
        <p:spPr>
          <a:xfrm>
            <a:off x="430924" y="525517"/>
            <a:ext cx="0" cy="0"/>
          </a:xfrm>
          <a:prstGeom prst="rect">
            <a:avLst/>
          </a:prstGeom>
          <a:noFill/>
        </p:spPr>
        <p:txBody>
          <a:bodyPr wrap="none" lIns="0" tIns="0" rIns="0" bIns="0" rtlCol="0">
            <a:noAutofit/>
          </a:bodyPr>
          <a:lstStyle/>
          <a:p>
            <a:pPr algn="l">
              <a:lnSpc>
                <a:spcPts val="2250"/>
              </a:lnSpc>
            </a:pPr>
            <a:endParaRPr lang="sv-SE" sz="1800"/>
          </a:p>
        </p:txBody>
      </p:sp>
      <p:sp>
        <p:nvSpPr>
          <p:cNvPr id="6" name="Platshållare för text 8">
            <a:extLst>
              <a:ext uri="{FF2B5EF4-FFF2-40B4-BE49-F238E27FC236}">
                <a16:creationId xmlns:a16="http://schemas.microsoft.com/office/drawing/2014/main" id="{F62E1B40-F613-6DBE-0268-75C17F918BD8}"/>
              </a:ext>
            </a:extLst>
          </p:cNvPr>
          <p:cNvSpPr>
            <a:spLocks noGrp="1"/>
          </p:cNvSpPr>
          <p:nvPr>
            <p:ph type="body" sz="quarter" idx="11" hasCustomPrompt="1"/>
          </p:nvPr>
        </p:nvSpPr>
        <p:spPr>
          <a:xfrm>
            <a:off x="766764" y="5791060"/>
            <a:ext cx="10642455" cy="565200"/>
          </a:xfrm>
        </p:spPr>
        <p:txBody>
          <a:bodyPr anchor="ctr"/>
          <a:lstStyle>
            <a:lvl1pPr marL="0" indent="0">
              <a:lnSpc>
                <a:spcPct val="100000"/>
              </a:lnSpc>
              <a:spcBef>
                <a:spcPts val="0"/>
              </a:spcBef>
              <a:buFontTx/>
              <a:buNone/>
              <a:defRPr sz="1350" b="0"/>
            </a:lvl1pPr>
          </a:lstStyle>
          <a:p>
            <a:pPr marL="0" marR="0" lvl="0" indent="0" algn="l" defTabSz="685765" rtl="0" eaLnBrk="1" fontAlgn="auto" latinLnBrk="0" hangingPunct="1">
              <a:lnSpc>
                <a:spcPct val="100000"/>
              </a:lnSpc>
              <a:spcBef>
                <a:spcPts val="0"/>
              </a:spcBef>
              <a:spcAft>
                <a:spcPts val="0"/>
              </a:spcAft>
              <a:buClrTx/>
              <a:buSzPct val="90000"/>
              <a:buFontTx/>
              <a:buNone/>
              <a:tabLst/>
              <a:defRPr/>
            </a:pPr>
            <a:r>
              <a:rPr lang="sv-SE"/>
              <a:t>Om du vill föra anteckningar.</a:t>
            </a:r>
          </a:p>
        </p:txBody>
      </p:sp>
    </p:spTree>
    <p:extLst>
      <p:ext uri="{BB962C8B-B14F-4D97-AF65-F5344CB8AC3E}">
        <p14:creationId xmlns:p14="http://schemas.microsoft.com/office/powerpoint/2010/main" val="21638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2" y="872292"/>
            <a:ext cx="966354"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5672139" y="793751"/>
            <a:ext cx="849312"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86190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307015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Start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2140966"/>
            <a:ext cx="9144000" cy="2387600"/>
          </a:xfrm>
        </p:spPr>
        <p:txBody>
          <a:bodyPr anchor="b"/>
          <a:lstStyle>
            <a:lvl1pPr algn="l">
              <a:lnSpc>
                <a:spcPts val="4200"/>
              </a:lnSpc>
              <a:defRPr sz="3450">
                <a:solidFill>
                  <a:schemeClr val="tx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717756"/>
            <a:ext cx="9144000" cy="581891"/>
          </a:xfrm>
        </p:spPr>
        <p:txBody>
          <a:bodyPr/>
          <a:lstStyle>
            <a:lvl1pPr marL="0" indent="0" algn="l">
              <a:lnSpc>
                <a:spcPct val="100000"/>
              </a:lnSpc>
              <a:spcBef>
                <a:spcPts val="0"/>
              </a:spcBef>
              <a:buNone/>
              <a:defRPr sz="1800">
                <a:solidFill>
                  <a:schemeClr val="tx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pic>
        <p:nvPicPr>
          <p:cNvPr id="19" name="Bildobjekt 18">
            <a:extLst>
              <a:ext uri="{FF2B5EF4-FFF2-40B4-BE49-F238E27FC236}">
                <a16:creationId xmlns:a16="http://schemas.microsoft.com/office/drawing/2014/main" id="{A5FFA424-4064-4DF3-0A50-08902335E2EB}"/>
              </a:ext>
            </a:extLst>
          </p:cNvPr>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24712" t="24608" r="24712" b="24483"/>
          <a:stretch/>
        </p:blipFill>
        <p:spPr>
          <a:xfrm>
            <a:off x="260073" y="258978"/>
            <a:ext cx="503569" cy="506904"/>
          </a:xfrm>
          <a:prstGeom prst="rect">
            <a:avLst/>
          </a:prstGeom>
        </p:spPr>
      </p:pic>
    </p:spTree>
    <p:extLst>
      <p:ext uri="{BB962C8B-B14F-4D97-AF65-F5344CB8AC3E}">
        <p14:creationId xmlns:p14="http://schemas.microsoft.com/office/powerpoint/2010/main" val="278640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44058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138031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203649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82783" y="800101"/>
            <a:ext cx="8641772" cy="880197"/>
          </a:xfrm>
        </p:spPr>
        <p:txBody>
          <a:bodyPr/>
          <a:lstStyle>
            <a:lvl1pPr>
              <a:lnSpc>
                <a:spcPct val="100000"/>
              </a:lnSpc>
              <a:defRPr sz="27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82783" y="1960814"/>
            <a:ext cx="8641772" cy="4343400"/>
          </a:xfrm>
        </p:spPr>
        <p:txBody>
          <a:bodyPr/>
          <a:lstStyle>
            <a:lvl1pPr marL="342898" indent="-342898">
              <a:buFont typeface="+mj-lt"/>
              <a:buAutoNum type="arabicPeriod"/>
              <a:defRPr>
                <a:solidFill>
                  <a:schemeClr val="bg1"/>
                </a:solidFill>
              </a:defRPr>
            </a:lvl1pPr>
            <a:lvl2pPr marL="676272" indent="-342898">
              <a:buFont typeface="+mj-lt"/>
              <a:buAutoNum type="alphaLcParenR"/>
              <a:defRPr>
                <a:solidFill>
                  <a:schemeClr val="bg1"/>
                </a:solidFill>
              </a:defRPr>
            </a:lvl2pPr>
            <a:lvl3pPr marL="676272" indent="-342898">
              <a:buFont typeface="+mj-lt"/>
              <a:buAutoNum type="alphaLcParenR"/>
              <a:defRPr>
                <a:solidFill>
                  <a:schemeClr val="bg1"/>
                </a:solidFill>
              </a:defRPr>
            </a:lvl3pPr>
            <a:lvl4pPr marL="676272" indent="-342898">
              <a:buFont typeface="+mj-lt"/>
              <a:buAutoNum type="alphaLcParenR"/>
              <a:defRPr>
                <a:solidFill>
                  <a:schemeClr val="bg1"/>
                </a:solidFill>
              </a:defRPr>
            </a:lvl4pPr>
            <a:lvl5pPr marL="676272" indent="-342898">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2175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DBA6BE-A910-BF03-C7C7-993105F1304C}"/>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785D8595-A8C6-7AD6-C97C-43F5A75D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D15355E-E61A-B76C-DAD6-AD15E1652389}"/>
              </a:ext>
            </a:extLst>
          </p:cNvPr>
          <p:cNvSpPr>
            <a:spLocks noGrp="1"/>
          </p:cNvSpPr>
          <p:nvPr>
            <p:ph type="dt" sz="half" idx="10"/>
          </p:nvPr>
        </p:nvSpPr>
        <p:spPr/>
        <p:txBody>
          <a:bodyPr/>
          <a:lstStyle/>
          <a:p>
            <a:fld id="{CFAC25C3-9070-4D73-B16F-6AA9DB85F330}" type="datetimeFigureOut">
              <a:rPr lang="sv-SE" smtClean="0"/>
              <a:t>2025-06-19</a:t>
            </a:fld>
            <a:endParaRPr lang="sv-SE"/>
          </a:p>
        </p:txBody>
      </p:sp>
      <p:sp>
        <p:nvSpPr>
          <p:cNvPr id="5" name="Platshållare för sidfot 4">
            <a:extLst>
              <a:ext uri="{FF2B5EF4-FFF2-40B4-BE49-F238E27FC236}">
                <a16:creationId xmlns:a16="http://schemas.microsoft.com/office/drawing/2014/main" id="{FF2143FF-C1F0-D5AF-72EF-5CE19595434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E093133-6502-9247-7993-DA3A6DF3C85E}"/>
              </a:ext>
            </a:extLst>
          </p:cNvPr>
          <p:cNvSpPr>
            <a:spLocks noGrp="1"/>
          </p:cNvSpPr>
          <p:nvPr>
            <p:ph type="sldNum" sz="quarter" idx="12"/>
          </p:nvPr>
        </p:nvSpPr>
        <p:spPr/>
        <p:txBody>
          <a:bodyPr/>
          <a:lstStyle/>
          <a:p>
            <a:fld id="{A238C0ED-EBCE-40A4-9D45-9D89B2EA838B}" type="slidenum">
              <a:rPr lang="sv-SE" smtClean="0"/>
              <a:t>‹#›</a:t>
            </a:fld>
            <a:endParaRPr lang="sv-SE"/>
          </a:p>
        </p:txBody>
      </p:sp>
    </p:spTree>
    <p:extLst>
      <p:ext uri="{BB962C8B-B14F-4D97-AF65-F5344CB8AC3E}">
        <p14:creationId xmlns:p14="http://schemas.microsoft.com/office/powerpoint/2010/main" val="1388152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297062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425535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12169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82783" y="800101"/>
            <a:ext cx="8641772" cy="880197"/>
          </a:xfrm>
        </p:spPr>
        <p:txBody>
          <a:bodyPr/>
          <a:lstStyle>
            <a:lvl1pPr>
              <a:lnSpc>
                <a:spcPct val="100000"/>
              </a:lnSpc>
              <a:defRPr sz="27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82783" y="1960814"/>
            <a:ext cx="8641772" cy="4343400"/>
          </a:xfrm>
        </p:spPr>
        <p:txBody>
          <a:bodyPr/>
          <a:lstStyle>
            <a:lvl1pPr marL="342898" indent="-342898">
              <a:buFont typeface="+mj-lt"/>
              <a:buAutoNum type="arabicPeriod"/>
              <a:defRPr>
                <a:solidFill>
                  <a:schemeClr val="bg1"/>
                </a:solidFill>
              </a:defRPr>
            </a:lvl1pPr>
            <a:lvl2pPr marL="676272" indent="-342898">
              <a:buFont typeface="+mj-lt"/>
              <a:buAutoNum type="alphaLcParenR"/>
              <a:defRPr>
                <a:solidFill>
                  <a:schemeClr val="bg1"/>
                </a:solidFill>
              </a:defRPr>
            </a:lvl2pPr>
            <a:lvl3pPr marL="676272" indent="-342898">
              <a:buFont typeface="+mj-lt"/>
              <a:buAutoNum type="alphaLcParenR"/>
              <a:defRPr>
                <a:solidFill>
                  <a:schemeClr val="bg1"/>
                </a:solidFill>
              </a:defRPr>
            </a:lvl3pPr>
            <a:lvl4pPr marL="676272" indent="-342898">
              <a:buFont typeface="+mj-lt"/>
              <a:buAutoNum type="alphaLcParenR"/>
              <a:defRPr>
                <a:solidFill>
                  <a:schemeClr val="bg1"/>
                </a:solidFill>
              </a:defRPr>
            </a:lvl4pPr>
            <a:lvl5pPr marL="676272" indent="-342898">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895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8"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8" y="4761562"/>
            <a:ext cx="9144000" cy="581891"/>
          </a:xfrm>
        </p:spPr>
        <p:txBody>
          <a:bodyPr/>
          <a:lstStyle>
            <a:lvl1pPr marL="0" indent="0" algn="l">
              <a:lnSpc>
                <a:spcPct val="100000"/>
              </a:lnSpc>
              <a:spcBef>
                <a:spcPts val="0"/>
              </a:spcBef>
              <a:buNone/>
              <a:defRPr sz="1800">
                <a:solidFill>
                  <a:schemeClr val="bg1"/>
                </a:solidFill>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sv-SE"/>
              <a:t>Namn, organisation</a:t>
            </a:r>
          </a:p>
        </p:txBody>
      </p:sp>
    </p:spTree>
    <p:extLst>
      <p:ext uri="{BB962C8B-B14F-4D97-AF65-F5344CB8AC3E}">
        <p14:creationId xmlns:p14="http://schemas.microsoft.com/office/powerpoint/2010/main" val="307015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Start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2140966"/>
            <a:ext cx="9144000" cy="2387600"/>
          </a:xfrm>
        </p:spPr>
        <p:txBody>
          <a:bodyPr anchor="b"/>
          <a:lstStyle>
            <a:lvl1pPr algn="l">
              <a:lnSpc>
                <a:spcPts val="4200"/>
              </a:lnSpc>
              <a:defRPr sz="3450">
                <a:solidFill>
                  <a:schemeClr val="tx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717758"/>
            <a:ext cx="9144000" cy="581891"/>
          </a:xfrm>
        </p:spPr>
        <p:txBody>
          <a:bodyPr/>
          <a:lstStyle>
            <a:lvl1pPr marL="0" indent="0" algn="l">
              <a:lnSpc>
                <a:spcPct val="100000"/>
              </a:lnSpc>
              <a:spcBef>
                <a:spcPts val="0"/>
              </a:spcBef>
              <a:buNone/>
              <a:defRPr sz="1800">
                <a:solidFill>
                  <a:schemeClr val="tx1"/>
                </a:solidFill>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sv-SE"/>
              <a:t>Namn, organisation</a:t>
            </a:r>
          </a:p>
        </p:txBody>
      </p:sp>
      <p:pic>
        <p:nvPicPr>
          <p:cNvPr id="19" name="Bildobjekt 18">
            <a:extLst>
              <a:ext uri="{FF2B5EF4-FFF2-40B4-BE49-F238E27FC236}">
                <a16:creationId xmlns:a16="http://schemas.microsoft.com/office/drawing/2014/main" id="{A5FFA424-4064-4DF3-0A50-08902335E2EB}"/>
              </a:ext>
            </a:extLst>
          </p:cNvPr>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24712" t="24608" r="24712" b="24483"/>
          <a:stretch/>
        </p:blipFill>
        <p:spPr>
          <a:xfrm>
            <a:off x="260073" y="258978"/>
            <a:ext cx="503570" cy="506904"/>
          </a:xfrm>
          <a:prstGeom prst="rect">
            <a:avLst/>
          </a:prstGeom>
        </p:spPr>
      </p:pic>
    </p:spTree>
    <p:extLst>
      <p:ext uri="{BB962C8B-B14F-4D97-AF65-F5344CB8AC3E}">
        <p14:creationId xmlns:p14="http://schemas.microsoft.com/office/powerpoint/2010/main" val="278640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8"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8" y="4761562"/>
            <a:ext cx="9144000" cy="581891"/>
          </a:xfrm>
        </p:spPr>
        <p:txBody>
          <a:bodyPr/>
          <a:lstStyle>
            <a:lvl1pPr marL="0" indent="0" algn="l">
              <a:lnSpc>
                <a:spcPct val="100000"/>
              </a:lnSpc>
              <a:spcBef>
                <a:spcPts val="0"/>
              </a:spcBef>
              <a:buNone/>
              <a:defRPr sz="1800">
                <a:solidFill>
                  <a:schemeClr val="bg1"/>
                </a:solidFill>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sv-SE"/>
              <a:t>Namn, organisation</a:t>
            </a:r>
          </a:p>
        </p:txBody>
      </p:sp>
    </p:spTree>
    <p:extLst>
      <p:ext uri="{BB962C8B-B14F-4D97-AF65-F5344CB8AC3E}">
        <p14:creationId xmlns:p14="http://schemas.microsoft.com/office/powerpoint/2010/main" val="297062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8"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8" y="4761562"/>
            <a:ext cx="9144000" cy="581891"/>
          </a:xfrm>
        </p:spPr>
        <p:txBody>
          <a:bodyPr/>
          <a:lstStyle>
            <a:lvl1pPr marL="0" indent="0" algn="l">
              <a:lnSpc>
                <a:spcPct val="100000"/>
              </a:lnSpc>
              <a:spcBef>
                <a:spcPts val="0"/>
              </a:spcBef>
              <a:buNone/>
              <a:defRPr sz="1800">
                <a:solidFill>
                  <a:schemeClr val="bg1"/>
                </a:solidFill>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sv-SE"/>
              <a:t>Namn, organisation</a:t>
            </a:r>
          </a:p>
        </p:txBody>
      </p:sp>
    </p:spTree>
    <p:extLst>
      <p:ext uri="{BB962C8B-B14F-4D97-AF65-F5344CB8AC3E}">
        <p14:creationId xmlns:p14="http://schemas.microsoft.com/office/powerpoint/2010/main" val="425535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8"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8" y="4761562"/>
            <a:ext cx="9144000" cy="581891"/>
          </a:xfrm>
        </p:spPr>
        <p:txBody>
          <a:bodyPr/>
          <a:lstStyle>
            <a:lvl1pPr marL="0" indent="0" algn="l">
              <a:lnSpc>
                <a:spcPct val="100000"/>
              </a:lnSpc>
              <a:spcBef>
                <a:spcPts val="0"/>
              </a:spcBef>
              <a:buNone/>
              <a:defRPr sz="1800">
                <a:solidFill>
                  <a:schemeClr val="bg1"/>
                </a:solidFill>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sv-SE"/>
              <a:t>Namn, organisation</a:t>
            </a:r>
          </a:p>
        </p:txBody>
      </p:sp>
    </p:spTree>
    <p:extLst>
      <p:ext uri="{BB962C8B-B14F-4D97-AF65-F5344CB8AC3E}">
        <p14:creationId xmlns:p14="http://schemas.microsoft.com/office/powerpoint/2010/main" val="12169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82783" y="800102"/>
            <a:ext cx="8641772" cy="880197"/>
          </a:xfrm>
        </p:spPr>
        <p:txBody>
          <a:bodyPr/>
          <a:lstStyle>
            <a:lvl1pPr>
              <a:lnSpc>
                <a:spcPct val="100000"/>
              </a:lnSpc>
              <a:defRPr sz="27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82783" y="1960814"/>
            <a:ext cx="8641772" cy="4343400"/>
          </a:xfrm>
        </p:spPr>
        <p:txBody>
          <a:bodyPr/>
          <a:lstStyle>
            <a:lvl1pPr marL="342882" indent="-342882">
              <a:buFont typeface="+mj-lt"/>
              <a:buAutoNum type="arabicPeriod"/>
              <a:defRPr>
                <a:solidFill>
                  <a:schemeClr val="bg1"/>
                </a:solidFill>
              </a:defRPr>
            </a:lvl1pPr>
            <a:lvl2pPr marL="676240" indent="-342882">
              <a:buFont typeface="+mj-lt"/>
              <a:buAutoNum type="alphaLcParenR"/>
              <a:defRPr>
                <a:solidFill>
                  <a:schemeClr val="bg1"/>
                </a:solidFill>
              </a:defRPr>
            </a:lvl2pPr>
            <a:lvl3pPr marL="676240" indent="-342882">
              <a:buFont typeface="+mj-lt"/>
              <a:buAutoNum type="alphaLcParenR"/>
              <a:defRPr>
                <a:solidFill>
                  <a:schemeClr val="bg1"/>
                </a:solidFill>
              </a:defRPr>
            </a:lvl3pPr>
            <a:lvl4pPr marL="676240" indent="-342882">
              <a:buFont typeface="+mj-lt"/>
              <a:buAutoNum type="alphaLcParenR"/>
              <a:defRPr>
                <a:solidFill>
                  <a:schemeClr val="bg1"/>
                </a:solidFill>
              </a:defRPr>
            </a:lvl4pPr>
            <a:lvl5pPr marL="676240" indent="-342882">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895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52396-DE1F-6B7B-F528-AD2F7A26FC7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216815D-84D6-9A95-2A54-A011B564E17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C39E04D4-72EC-9324-6E5A-0B721608C8E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707B858-9335-7F09-11A1-C091B134FAF3}"/>
              </a:ext>
            </a:extLst>
          </p:cNvPr>
          <p:cNvSpPr>
            <a:spLocks noGrp="1"/>
          </p:cNvSpPr>
          <p:nvPr>
            <p:ph type="dt" sz="half" idx="10"/>
          </p:nvPr>
        </p:nvSpPr>
        <p:spPr/>
        <p:txBody>
          <a:bodyPr/>
          <a:lstStyle/>
          <a:p>
            <a:fld id="{CFAC25C3-9070-4D73-B16F-6AA9DB85F330}" type="datetimeFigureOut">
              <a:rPr lang="sv-SE" smtClean="0"/>
              <a:t>2025-06-19</a:t>
            </a:fld>
            <a:endParaRPr lang="sv-SE"/>
          </a:p>
        </p:txBody>
      </p:sp>
      <p:sp>
        <p:nvSpPr>
          <p:cNvPr id="6" name="Platshållare för sidfot 5">
            <a:extLst>
              <a:ext uri="{FF2B5EF4-FFF2-40B4-BE49-F238E27FC236}">
                <a16:creationId xmlns:a16="http://schemas.microsoft.com/office/drawing/2014/main" id="{AD1577B1-4D83-CDC5-387C-E280608643B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6E05446-7457-AFC9-6D69-8DD91A0D5392}"/>
              </a:ext>
            </a:extLst>
          </p:cNvPr>
          <p:cNvSpPr>
            <a:spLocks noGrp="1"/>
          </p:cNvSpPr>
          <p:nvPr>
            <p:ph type="sldNum" sz="quarter" idx="12"/>
          </p:nvPr>
        </p:nvSpPr>
        <p:spPr/>
        <p:txBody>
          <a:bodyPr/>
          <a:lstStyle/>
          <a:p>
            <a:fld id="{A238C0ED-EBCE-40A4-9D45-9D89B2EA838B}" type="slidenum">
              <a:rPr lang="sv-SE" smtClean="0"/>
              <a:t>‹#›</a:t>
            </a:fld>
            <a:endParaRPr lang="sv-SE"/>
          </a:p>
        </p:txBody>
      </p:sp>
    </p:spTree>
    <p:extLst>
      <p:ext uri="{BB962C8B-B14F-4D97-AF65-F5344CB8AC3E}">
        <p14:creationId xmlns:p14="http://schemas.microsoft.com/office/powerpoint/2010/main" val="603612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Kil – liten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p:nvPr>
        </p:nvSpPr>
        <p:spPr>
          <a:xfrm>
            <a:off x="766763" y="1226128"/>
            <a:ext cx="10642455"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4F18BEE-4214-9876-BF8E-A06416FADE13}"/>
              </a:ext>
            </a:extLst>
          </p:cNvPr>
          <p:cNvSpPr>
            <a:spLocks noGrp="1"/>
          </p:cNvSpPr>
          <p:nvPr>
            <p:ph idx="1"/>
          </p:nvPr>
        </p:nvSpPr>
        <p:spPr>
          <a:xfrm>
            <a:off x="766763" y="2407521"/>
            <a:ext cx="10642455" cy="3681552"/>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10674670" y="1014582"/>
            <a:ext cx="1543488"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sv-SE"/>
              <a:t>.</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10960963" y="1108696"/>
            <a:ext cx="1233996"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sv-SE"/>
              <a:t>.</a:t>
            </a:r>
          </a:p>
        </p:txBody>
      </p:sp>
    </p:spTree>
    <p:extLst>
      <p:ext uri="{BB962C8B-B14F-4D97-AF65-F5344CB8AC3E}">
        <p14:creationId xmlns:p14="http://schemas.microsoft.com/office/powerpoint/2010/main" val="366255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il– stor 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768722" y="1250480"/>
            <a:ext cx="5168055" cy="880197"/>
          </a:xfrm>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768722" y="2397442"/>
            <a:ext cx="5168055" cy="364851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5817332" y="-13284"/>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sv-SE"/>
              <a:t>.</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5523046" y="-26567"/>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sv-SE"/>
              <a:t>.</a:t>
            </a:r>
          </a:p>
        </p:txBody>
      </p:sp>
    </p:spTree>
    <p:extLst>
      <p:ext uri="{BB962C8B-B14F-4D97-AF65-F5344CB8AC3E}">
        <p14:creationId xmlns:p14="http://schemas.microsoft.com/office/powerpoint/2010/main" val="265067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66763" y="1226128"/>
            <a:ext cx="10642455"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66763" y="2407521"/>
            <a:ext cx="10642455" cy="3681552"/>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3206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A8680-7F58-81C6-5883-0C5AF288CBA1}"/>
              </a:ext>
            </a:extLst>
          </p:cNvPr>
          <p:cNvSpPr>
            <a:spLocks noGrp="1"/>
          </p:cNvSpPr>
          <p:nvPr>
            <p:ph type="title"/>
          </p:nvPr>
        </p:nvSpPr>
        <p:spPr>
          <a:xfrm>
            <a:off x="766763" y="1226128"/>
            <a:ext cx="10642455"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61999" y="2407521"/>
            <a:ext cx="5191993"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6" y="6140310"/>
            <a:ext cx="5205413" cy="260350"/>
          </a:xfrm>
        </p:spPr>
        <p:txBody>
          <a:bodyPr/>
          <a:lstStyle>
            <a:lvl1pPr marL="0" indent="0">
              <a:lnSpc>
                <a:spcPct val="100000"/>
              </a:lnSpc>
              <a:spcBef>
                <a:spcPts val="0"/>
              </a:spcBef>
              <a:buFontTx/>
              <a:buNone/>
              <a:defRPr sz="750"/>
            </a:lvl1pPr>
          </a:lstStyle>
          <a:p>
            <a:pPr lvl="0"/>
            <a:r>
              <a:rPr lang="sv-SE"/>
              <a:t>Bildtext</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6231085" y="2407521"/>
            <a:ext cx="5198918"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219235" y="6140310"/>
            <a:ext cx="5205413" cy="260350"/>
          </a:xfrm>
        </p:spPr>
        <p:txBody>
          <a:bodyPr/>
          <a:lstStyle>
            <a:lvl1pPr marL="0" indent="0">
              <a:lnSpc>
                <a:spcPct val="100000"/>
              </a:lnSpc>
              <a:spcBef>
                <a:spcPts val="0"/>
              </a:spcBef>
              <a:buFontTx/>
              <a:buNone/>
              <a:defRPr sz="750"/>
            </a:lvl1pPr>
          </a:lstStyle>
          <a:p>
            <a:pPr lvl="0"/>
            <a:r>
              <a:rPr lang="sv-SE"/>
              <a:t>Bildtext</a:t>
            </a:r>
          </a:p>
        </p:txBody>
      </p:sp>
    </p:spTree>
    <p:extLst>
      <p:ext uri="{BB962C8B-B14F-4D97-AF65-F5344CB8AC3E}">
        <p14:creationId xmlns:p14="http://schemas.microsoft.com/office/powerpoint/2010/main" val="27591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och tabell eller diagram">
    <p:spTree>
      <p:nvGrpSpPr>
        <p:cNvPr id="1" name=""/>
        <p:cNvGrpSpPr/>
        <p:nvPr/>
      </p:nvGrpSpPr>
      <p:grpSpPr>
        <a:xfrm>
          <a:off x="0" y="0"/>
          <a:ext cx="0" cy="0"/>
          <a:chOff x="0" y="0"/>
          <a:chExt cx="0" cy="0"/>
        </a:xfrm>
      </p:grpSpPr>
      <p:sp>
        <p:nvSpPr>
          <p:cNvPr id="4" name="Platshållare för text 8">
            <a:extLst>
              <a:ext uri="{FF2B5EF4-FFF2-40B4-BE49-F238E27FC236}">
                <a16:creationId xmlns:a16="http://schemas.microsoft.com/office/drawing/2014/main" id="{72F526EF-00E3-1C7B-2CC1-97129E97A087}"/>
              </a:ext>
            </a:extLst>
          </p:cNvPr>
          <p:cNvSpPr>
            <a:spLocks noGrp="1"/>
          </p:cNvSpPr>
          <p:nvPr>
            <p:ph type="body" sz="quarter" idx="11" hasCustomPrompt="1"/>
          </p:nvPr>
        </p:nvSpPr>
        <p:spPr>
          <a:xfrm>
            <a:off x="766765" y="5791060"/>
            <a:ext cx="10642454" cy="565200"/>
          </a:xfrm>
        </p:spPr>
        <p:txBody>
          <a:bodyPr anchor="ctr"/>
          <a:lstStyle>
            <a:lvl1pPr marL="0" indent="0">
              <a:lnSpc>
                <a:spcPct val="100000"/>
              </a:lnSpc>
              <a:spcBef>
                <a:spcPts val="0"/>
              </a:spcBef>
              <a:buFontTx/>
              <a:buNone/>
              <a:defRPr sz="1350" b="0"/>
            </a:lvl1pPr>
          </a:lstStyle>
          <a:p>
            <a:pPr marL="0" marR="0" lvl="0" indent="0" algn="l" defTabSz="685797" rtl="0" eaLnBrk="1" fontAlgn="auto" latinLnBrk="0" hangingPunct="1">
              <a:lnSpc>
                <a:spcPct val="100000"/>
              </a:lnSpc>
              <a:spcBef>
                <a:spcPts val="0"/>
              </a:spcBef>
              <a:spcAft>
                <a:spcPts val="0"/>
              </a:spcAft>
              <a:buClrTx/>
              <a:buSzPct val="90000"/>
              <a:buFontTx/>
              <a:buNone/>
              <a:tabLst/>
              <a:defRPr/>
            </a:pPr>
            <a:r>
              <a:rPr lang="sv-SE"/>
              <a:t>Tabell/diagram XX. Text som kort förklarar innehållet i tabellen eller diagrammet.</a:t>
            </a:r>
          </a:p>
        </p:txBody>
      </p:sp>
      <p:sp>
        <p:nvSpPr>
          <p:cNvPr id="5" name="Platshållare för innehåll 2">
            <a:extLst>
              <a:ext uri="{FF2B5EF4-FFF2-40B4-BE49-F238E27FC236}">
                <a16:creationId xmlns:a16="http://schemas.microsoft.com/office/drawing/2014/main" id="{24C37A10-88DB-9360-448A-20639F3D6A06}"/>
              </a:ext>
            </a:extLst>
          </p:cNvPr>
          <p:cNvSpPr>
            <a:spLocks noGrp="1"/>
          </p:cNvSpPr>
          <p:nvPr>
            <p:ph idx="1" hasCustomPrompt="1"/>
          </p:nvPr>
        </p:nvSpPr>
        <p:spPr>
          <a:xfrm>
            <a:off x="766764" y="1952626"/>
            <a:ext cx="10642454" cy="3547228"/>
          </a:xfrm>
        </p:spPr>
        <p:txBody>
          <a:bodyPr/>
          <a:lstStyle>
            <a:lvl1pPr marL="0" indent="0">
              <a:buNone/>
              <a:defRPr/>
            </a:lvl1pPr>
          </a:lstStyle>
          <a:p>
            <a:pPr lvl="0"/>
            <a:r>
              <a:rPr lang="sv-SE"/>
              <a:t>Platshållare för tabell eller diagram</a:t>
            </a:r>
          </a:p>
        </p:txBody>
      </p:sp>
      <p:sp>
        <p:nvSpPr>
          <p:cNvPr id="7" name="Rubrik 1">
            <a:extLst>
              <a:ext uri="{FF2B5EF4-FFF2-40B4-BE49-F238E27FC236}">
                <a16:creationId xmlns:a16="http://schemas.microsoft.com/office/drawing/2014/main" id="{645A8886-10A5-7F0F-9E0A-F9BCBACC7225}"/>
              </a:ext>
            </a:extLst>
          </p:cNvPr>
          <p:cNvSpPr>
            <a:spLocks noGrp="1"/>
          </p:cNvSpPr>
          <p:nvPr>
            <p:ph type="title"/>
          </p:nvPr>
        </p:nvSpPr>
        <p:spPr>
          <a:xfrm>
            <a:off x="766764" y="1226129"/>
            <a:ext cx="10642454" cy="457200"/>
          </a:xfrm>
        </p:spPr>
        <p:txBody>
          <a:bodyPr anchor="t"/>
          <a:lstStyle/>
          <a:p>
            <a:r>
              <a:rPr lang="sv-SE"/>
              <a:t>Klicka här för att ändra mall för rubrikformat</a:t>
            </a:r>
          </a:p>
        </p:txBody>
      </p:sp>
    </p:spTree>
    <p:extLst>
      <p:ext uri="{BB962C8B-B14F-4D97-AF65-F5344CB8AC3E}">
        <p14:creationId xmlns:p14="http://schemas.microsoft.com/office/powerpoint/2010/main" val="209472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och tabell eller diagram">
    <p:spTree>
      <p:nvGrpSpPr>
        <p:cNvPr id="1" name=""/>
        <p:cNvGrpSpPr/>
        <p:nvPr/>
      </p:nvGrpSpPr>
      <p:grpSpPr>
        <a:xfrm>
          <a:off x="0" y="0"/>
          <a:ext cx="0" cy="0"/>
          <a:chOff x="0" y="0"/>
          <a:chExt cx="0" cy="0"/>
        </a:xfrm>
      </p:grpSpPr>
      <p:sp>
        <p:nvSpPr>
          <p:cNvPr id="4" name="Platshållare för text 8">
            <a:extLst>
              <a:ext uri="{FF2B5EF4-FFF2-40B4-BE49-F238E27FC236}">
                <a16:creationId xmlns:a16="http://schemas.microsoft.com/office/drawing/2014/main" id="{72F526EF-00E3-1C7B-2CC1-97129E97A087}"/>
              </a:ext>
            </a:extLst>
          </p:cNvPr>
          <p:cNvSpPr>
            <a:spLocks noGrp="1"/>
          </p:cNvSpPr>
          <p:nvPr>
            <p:ph type="body" sz="quarter" idx="11" hasCustomPrompt="1"/>
          </p:nvPr>
        </p:nvSpPr>
        <p:spPr>
          <a:xfrm>
            <a:off x="766764" y="5791060"/>
            <a:ext cx="10642455" cy="565200"/>
          </a:xfrm>
        </p:spPr>
        <p:txBody>
          <a:bodyPr anchor="ctr"/>
          <a:lstStyle>
            <a:lvl1pPr marL="0" indent="0">
              <a:lnSpc>
                <a:spcPct val="100000"/>
              </a:lnSpc>
              <a:spcBef>
                <a:spcPts val="0"/>
              </a:spcBef>
              <a:buFontTx/>
              <a:buNone/>
              <a:defRPr sz="1350" b="0"/>
            </a:lvl1pPr>
          </a:lstStyle>
          <a:p>
            <a:pPr marL="0" marR="0" lvl="0" indent="0" algn="l" defTabSz="685765" rtl="0" eaLnBrk="1" fontAlgn="auto" latinLnBrk="0" hangingPunct="1">
              <a:lnSpc>
                <a:spcPct val="100000"/>
              </a:lnSpc>
              <a:spcBef>
                <a:spcPts val="0"/>
              </a:spcBef>
              <a:spcAft>
                <a:spcPts val="0"/>
              </a:spcAft>
              <a:buClrTx/>
              <a:buSzPct val="90000"/>
              <a:buFontTx/>
              <a:buNone/>
              <a:tabLst/>
              <a:defRPr/>
            </a:pPr>
            <a:r>
              <a:rPr lang="sv-SE"/>
              <a:t>Tabell/diagram XX. Text som kort förklarar innehållet i tabellen eller diagrammet.</a:t>
            </a:r>
          </a:p>
        </p:txBody>
      </p:sp>
      <p:sp>
        <p:nvSpPr>
          <p:cNvPr id="5" name="Platshållare för innehåll 2">
            <a:extLst>
              <a:ext uri="{FF2B5EF4-FFF2-40B4-BE49-F238E27FC236}">
                <a16:creationId xmlns:a16="http://schemas.microsoft.com/office/drawing/2014/main" id="{24C37A10-88DB-9360-448A-20639F3D6A06}"/>
              </a:ext>
            </a:extLst>
          </p:cNvPr>
          <p:cNvSpPr>
            <a:spLocks noGrp="1"/>
          </p:cNvSpPr>
          <p:nvPr>
            <p:ph idx="1" hasCustomPrompt="1"/>
          </p:nvPr>
        </p:nvSpPr>
        <p:spPr>
          <a:xfrm>
            <a:off x="766763" y="1952626"/>
            <a:ext cx="10642455" cy="3547228"/>
          </a:xfrm>
        </p:spPr>
        <p:txBody>
          <a:bodyPr/>
          <a:lstStyle>
            <a:lvl1pPr marL="0" indent="0">
              <a:buNone/>
              <a:defRPr/>
            </a:lvl1pPr>
          </a:lstStyle>
          <a:p>
            <a:pPr lvl="0"/>
            <a:r>
              <a:rPr lang="sv-SE"/>
              <a:t>Platshållare för tabell eller diagram</a:t>
            </a:r>
          </a:p>
        </p:txBody>
      </p:sp>
      <p:sp>
        <p:nvSpPr>
          <p:cNvPr id="7" name="Rubrik 1">
            <a:extLst>
              <a:ext uri="{FF2B5EF4-FFF2-40B4-BE49-F238E27FC236}">
                <a16:creationId xmlns:a16="http://schemas.microsoft.com/office/drawing/2014/main" id="{645A8886-10A5-7F0F-9E0A-F9BCBACC7225}"/>
              </a:ext>
            </a:extLst>
          </p:cNvPr>
          <p:cNvSpPr>
            <a:spLocks noGrp="1"/>
          </p:cNvSpPr>
          <p:nvPr>
            <p:ph type="title"/>
          </p:nvPr>
        </p:nvSpPr>
        <p:spPr>
          <a:xfrm>
            <a:off x="766763" y="1226129"/>
            <a:ext cx="10642455" cy="457200"/>
          </a:xfrm>
        </p:spPr>
        <p:txBody>
          <a:bodyPr anchor="t"/>
          <a:lstStyle/>
          <a:p>
            <a:r>
              <a:rPr lang="sv-SE"/>
              <a:t>Klicka här för att ändra mall för rubrikformat</a:t>
            </a:r>
          </a:p>
        </p:txBody>
      </p:sp>
    </p:spTree>
    <p:extLst>
      <p:ext uri="{BB962C8B-B14F-4D97-AF65-F5344CB8AC3E}">
        <p14:creationId xmlns:p14="http://schemas.microsoft.com/office/powerpoint/2010/main" val="209472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objekt ">
    <p:spTree>
      <p:nvGrpSpPr>
        <p:cNvPr id="1" name=""/>
        <p:cNvGrpSpPr/>
        <p:nvPr/>
      </p:nvGrpSpPr>
      <p:grpSpPr>
        <a:xfrm>
          <a:off x="0" y="0"/>
          <a:ext cx="0" cy="0"/>
          <a:chOff x="0" y="0"/>
          <a:chExt cx="0" cy="0"/>
        </a:xfrm>
      </p:grpSpPr>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768929" y="3917105"/>
            <a:ext cx="5195454"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6238542" y="1278080"/>
            <a:ext cx="5195454"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768929" y="1278080"/>
            <a:ext cx="5195454"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6238542" y="3917105"/>
            <a:ext cx="5195454"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Tree>
    <p:extLst>
      <p:ext uri="{BB962C8B-B14F-4D97-AF65-F5344CB8AC3E}">
        <p14:creationId xmlns:p14="http://schemas.microsoft.com/office/powerpoint/2010/main" val="318061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6" y="3573754"/>
            <a:ext cx="5205413" cy="260350"/>
          </a:xfrm>
        </p:spPr>
        <p:txBody>
          <a:bodyPr/>
          <a:lstStyle>
            <a:lvl1pPr marL="0" indent="0">
              <a:lnSpc>
                <a:spcPts val="900"/>
              </a:lnSpc>
              <a:spcBef>
                <a:spcPts val="0"/>
              </a:spcBef>
              <a:buFontTx/>
              <a:buNone/>
              <a:defRPr sz="750"/>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40" y="3573754"/>
            <a:ext cx="5205413" cy="260350"/>
          </a:xfrm>
        </p:spPr>
        <p:txBody>
          <a:bodyPr/>
          <a:lstStyle>
            <a:lvl1pPr marL="0" indent="0">
              <a:lnSpc>
                <a:spcPts val="900"/>
              </a:lnSpc>
              <a:spcBef>
                <a:spcPts val="0"/>
              </a:spcBef>
              <a:buFontTx/>
              <a:buNone/>
              <a:defRPr sz="750"/>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6" y="6212779"/>
            <a:ext cx="5205413" cy="260350"/>
          </a:xfrm>
        </p:spPr>
        <p:txBody>
          <a:bodyPr/>
          <a:lstStyle>
            <a:lvl1pPr marL="0" indent="0">
              <a:lnSpc>
                <a:spcPts val="900"/>
              </a:lnSpc>
              <a:spcBef>
                <a:spcPts val="0"/>
              </a:spcBef>
              <a:buFontTx/>
              <a:buNone/>
              <a:defRPr sz="750"/>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40" y="6212779"/>
            <a:ext cx="5205413" cy="260350"/>
          </a:xfrm>
        </p:spPr>
        <p:txBody>
          <a:bodyPr/>
          <a:lstStyle>
            <a:lvl1pPr marL="0" indent="0">
              <a:lnSpc>
                <a:spcPts val="900"/>
              </a:lnSpc>
              <a:spcBef>
                <a:spcPts val="0"/>
              </a:spcBef>
              <a:buFontTx/>
              <a:buNone/>
              <a:defRPr sz="750"/>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776288" y="1273845"/>
            <a:ext cx="5187951" cy="2233613"/>
          </a:xfrm>
        </p:spPr>
        <p:txBody>
          <a:bodyPr/>
          <a:lstStyle>
            <a:lvl1pPr marL="0" indent="0" algn="ctr">
              <a:buNone/>
              <a:defRPr sz="1200"/>
            </a:lvl1pPr>
          </a:lstStyle>
          <a:p>
            <a:r>
              <a:rPr lang="sv-SE"/>
              <a:t>Plats för bild</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226595" y="1273845"/>
            <a:ext cx="5187951" cy="2233613"/>
          </a:xfrm>
        </p:spPr>
        <p:txBody>
          <a:bodyPr/>
          <a:lstStyle>
            <a:lvl1pPr marL="0" indent="0" algn="ctr">
              <a:buNone/>
              <a:defRPr sz="1200"/>
            </a:lvl1pPr>
          </a:lstStyle>
          <a:p>
            <a:r>
              <a:rPr lang="sv-SE"/>
              <a:t>Plats för bild</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776288" y="3908810"/>
            <a:ext cx="5187951" cy="2233613"/>
          </a:xfrm>
        </p:spPr>
        <p:txBody>
          <a:bodyPr/>
          <a:lstStyle>
            <a:lvl1pPr marL="0" indent="0" algn="ctr">
              <a:buNone/>
              <a:defRPr sz="1200"/>
            </a:lvl1pPr>
          </a:lstStyle>
          <a:p>
            <a:r>
              <a:rPr lang="sv-SE"/>
              <a:t>Plats för bild</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226595" y="3908810"/>
            <a:ext cx="5187951" cy="2233613"/>
          </a:xfrm>
        </p:spPr>
        <p:txBody>
          <a:bodyPr/>
          <a:lstStyle>
            <a:lvl1pPr marL="0" indent="0" algn="ctr">
              <a:buNone/>
              <a:defRPr sz="1200"/>
            </a:lvl1pPr>
          </a:lstStyle>
          <a:p>
            <a:r>
              <a:rPr lang="sv-SE"/>
              <a:t>Plats för bild</a:t>
            </a:r>
          </a:p>
        </p:txBody>
      </p:sp>
    </p:spTree>
    <p:extLst>
      <p:ext uri="{BB962C8B-B14F-4D97-AF65-F5344CB8AC3E}">
        <p14:creationId xmlns:p14="http://schemas.microsoft.com/office/powerpoint/2010/main" val="168990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elbild – vit">
    <p:bg>
      <p:bgRef idx="1001">
        <a:schemeClr val="bg1"/>
      </p:bgRef>
    </p:bg>
    <p:spTree>
      <p:nvGrpSpPr>
        <p:cNvPr id="1" name=""/>
        <p:cNvGrpSpPr/>
        <p:nvPr/>
      </p:nvGrpSpPr>
      <p:grpSpPr>
        <a:xfrm>
          <a:off x="0" y="0"/>
          <a:ext cx="0" cy="0"/>
          <a:chOff x="0" y="0"/>
          <a:chExt cx="0" cy="0"/>
        </a:xfrm>
      </p:grpSpPr>
      <p:sp>
        <p:nvSpPr>
          <p:cNvPr id="9" name="Platshållare för innehåll 11">
            <a:extLst>
              <a:ext uri="{FF2B5EF4-FFF2-40B4-BE49-F238E27FC236}">
                <a16:creationId xmlns:a16="http://schemas.microsoft.com/office/drawing/2014/main" id="{A605C91C-2FA0-4F48-AE1F-51A62A2BF56B}"/>
              </a:ext>
            </a:extLst>
          </p:cNvPr>
          <p:cNvSpPr>
            <a:spLocks noGrp="1"/>
          </p:cNvSpPr>
          <p:nvPr>
            <p:ph sz="quarter" idx="11" hasCustomPrompt="1"/>
          </p:nvPr>
        </p:nvSpPr>
        <p:spPr>
          <a:xfrm>
            <a:off x="0" y="0"/>
            <a:ext cx="12192000" cy="6858000"/>
          </a:xfrm>
        </p:spPr>
        <p:txBody>
          <a:bodyPr tIns="2088000"/>
          <a:lstStyle>
            <a:lvl1pPr marL="0" indent="0" algn="ctr">
              <a:buNone/>
              <a:defRPr sz="1500"/>
            </a:lvl1pPr>
            <a:lvl2pPr algn="ctr">
              <a:defRPr/>
            </a:lvl2pPr>
            <a:lvl3pPr algn="ctr">
              <a:defRPr/>
            </a:lvl3pPr>
            <a:lvl4pPr algn="ctr">
              <a:defRPr/>
            </a:lvl4pPr>
            <a:lvl5pPr algn="ctr">
              <a:defRPr/>
            </a:lvl5pPr>
          </a:lstStyle>
          <a:p>
            <a:pPr lvl="0"/>
            <a:r>
              <a:rPr lang="sv-SE"/>
              <a:t>Bild/Film</a:t>
            </a:r>
          </a:p>
        </p:txBody>
      </p:sp>
      <p:pic>
        <p:nvPicPr>
          <p:cNvPr id="30" name="Bildobjekt 29">
            <a:extLst>
              <a:ext uri="{FF2B5EF4-FFF2-40B4-BE49-F238E27FC236}">
                <a16:creationId xmlns:a16="http://schemas.microsoft.com/office/drawing/2014/main" id="{AF643BAA-E40A-4F4E-AE25-F98D6F0C570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 y="872"/>
            <a:ext cx="1019908" cy="1019908"/>
          </a:xfrm>
          <a:prstGeom prst="rect">
            <a:avLst/>
          </a:prstGeom>
          <a:noFill/>
        </p:spPr>
      </p:pic>
    </p:spTree>
    <p:extLst>
      <p:ext uri="{BB962C8B-B14F-4D97-AF65-F5344CB8AC3E}">
        <p14:creationId xmlns:p14="http://schemas.microsoft.com/office/powerpoint/2010/main" val="3928367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50"/>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12192000" cy="6858000"/>
          </a:xfrm>
        </p:spPr>
        <p:txBody>
          <a:bodyPr tIns="2088000"/>
          <a:lstStyle>
            <a:lvl1pPr marL="0" indent="0" algn="ctr">
              <a:buNone/>
              <a:defRPr sz="1500">
                <a:solidFill>
                  <a:schemeClr val="bg1"/>
                </a:solidFill>
              </a:defRPr>
            </a:lvl1pPr>
            <a:lvl2pPr algn="ctr">
              <a:defRPr/>
            </a:lvl2pPr>
            <a:lvl3pPr algn="ctr">
              <a:defRPr/>
            </a:lvl3pPr>
            <a:lvl4pPr algn="ctr">
              <a:defRPr/>
            </a:lvl4pPr>
            <a:lvl5pPr algn="ctr">
              <a:defRPr/>
            </a:lvl5pPr>
          </a:lstStyle>
          <a:p>
            <a:pPr lvl="0"/>
            <a:r>
              <a:rPr lang="sv-SE"/>
              <a:t>Bild/Film</a:t>
            </a:r>
          </a:p>
        </p:txBody>
      </p:sp>
    </p:spTree>
    <p:extLst>
      <p:ext uri="{BB962C8B-B14F-4D97-AF65-F5344CB8AC3E}">
        <p14:creationId xmlns:p14="http://schemas.microsoft.com/office/powerpoint/2010/main" val="120926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98DE3C-619F-34C2-5F35-2B72A33066A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47B4708-6FF6-487D-C87D-69F6BA1CBF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C3A31AC-BDCF-6358-AE75-FB3D688EDF7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38D2901-4311-C8D5-B10E-F76FC60141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1BB40DC-C280-11EB-387C-6A12F42ADFFA}"/>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FBA6FE9-54C1-7DEF-3943-E16F511BBB9B}"/>
              </a:ext>
            </a:extLst>
          </p:cNvPr>
          <p:cNvSpPr>
            <a:spLocks noGrp="1"/>
          </p:cNvSpPr>
          <p:nvPr>
            <p:ph type="dt" sz="half" idx="10"/>
          </p:nvPr>
        </p:nvSpPr>
        <p:spPr/>
        <p:txBody>
          <a:bodyPr/>
          <a:lstStyle/>
          <a:p>
            <a:fld id="{CFAC25C3-9070-4D73-B16F-6AA9DB85F330}" type="datetimeFigureOut">
              <a:rPr lang="sv-SE" smtClean="0"/>
              <a:t>2025-06-19</a:t>
            </a:fld>
            <a:endParaRPr lang="sv-SE"/>
          </a:p>
        </p:txBody>
      </p:sp>
      <p:sp>
        <p:nvSpPr>
          <p:cNvPr id="8" name="Platshållare för sidfot 7">
            <a:extLst>
              <a:ext uri="{FF2B5EF4-FFF2-40B4-BE49-F238E27FC236}">
                <a16:creationId xmlns:a16="http://schemas.microsoft.com/office/drawing/2014/main" id="{D1A33660-CB6D-CEC3-9296-F7E4445CABD2}"/>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148C6EE5-50CA-CE39-8DB3-66579180C39A}"/>
              </a:ext>
            </a:extLst>
          </p:cNvPr>
          <p:cNvSpPr>
            <a:spLocks noGrp="1"/>
          </p:cNvSpPr>
          <p:nvPr>
            <p:ph type="sldNum" sz="quarter" idx="12"/>
          </p:nvPr>
        </p:nvSpPr>
        <p:spPr/>
        <p:txBody>
          <a:bodyPr/>
          <a:lstStyle/>
          <a:p>
            <a:fld id="{A238C0ED-EBCE-40A4-9D45-9D89B2EA838B}" type="slidenum">
              <a:rPr lang="sv-SE" smtClean="0"/>
              <a:t>‹#›</a:t>
            </a:fld>
            <a:endParaRPr lang="sv-SE"/>
          </a:p>
        </p:txBody>
      </p:sp>
    </p:spTree>
    <p:extLst>
      <p:ext uri="{BB962C8B-B14F-4D97-AF65-F5344CB8AC3E}">
        <p14:creationId xmlns:p14="http://schemas.microsoft.com/office/powerpoint/2010/main" val="39372311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5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4200"/>
              </a:lnSpc>
              <a:defRPr sz="345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Tree>
    <p:extLst>
      <p:ext uri="{BB962C8B-B14F-4D97-AF65-F5344CB8AC3E}">
        <p14:creationId xmlns:p14="http://schemas.microsoft.com/office/powerpoint/2010/main" val="362179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12192000" cy="6858000"/>
          </a:xfrm>
        </p:spPr>
        <p:txBody>
          <a:bodyPr tIns="2088000"/>
          <a:lstStyle>
            <a:lvl1pPr marL="0" indent="0" algn="ctr">
              <a:buNone/>
              <a:defRPr sz="1500">
                <a:solidFill>
                  <a:schemeClr val="bg1"/>
                </a:solidFill>
              </a:defRPr>
            </a:lvl1pPr>
            <a:lvl2pPr algn="ctr">
              <a:defRPr/>
            </a:lvl2pPr>
            <a:lvl3pPr algn="ctr">
              <a:defRPr/>
            </a:lvl3pPr>
            <a:lvl4pPr algn="ctr">
              <a:defRPr/>
            </a:lvl4pPr>
            <a:lvl5pPr algn="ctr">
              <a:defRPr/>
            </a:lvl5pPr>
          </a:lstStyle>
          <a:p>
            <a:pPr lvl="0"/>
            <a:r>
              <a:rPr lang="sv-SE"/>
              <a:t>Bild/Film</a:t>
            </a:r>
          </a:p>
        </p:txBody>
      </p:sp>
    </p:spTree>
    <p:extLst>
      <p:ext uri="{BB962C8B-B14F-4D97-AF65-F5344CB8AC3E}">
        <p14:creationId xmlns:p14="http://schemas.microsoft.com/office/powerpoint/2010/main" val="280834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4200"/>
              </a:lnSpc>
              <a:defRPr sz="345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207233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66764" y="887104"/>
            <a:ext cx="8169419" cy="1529246"/>
          </a:xfrm>
        </p:spPr>
        <p:txBody>
          <a:bodyPr/>
          <a:lstStyle>
            <a:lvl1pPr>
              <a:defRPr/>
            </a:lvl1pPr>
          </a:lstStyle>
          <a:p>
            <a:r>
              <a:rPr lang="sv-SE"/>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770055" y="3195451"/>
            <a:ext cx="6490554" cy="2427429"/>
          </a:xfrm>
        </p:spPr>
        <p:txBody>
          <a:bodyPr/>
          <a:lstStyle>
            <a:lvl1pPr marL="0" indent="0">
              <a:lnSpc>
                <a:spcPct val="100000"/>
              </a:lnSpc>
              <a:spcBef>
                <a:spcPts val="0"/>
              </a:spcBef>
              <a:buNone/>
              <a:defRPr sz="1200"/>
            </a:lvl1pPr>
          </a:lstStyle>
          <a:p>
            <a:pPr lvl="0"/>
            <a:r>
              <a:rPr lang="sv-SE"/>
              <a:t>Namn, organisation, telefonnummer, e-postadress, webbadress etc.</a:t>
            </a:r>
          </a:p>
        </p:txBody>
      </p:sp>
      <p:pic>
        <p:nvPicPr>
          <p:cNvPr id="4" name="Bildobjekt 3" descr="Ordbild med SLU:s löfte: Science and education for sustainable Life">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3200" y="7200"/>
            <a:ext cx="2250000" cy="6824702"/>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770055" y="2868785"/>
            <a:ext cx="6490554" cy="291089"/>
          </a:xfrm>
        </p:spPr>
        <p:txBody>
          <a:bodyPr anchor="b"/>
          <a:lstStyle>
            <a:lvl1pPr marL="0" indent="0">
              <a:lnSpc>
                <a:spcPts val="1800"/>
              </a:lnSpc>
              <a:spcBef>
                <a:spcPts val="0"/>
              </a:spcBef>
              <a:buNone/>
              <a:defRPr sz="1200"/>
            </a:lvl1pPr>
          </a:lstStyle>
          <a:p>
            <a:r>
              <a:rPr lang="sv-SE" sz="1200"/>
              <a:t>KONTAKTUPPGIFTER</a:t>
            </a:r>
          </a:p>
        </p:txBody>
      </p:sp>
    </p:spTree>
    <p:extLst>
      <p:ext uri="{BB962C8B-B14F-4D97-AF65-F5344CB8AC3E}">
        <p14:creationId xmlns:p14="http://schemas.microsoft.com/office/powerpoint/2010/main" val="136839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atin typeface="Century Gothic" panose="020B0502020202020204" pitchFamily="34" charset="0"/>
                <a:ea typeface="Tahoma" pitchFamily="34" charset="0"/>
                <a:cs typeface="Tahoma" pitchFamily="34" charset="0"/>
              </a:defRPr>
            </a:lvl1pPr>
          </a:lstStyle>
          <a:p>
            <a:r>
              <a:rPr lang="sv-SE"/>
              <a:t>Klicka här för att ändra format</a:t>
            </a:r>
            <a:endParaRPr lang="en-US"/>
          </a:p>
        </p:txBody>
      </p:sp>
      <p:sp>
        <p:nvSpPr>
          <p:cNvPr id="3" name="Platshållare för innehåll 2"/>
          <p:cNvSpPr>
            <a:spLocks noGrp="1"/>
          </p:cNvSpPr>
          <p:nvPr>
            <p:ph sz="half" idx="1"/>
          </p:nvPr>
        </p:nvSpPr>
        <p:spPr>
          <a:xfrm>
            <a:off x="609601" y="1600203"/>
            <a:ext cx="5384800" cy="4525963"/>
          </a:xfrm>
        </p:spPr>
        <p:txBody>
          <a:bodyPr/>
          <a:lstStyle>
            <a:lvl1pPr>
              <a:defRPr sz="2100">
                <a:latin typeface="Century Gothic" panose="020B0502020202020204" pitchFamily="34" charset="0"/>
                <a:ea typeface="Tahoma" pitchFamily="34" charset="0"/>
                <a:cs typeface="Tahoma" pitchFamily="34" charset="0"/>
              </a:defRPr>
            </a:lvl1pPr>
            <a:lvl2pPr>
              <a:defRPr sz="1800">
                <a:latin typeface="Century Gothic" panose="020B0502020202020204" pitchFamily="34" charset="0"/>
                <a:ea typeface="Tahoma" pitchFamily="34" charset="0"/>
                <a:cs typeface="Tahoma" pitchFamily="34" charset="0"/>
              </a:defRPr>
            </a:lvl2pPr>
            <a:lvl3pPr>
              <a:defRPr sz="1500">
                <a:latin typeface="Century Gothic" panose="020B0502020202020204" pitchFamily="34" charset="0"/>
                <a:ea typeface="Tahoma" pitchFamily="34" charset="0"/>
                <a:cs typeface="Tahoma" pitchFamily="34" charset="0"/>
              </a:defRPr>
            </a:lvl3pPr>
            <a:lvl4pPr>
              <a:defRPr sz="1350">
                <a:latin typeface="Century Gothic" panose="020B0502020202020204" pitchFamily="34" charset="0"/>
                <a:ea typeface="Tahoma" pitchFamily="34" charset="0"/>
                <a:cs typeface="Tahoma" pitchFamily="34" charset="0"/>
              </a:defRPr>
            </a:lvl4pPr>
            <a:lvl5pPr>
              <a:defRPr sz="1350">
                <a:latin typeface="Century Gothic" panose="020B0502020202020204" pitchFamily="34" charset="0"/>
                <a:ea typeface="Tahoma" pitchFamily="34" charset="0"/>
                <a:cs typeface="Tahoma" pitchFamily="34" charset="0"/>
              </a:defRPr>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p:cNvSpPr>
            <a:spLocks noGrp="1"/>
          </p:cNvSpPr>
          <p:nvPr>
            <p:ph sz="half" idx="2"/>
          </p:nvPr>
        </p:nvSpPr>
        <p:spPr>
          <a:xfrm>
            <a:off x="6197600" y="1600203"/>
            <a:ext cx="5384800" cy="4525963"/>
          </a:xfrm>
        </p:spPr>
        <p:txBody>
          <a:bodyPr vert="horz" lIns="91440" tIns="45720" rIns="91440" bIns="45720" rtlCol="0">
            <a:normAutofit/>
          </a:bodyPr>
          <a:lstStyle>
            <a:lvl1pPr>
              <a:defRPr lang="sv-SE" sz="2100" smtClean="0">
                <a:ea typeface="Tahoma" pitchFamily="34" charset="0"/>
                <a:cs typeface="Tahoma" pitchFamily="34" charset="0"/>
              </a:defRPr>
            </a:lvl1pPr>
            <a:lvl2pPr>
              <a:defRPr lang="sv-SE" sz="1800" smtClean="0">
                <a:ea typeface="Tahoma" pitchFamily="34" charset="0"/>
                <a:cs typeface="Tahoma" pitchFamily="34" charset="0"/>
              </a:defRPr>
            </a:lvl2pPr>
            <a:lvl3pPr>
              <a:defRPr lang="sv-SE" sz="1500" smtClean="0">
                <a:ea typeface="Tahoma" pitchFamily="34" charset="0"/>
                <a:cs typeface="Tahoma" pitchFamily="34" charset="0"/>
              </a:defRPr>
            </a:lvl3pPr>
            <a:lvl4pPr>
              <a:defRPr lang="sv-SE" sz="1350" smtClean="0">
                <a:ea typeface="Tahoma" pitchFamily="34" charset="0"/>
                <a:cs typeface="Tahoma" pitchFamily="34" charset="0"/>
              </a:defRPr>
            </a:lvl4pPr>
            <a:lvl5pPr>
              <a:defRPr lang="en-US" sz="1350">
                <a:ea typeface="Tahoma" pitchFamily="34" charset="0"/>
                <a:cs typeface="Tahoma"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p:cNvSpPr>
            <a:spLocks noGrp="1"/>
          </p:cNvSpPr>
          <p:nvPr>
            <p:ph type="dt" sz="half" idx="10"/>
          </p:nvPr>
        </p:nvSpPr>
        <p:spPr>
          <a:xfrm>
            <a:off x="609601" y="6356355"/>
            <a:ext cx="2222037" cy="365125"/>
          </a:xfrm>
          <a:prstGeom prst="rect">
            <a:avLst/>
          </a:prstGeom>
        </p:spPr>
        <p:txBody>
          <a:bodyPr/>
          <a:lstStyle>
            <a:lvl1pPr>
              <a:defRPr>
                <a:solidFill>
                  <a:schemeClr val="tx1">
                    <a:lumMod val="75000"/>
                    <a:lumOff val="25000"/>
                  </a:schemeClr>
                </a:solidFill>
              </a:defRPr>
            </a:lvl1pPr>
          </a:lstStyle>
          <a:p>
            <a:endParaRPr lang="en-US">
              <a:solidFill>
                <a:prstClr val="black">
                  <a:lumMod val="75000"/>
                  <a:lumOff val="25000"/>
                </a:prstClr>
              </a:solidFill>
            </a:endParaRPr>
          </a:p>
        </p:txBody>
      </p:sp>
      <p:sp>
        <p:nvSpPr>
          <p:cNvPr id="6" name="Platshållare för sidfot 5"/>
          <p:cNvSpPr>
            <a:spLocks noGrp="1"/>
          </p:cNvSpPr>
          <p:nvPr>
            <p:ph type="ftr" sz="quarter" idx="11"/>
          </p:nvPr>
        </p:nvSpPr>
        <p:spPr/>
        <p:txBody>
          <a:bodyPr/>
          <a:lstStyle>
            <a:lvl1pPr>
              <a:defRPr>
                <a:solidFill>
                  <a:schemeClr val="tx1">
                    <a:lumMod val="75000"/>
                    <a:lumOff val="25000"/>
                  </a:schemeClr>
                </a:solidFill>
              </a:defRPr>
            </a:lvl1pPr>
          </a:lstStyle>
          <a:p>
            <a:r>
              <a:rPr lang="en-US">
                <a:solidFill>
                  <a:prstClr val="black">
                    <a:lumMod val="75000"/>
                    <a:lumOff val="25000"/>
                  </a:prstClr>
                </a:solidFill>
              </a:rPr>
              <a:t>The content and concepts in this presentation are copyright of Weber &amp; Fritz Consulting AB unless marked otherwise</a:t>
            </a:r>
          </a:p>
        </p:txBody>
      </p:sp>
      <p:sp>
        <p:nvSpPr>
          <p:cNvPr id="7" name="Platshållare för bildnummer 6"/>
          <p:cNvSpPr>
            <a:spLocks noGrp="1"/>
          </p:cNvSpPr>
          <p:nvPr>
            <p:ph type="sldNum" sz="quarter" idx="12"/>
          </p:nvPr>
        </p:nvSpPr>
        <p:spPr/>
        <p:txBody>
          <a:bodyPr/>
          <a:lstStyle>
            <a:lvl1pPr>
              <a:defRPr>
                <a:solidFill>
                  <a:schemeClr val="tx1">
                    <a:lumMod val="75000"/>
                    <a:lumOff val="25000"/>
                  </a:schemeClr>
                </a:solidFill>
              </a:defRPr>
            </a:lvl1pPr>
          </a:lstStyle>
          <a:p>
            <a:fld id="{4431629A-4462-435F-A7BD-B91EA56A5123}" type="slidenum">
              <a:rPr lang="sv-SE" smtClean="0">
                <a:solidFill>
                  <a:prstClr val="black">
                    <a:lumMod val="75000"/>
                    <a:lumOff val="25000"/>
                  </a:prstClr>
                </a:solidFill>
              </a:rPr>
              <a:pPr/>
              <a:t>‹#›</a:t>
            </a:fld>
            <a:endParaRPr lang="sv-SE">
              <a:solidFill>
                <a:prstClr val="black">
                  <a:lumMod val="75000"/>
                  <a:lumOff val="25000"/>
                </a:prstClr>
              </a:solidFill>
            </a:endParaRPr>
          </a:p>
        </p:txBody>
      </p:sp>
    </p:spTree>
    <p:extLst>
      <p:ext uri="{BB962C8B-B14F-4D97-AF65-F5344CB8AC3E}">
        <p14:creationId xmlns:p14="http://schemas.microsoft.com/office/powerpoint/2010/main" val="3109798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0A5191-FA1E-43E8-A4BF-BC8E7EF9AAE4}"/>
              </a:ext>
            </a:extLst>
          </p:cNvPr>
          <p:cNvSpPr>
            <a:spLocks noGrp="1"/>
          </p:cNvSpPr>
          <p:nvPr>
            <p:ph type="dt" sz="half" idx="10"/>
          </p:nvPr>
        </p:nvSpPr>
        <p:spPr/>
        <p:txBody>
          <a:bodyPr/>
          <a:lstStyle/>
          <a:p>
            <a:fld id="{D0CFF241-28E1-44FA-8DB6-31995DFDACB3}" type="datetimeFigureOut">
              <a:rPr lang="sv-SE" smtClean="0"/>
              <a:t>2025-06-19</a:t>
            </a:fld>
            <a:endParaRPr lang="sv-SE"/>
          </a:p>
        </p:txBody>
      </p:sp>
      <p:sp>
        <p:nvSpPr>
          <p:cNvPr id="3" name="Platshållare för sidfot 2">
            <a:extLst>
              <a:ext uri="{FF2B5EF4-FFF2-40B4-BE49-F238E27FC236}">
                <a16:creationId xmlns:a16="http://schemas.microsoft.com/office/drawing/2014/main" id="{3F612A3A-C2CE-40B8-BD6E-920AE64E541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5B03BD77-42A6-45E9-9F1F-EA533D647441}"/>
              </a:ext>
            </a:extLst>
          </p:cNvPr>
          <p:cNvSpPr>
            <a:spLocks noGrp="1"/>
          </p:cNvSpPr>
          <p:nvPr>
            <p:ph type="sldNum" sz="quarter" idx="12"/>
          </p:nvPr>
        </p:nvSpPr>
        <p:spPr/>
        <p:txBody>
          <a:bodyPr/>
          <a:lstStyle/>
          <a:p>
            <a:fld id="{81536A24-3DBA-45DE-9C57-FD9CEA5632A1}" type="slidenum">
              <a:rPr lang="sv-SE" smtClean="0"/>
              <a:t>‹#›</a:t>
            </a:fld>
            <a:endParaRPr lang="sv-SE"/>
          </a:p>
        </p:txBody>
      </p:sp>
    </p:spTree>
    <p:extLst>
      <p:ext uri="{BB962C8B-B14F-4D97-AF65-F5344CB8AC3E}">
        <p14:creationId xmlns:p14="http://schemas.microsoft.com/office/powerpoint/2010/main" val="1278546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F9C59C-12D5-81D8-C712-39DC34174FF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8FD99E67-5D3A-3D54-B688-A364EC1ED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F2F8C32B-0F95-E6C3-5D66-FE8B04E442A2}"/>
              </a:ext>
            </a:extLst>
          </p:cNvPr>
          <p:cNvSpPr>
            <a:spLocks noGrp="1"/>
          </p:cNvSpPr>
          <p:nvPr>
            <p:ph type="dt" sz="half" idx="10"/>
          </p:nvPr>
        </p:nvSpPr>
        <p:spPr/>
        <p:txBody>
          <a:bodyPr/>
          <a:lstStyle/>
          <a:p>
            <a:fld id="{D65EEF06-D3C4-4C50-910C-2814007F91FF}" type="datetimeFigureOut">
              <a:rPr lang="sv-SE" smtClean="0"/>
              <a:t>2025-06-19</a:t>
            </a:fld>
            <a:endParaRPr lang="sv-SE"/>
          </a:p>
        </p:txBody>
      </p:sp>
      <p:sp>
        <p:nvSpPr>
          <p:cNvPr id="5" name="Platshållare för sidfot 4">
            <a:extLst>
              <a:ext uri="{FF2B5EF4-FFF2-40B4-BE49-F238E27FC236}">
                <a16:creationId xmlns:a16="http://schemas.microsoft.com/office/drawing/2014/main" id="{7BD087AB-E163-E8AA-141F-4B9E0CD42EE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E9CE0CE-DC8D-50CF-1B67-0A257BAAD99A}"/>
              </a:ext>
            </a:extLst>
          </p:cNvPr>
          <p:cNvSpPr>
            <a:spLocks noGrp="1"/>
          </p:cNvSpPr>
          <p:nvPr>
            <p:ph type="sldNum" sz="quarter" idx="12"/>
          </p:nvPr>
        </p:nvSpPr>
        <p:spPr/>
        <p:txBody>
          <a:bodyPr/>
          <a:lstStyle/>
          <a:p>
            <a:fld id="{68F0E436-1443-4EC6-A370-5F46F7D6AC73}" type="slidenum">
              <a:rPr lang="sv-SE" smtClean="0"/>
              <a:t>‹#›</a:t>
            </a:fld>
            <a:endParaRPr lang="sv-SE"/>
          </a:p>
        </p:txBody>
      </p:sp>
    </p:spTree>
    <p:extLst>
      <p:ext uri="{BB962C8B-B14F-4D97-AF65-F5344CB8AC3E}">
        <p14:creationId xmlns:p14="http://schemas.microsoft.com/office/powerpoint/2010/main" val="30442264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B2EF10-A1E2-7CCC-FFA6-16CD766E34F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A880BBD-C442-BAC3-6C55-69CCD32DD65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31BFEDD-1DAF-88D4-872D-7058AA52445A}"/>
              </a:ext>
            </a:extLst>
          </p:cNvPr>
          <p:cNvSpPr>
            <a:spLocks noGrp="1"/>
          </p:cNvSpPr>
          <p:nvPr>
            <p:ph type="dt" sz="half" idx="10"/>
          </p:nvPr>
        </p:nvSpPr>
        <p:spPr/>
        <p:txBody>
          <a:bodyPr/>
          <a:lstStyle/>
          <a:p>
            <a:fld id="{D65EEF06-D3C4-4C50-910C-2814007F91FF}" type="datetimeFigureOut">
              <a:rPr lang="sv-SE" smtClean="0"/>
              <a:t>2025-06-19</a:t>
            </a:fld>
            <a:endParaRPr lang="sv-SE"/>
          </a:p>
        </p:txBody>
      </p:sp>
      <p:sp>
        <p:nvSpPr>
          <p:cNvPr id="5" name="Platshållare för sidfot 4">
            <a:extLst>
              <a:ext uri="{FF2B5EF4-FFF2-40B4-BE49-F238E27FC236}">
                <a16:creationId xmlns:a16="http://schemas.microsoft.com/office/drawing/2014/main" id="{51D0A52F-6AD7-2AC5-6310-7E07166F9A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BBF110F-10D2-19C4-5783-B466ED265EE8}"/>
              </a:ext>
            </a:extLst>
          </p:cNvPr>
          <p:cNvSpPr>
            <a:spLocks noGrp="1"/>
          </p:cNvSpPr>
          <p:nvPr>
            <p:ph type="sldNum" sz="quarter" idx="12"/>
          </p:nvPr>
        </p:nvSpPr>
        <p:spPr/>
        <p:txBody>
          <a:bodyPr/>
          <a:lstStyle/>
          <a:p>
            <a:fld id="{68F0E436-1443-4EC6-A370-5F46F7D6AC73}" type="slidenum">
              <a:rPr lang="sv-SE" smtClean="0"/>
              <a:t>‹#›</a:t>
            </a:fld>
            <a:endParaRPr lang="sv-SE"/>
          </a:p>
        </p:txBody>
      </p:sp>
    </p:spTree>
    <p:extLst>
      <p:ext uri="{BB962C8B-B14F-4D97-AF65-F5344CB8AC3E}">
        <p14:creationId xmlns:p14="http://schemas.microsoft.com/office/powerpoint/2010/main" val="12635431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3C97AD-44DE-6F69-CDCA-1469ADDCB582}"/>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9202193F-F016-6F11-44D8-0212EB3CDF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D20167A-F3E1-9867-DD38-D31B132B1BEA}"/>
              </a:ext>
            </a:extLst>
          </p:cNvPr>
          <p:cNvSpPr>
            <a:spLocks noGrp="1"/>
          </p:cNvSpPr>
          <p:nvPr>
            <p:ph type="dt" sz="half" idx="10"/>
          </p:nvPr>
        </p:nvSpPr>
        <p:spPr/>
        <p:txBody>
          <a:bodyPr/>
          <a:lstStyle/>
          <a:p>
            <a:fld id="{D65EEF06-D3C4-4C50-910C-2814007F91FF}" type="datetimeFigureOut">
              <a:rPr lang="sv-SE" smtClean="0"/>
              <a:t>2025-06-19</a:t>
            </a:fld>
            <a:endParaRPr lang="sv-SE"/>
          </a:p>
        </p:txBody>
      </p:sp>
      <p:sp>
        <p:nvSpPr>
          <p:cNvPr id="5" name="Platshållare för sidfot 4">
            <a:extLst>
              <a:ext uri="{FF2B5EF4-FFF2-40B4-BE49-F238E27FC236}">
                <a16:creationId xmlns:a16="http://schemas.microsoft.com/office/drawing/2014/main" id="{2CFDF384-E25E-2902-6A0B-AFF7D18EF2F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72BDF38-ECFF-F1A2-23A2-4398637768F3}"/>
              </a:ext>
            </a:extLst>
          </p:cNvPr>
          <p:cNvSpPr>
            <a:spLocks noGrp="1"/>
          </p:cNvSpPr>
          <p:nvPr>
            <p:ph type="sldNum" sz="quarter" idx="12"/>
          </p:nvPr>
        </p:nvSpPr>
        <p:spPr/>
        <p:txBody>
          <a:bodyPr/>
          <a:lstStyle/>
          <a:p>
            <a:fld id="{68F0E436-1443-4EC6-A370-5F46F7D6AC73}" type="slidenum">
              <a:rPr lang="sv-SE" smtClean="0"/>
              <a:t>‹#›</a:t>
            </a:fld>
            <a:endParaRPr lang="sv-SE"/>
          </a:p>
        </p:txBody>
      </p:sp>
    </p:spTree>
    <p:extLst>
      <p:ext uri="{BB962C8B-B14F-4D97-AF65-F5344CB8AC3E}">
        <p14:creationId xmlns:p14="http://schemas.microsoft.com/office/powerpoint/2010/main" val="2307456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7F60E2-6CF3-98BC-B310-6DC232F9BB4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D2B721C-4830-F384-EB8B-CE5E15DB85B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2C82C38-CB2E-F649-ED16-50511BC2C32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8931C45-A093-9664-FC96-D28B5A6785F6}"/>
              </a:ext>
            </a:extLst>
          </p:cNvPr>
          <p:cNvSpPr>
            <a:spLocks noGrp="1"/>
          </p:cNvSpPr>
          <p:nvPr>
            <p:ph type="dt" sz="half" idx="10"/>
          </p:nvPr>
        </p:nvSpPr>
        <p:spPr/>
        <p:txBody>
          <a:bodyPr/>
          <a:lstStyle/>
          <a:p>
            <a:fld id="{D65EEF06-D3C4-4C50-910C-2814007F91FF}" type="datetimeFigureOut">
              <a:rPr lang="sv-SE" smtClean="0"/>
              <a:t>2025-06-19</a:t>
            </a:fld>
            <a:endParaRPr lang="sv-SE"/>
          </a:p>
        </p:txBody>
      </p:sp>
      <p:sp>
        <p:nvSpPr>
          <p:cNvPr id="6" name="Platshållare för sidfot 5">
            <a:extLst>
              <a:ext uri="{FF2B5EF4-FFF2-40B4-BE49-F238E27FC236}">
                <a16:creationId xmlns:a16="http://schemas.microsoft.com/office/drawing/2014/main" id="{A54C3427-6B91-9B4D-9E7A-E8A59E2C15A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D5F0495-B036-B08E-6909-3BE04AE3C7E9}"/>
              </a:ext>
            </a:extLst>
          </p:cNvPr>
          <p:cNvSpPr>
            <a:spLocks noGrp="1"/>
          </p:cNvSpPr>
          <p:nvPr>
            <p:ph type="sldNum" sz="quarter" idx="12"/>
          </p:nvPr>
        </p:nvSpPr>
        <p:spPr/>
        <p:txBody>
          <a:bodyPr/>
          <a:lstStyle/>
          <a:p>
            <a:fld id="{68F0E436-1443-4EC6-A370-5F46F7D6AC73}" type="slidenum">
              <a:rPr lang="sv-SE" smtClean="0"/>
              <a:t>‹#›</a:t>
            </a:fld>
            <a:endParaRPr lang="sv-SE"/>
          </a:p>
        </p:txBody>
      </p:sp>
    </p:spTree>
    <p:extLst>
      <p:ext uri="{BB962C8B-B14F-4D97-AF65-F5344CB8AC3E}">
        <p14:creationId xmlns:p14="http://schemas.microsoft.com/office/powerpoint/2010/main" val="2310853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3B9A79-8DB9-8D9A-75FF-3CB8BDF68D7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A6401E33-CAD5-9317-F650-2ADB4352C7FC}"/>
              </a:ext>
            </a:extLst>
          </p:cNvPr>
          <p:cNvSpPr>
            <a:spLocks noGrp="1"/>
          </p:cNvSpPr>
          <p:nvPr>
            <p:ph type="dt" sz="half" idx="10"/>
          </p:nvPr>
        </p:nvSpPr>
        <p:spPr/>
        <p:txBody>
          <a:bodyPr/>
          <a:lstStyle/>
          <a:p>
            <a:fld id="{CFAC25C3-9070-4D73-B16F-6AA9DB85F330}" type="datetimeFigureOut">
              <a:rPr lang="sv-SE" smtClean="0"/>
              <a:t>2025-06-19</a:t>
            </a:fld>
            <a:endParaRPr lang="sv-SE"/>
          </a:p>
        </p:txBody>
      </p:sp>
      <p:sp>
        <p:nvSpPr>
          <p:cNvPr id="4" name="Platshållare för sidfot 3">
            <a:extLst>
              <a:ext uri="{FF2B5EF4-FFF2-40B4-BE49-F238E27FC236}">
                <a16:creationId xmlns:a16="http://schemas.microsoft.com/office/drawing/2014/main" id="{B38EFB1B-C765-22A8-99C2-15EB8EE0ED0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27DD55B-6B41-7C93-8929-8CA0EDB8CF26}"/>
              </a:ext>
            </a:extLst>
          </p:cNvPr>
          <p:cNvSpPr>
            <a:spLocks noGrp="1"/>
          </p:cNvSpPr>
          <p:nvPr>
            <p:ph type="sldNum" sz="quarter" idx="12"/>
          </p:nvPr>
        </p:nvSpPr>
        <p:spPr/>
        <p:txBody>
          <a:bodyPr/>
          <a:lstStyle/>
          <a:p>
            <a:fld id="{A238C0ED-EBCE-40A4-9D45-9D89B2EA838B}" type="slidenum">
              <a:rPr lang="sv-SE" smtClean="0"/>
              <a:t>‹#›</a:t>
            </a:fld>
            <a:endParaRPr lang="sv-SE"/>
          </a:p>
        </p:txBody>
      </p:sp>
    </p:spTree>
    <p:extLst>
      <p:ext uri="{BB962C8B-B14F-4D97-AF65-F5344CB8AC3E}">
        <p14:creationId xmlns:p14="http://schemas.microsoft.com/office/powerpoint/2010/main" val="36522092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BECAAF-E8F6-B4FE-1DA8-79E721C2C1A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5CAFEB9-2C19-7B3B-5B8C-90CC4A5E5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A9FC1E06-C2F7-DDA0-23B8-0DFCA7E03E42}"/>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CDE680D-A5C9-D342-AFE6-06C35BEFB1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89A1F65-22DF-BC08-8096-243733DD04F8}"/>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6156E46D-F512-6E31-3E8E-02A1C2C16E41}"/>
              </a:ext>
            </a:extLst>
          </p:cNvPr>
          <p:cNvSpPr>
            <a:spLocks noGrp="1"/>
          </p:cNvSpPr>
          <p:nvPr>
            <p:ph type="dt" sz="half" idx="10"/>
          </p:nvPr>
        </p:nvSpPr>
        <p:spPr/>
        <p:txBody>
          <a:bodyPr/>
          <a:lstStyle/>
          <a:p>
            <a:fld id="{D65EEF06-D3C4-4C50-910C-2814007F91FF}" type="datetimeFigureOut">
              <a:rPr lang="sv-SE" smtClean="0"/>
              <a:t>2025-06-19</a:t>
            </a:fld>
            <a:endParaRPr lang="sv-SE"/>
          </a:p>
        </p:txBody>
      </p:sp>
      <p:sp>
        <p:nvSpPr>
          <p:cNvPr id="8" name="Platshållare för sidfot 7">
            <a:extLst>
              <a:ext uri="{FF2B5EF4-FFF2-40B4-BE49-F238E27FC236}">
                <a16:creationId xmlns:a16="http://schemas.microsoft.com/office/drawing/2014/main" id="{6B9BD3AB-9082-C373-5734-7376438C18AF}"/>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BC247765-9D8B-D01C-7F7E-E97D42411A9E}"/>
              </a:ext>
            </a:extLst>
          </p:cNvPr>
          <p:cNvSpPr>
            <a:spLocks noGrp="1"/>
          </p:cNvSpPr>
          <p:nvPr>
            <p:ph type="sldNum" sz="quarter" idx="12"/>
          </p:nvPr>
        </p:nvSpPr>
        <p:spPr/>
        <p:txBody>
          <a:bodyPr/>
          <a:lstStyle/>
          <a:p>
            <a:fld id="{68F0E436-1443-4EC6-A370-5F46F7D6AC73}" type="slidenum">
              <a:rPr lang="sv-SE" smtClean="0"/>
              <a:t>‹#›</a:t>
            </a:fld>
            <a:endParaRPr lang="sv-SE"/>
          </a:p>
        </p:txBody>
      </p:sp>
    </p:spTree>
    <p:extLst>
      <p:ext uri="{BB962C8B-B14F-4D97-AF65-F5344CB8AC3E}">
        <p14:creationId xmlns:p14="http://schemas.microsoft.com/office/powerpoint/2010/main" val="40556547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F6B116-7047-C76B-F626-129420A94AC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99EE28D2-EEBB-D151-4B97-8482F375B933}"/>
              </a:ext>
            </a:extLst>
          </p:cNvPr>
          <p:cNvSpPr>
            <a:spLocks noGrp="1"/>
          </p:cNvSpPr>
          <p:nvPr>
            <p:ph type="dt" sz="half" idx="10"/>
          </p:nvPr>
        </p:nvSpPr>
        <p:spPr/>
        <p:txBody>
          <a:bodyPr/>
          <a:lstStyle/>
          <a:p>
            <a:fld id="{D65EEF06-D3C4-4C50-910C-2814007F91FF}" type="datetimeFigureOut">
              <a:rPr lang="sv-SE" smtClean="0"/>
              <a:t>2025-06-19</a:t>
            </a:fld>
            <a:endParaRPr lang="sv-SE"/>
          </a:p>
        </p:txBody>
      </p:sp>
      <p:sp>
        <p:nvSpPr>
          <p:cNvPr id="4" name="Platshållare för sidfot 3">
            <a:extLst>
              <a:ext uri="{FF2B5EF4-FFF2-40B4-BE49-F238E27FC236}">
                <a16:creationId xmlns:a16="http://schemas.microsoft.com/office/drawing/2014/main" id="{FB562F35-381D-2AA6-5A25-97EBDB7930D3}"/>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7D35D0B-B9D6-5A60-5028-960C45131409}"/>
              </a:ext>
            </a:extLst>
          </p:cNvPr>
          <p:cNvSpPr>
            <a:spLocks noGrp="1"/>
          </p:cNvSpPr>
          <p:nvPr>
            <p:ph type="sldNum" sz="quarter" idx="12"/>
          </p:nvPr>
        </p:nvSpPr>
        <p:spPr/>
        <p:txBody>
          <a:bodyPr/>
          <a:lstStyle/>
          <a:p>
            <a:fld id="{68F0E436-1443-4EC6-A370-5F46F7D6AC73}" type="slidenum">
              <a:rPr lang="sv-SE" smtClean="0"/>
              <a:t>‹#›</a:t>
            </a:fld>
            <a:endParaRPr lang="sv-SE"/>
          </a:p>
        </p:txBody>
      </p:sp>
    </p:spTree>
    <p:extLst>
      <p:ext uri="{BB962C8B-B14F-4D97-AF65-F5344CB8AC3E}">
        <p14:creationId xmlns:p14="http://schemas.microsoft.com/office/powerpoint/2010/main" val="41305740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1715EFD-A2B7-AF80-3F01-CAEE8B30B8FB}"/>
              </a:ext>
            </a:extLst>
          </p:cNvPr>
          <p:cNvSpPr>
            <a:spLocks noGrp="1"/>
          </p:cNvSpPr>
          <p:nvPr>
            <p:ph type="dt" sz="half" idx="10"/>
          </p:nvPr>
        </p:nvSpPr>
        <p:spPr/>
        <p:txBody>
          <a:bodyPr/>
          <a:lstStyle/>
          <a:p>
            <a:fld id="{D65EEF06-D3C4-4C50-910C-2814007F91FF}" type="datetimeFigureOut">
              <a:rPr lang="sv-SE" smtClean="0"/>
              <a:t>2025-06-19</a:t>
            </a:fld>
            <a:endParaRPr lang="sv-SE"/>
          </a:p>
        </p:txBody>
      </p:sp>
      <p:sp>
        <p:nvSpPr>
          <p:cNvPr id="3" name="Platshållare för sidfot 2">
            <a:extLst>
              <a:ext uri="{FF2B5EF4-FFF2-40B4-BE49-F238E27FC236}">
                <a16:creationId xmlns:a16="http://schemas.microsoft.com/office/drawing/2014/main" id="{3F3AD49A-FFD9-DCF0-AECC-D5127010601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BF694EB-6EC1-135C-6DFA-32ABC9471186}"/>
              </a:ext>
            </a:extLst>
          </p:cNvPr>
          <p:cNvSpPr>
            <a:spLocks noGrp="1"/>
          </p:cNvSpPr>
          <p:nvPr>
            <p:ph type="sldNum" sz="quarter" idx="12"/>
          </p:nvPr>
        </p:nvSpPr>
        <p:spPr/>
        <p:txBody>
          <a:bodyPr/>
          <a:lstStyle/>
          <a:p>
            <a:fld id="{68F0E436-1443-4EC6-A370-5F46F7D6AC73}" type="slidenum">
              <a:rPr lang="sv-SE" smtClean="0"/>
              <a:t>‹#›</a:t>
            </a:fld>
            <a:endParaRPr lang="sv-SE"/>
          </a:p>
        </p:txBody>
      </p:sp>
    </p:spTree>
    <p:extLst>
      <p:ext uri="{BB962C8B-B14F-4D97-AF65-F5344CB8AC3E}">
        <p14:creationId xmlns:p14="http://schemas.microsoft.com/office/powerpoint/2010/main" val="2434209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C52D90-B6FD-C606-322D-3407EDFF922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1672004-A0A9-C813-FF2C-C00C5336E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00EC89A-7E0D-66E1-FCEC-8FAF657781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6F6C5E0-17BE-5BEC-D0DF-CA1EF5FE6B8C}"/>
              </a:ext>
            </a:extLst>
          </p:cNvPr>
          <p:cNvSpPr>
            <a:spLocks noGrp="1"/>
          </p:cNvSpPr>
          <p:nvPr>
            <p:ph type="dt" sz="half" idx="10"/>
          </p:nvPr>
        </p:nvSpPr>
        <p:spPr/>
        <p:txBody>
          <a:bodyPr/>
          <a:lstStyle/>
          <a:p>
            <a:fld id="{D65EEF06-D3C4-4C50-910C-2814007F91FF}" type="datetimeFigureOut">
              <a:rPr lang="sv-SE" smtClean="0"/>
              <a:t>2025-06-19</a:t>
            </a:fld>
            <a:endParaRPr lang="sv-SE"/>
          </a:p>
        </p:txBody>
      </p:sp>
      <p:sp>
        <p:nvSpPr>
          <p:cNvPr id="6" name="Platshållare för sidfot 5">
            <a:extLst>
              <a:ext uri="{FF2B5EF4-FFF2-40B4-BE49-F238E27FC236}">
                <a16:creationId xmlns:a16="http://schemas.microsoft.com/office/drawing/2014/main" id="{10A8C272-B153-6F9A-3B7A-17706ABF73F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3C86343-B9DA-10B7-2D2E-424EF51D228A}"/>
              </a:ext>
            </a:extLst>
          </p:cNvPr>
          <p:cNvSpPr>
            <a:spLocks noGrp="1"/>
          </p:cNvSpPr>
          <p:nvPr>
            <p:ph type="sldNum" sz="quarter" idx="12"/>
          </p:nvPr>
        </p:nvSpPr>
        <p:spPr/>
        <p:txBody>
          <a:bodyPr/>
          <a:lstStyle/>
          <a:p>
            <a:fld id="{68F0E436-1443-4EC6-A370-5F46F7D6AC73}" type="slidenum">
              <a:rPr lang="sv-SE" smtClean="0"/>
              <a:t>‹#›</a:t>
            </a:fld>
            <a:endParaRPr lang="sv-SE"/>
          </a:p>
        </p:txBody>
      </p:sp>
    </p:spTree>
    <p:extLst>
      <p:ext uri="{BB962C8B-B14F-4D97-AF65-F5344CB8AC3E}">
        <p14:creationId xmlns:p14="http://schemas.microsoft.com/office/powerpoint/2010/main" val="37040259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132A13-40E4-1B99-864B-C00490213B2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86F55502-61AC-F5C8-734A-28498BCE3B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EDFD83C0-DBD0-9D33-CBC4-4492B58E9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7A4E65C-D0BB-BC71-4190-5B7E4C772CE2}"/>
              </a:ext>
            </a:extLst>
          </p:cNvPr>
          <p:cNvSpPr>
            <a:spLocks noGrp="1"/>
          </p:cNvSpPr>
          <p:nvPr>
            <p:ph type="dt" sz="half" idx="10"/>
          </p:nvPr>
        </p:nvSpPr>
        <p:spPr/>
        <p:txBody>
          <a:bodyPr/>
          <a:lstStyle/>
          <a:p>
            <a:fld id="{D65EEF06-D3C4-4C50-910C-2814007F91FF}" type="datetimeFigureOut">
              <a:rPr lang="sv-SE" smtClean="0"/>
              <a:t>2025-06-19</a:t>
            </a:fld>
            <a:endParaRPr lang="sv-SE"/>
          </a:p>
        </p:txBody>
      </p:sp>
      <p:sp>
        <p:nvSpPr>
          <p:cNvPr id="6" name="Platshållare för sidfot 5">
            <a:extLst>
              <a:ext uri="{FF2B5EF4-FFF2-40B4-BE49-F238E27FC236}">
                <a16:creationId xmlns:a16="http://schemas.microsoft.com/office/drawing/2014/main" id="{EEC06B77-2DCB-4E17-2360-16F2874C019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55CF4CE-00AA-2F6C-1159-DDB61BD509D2}"/>
              </a:ext>
            </a:extLst>
          </p:cNvPr>
          <p:cNvSpPr>
            <a:spLocks noGrp="1"/>
          </p:cNvSpPr>
          <p:nvPr>
            <p:ph type="sldNum" sz="quarter" idx="12"/>
          </p:nvPr>
        </p:nvSpPr>
        <p:spPr/>
        <p:txBody>
          <a:bodyPr/>
          <a:lstStyle/>
          <a:p>
            <a:fld id="{68F0E436-1443-4EC6-A370-5F46F7D6AC73}" type="slidenum">
              <a:rPr lang="sv-SE" smtClean="0"/>
              <a:t>‹#›</a:t>
            </a:fld>
            <a:endParaRPr lang="sv-SE"/>
          </a:p>
        </p:txBody>
      </p:sp>
    </p:spTree>
    <p:extLst>
      <p:ext uri="{BB962C8B-B14F-4D97-AF65-F5344CB8AC3E}">
        <p14:creationId xmlns:p14="http://schemas.microsoft.com/office/powerpoint/2010/main" val="3388626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3D13FB-B285-A75D-A3C2-5618BC81F49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39389E6-35C3-C84D-3D99-46E4909E9FA4}"/>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83BD866-36E8-0447-89F1-B9075AA3C679}"/>
              </a:ext>
            </a:extLst>
          </p:cNvPr>
          <p:cNvSpPr>
            <a:spLocks noGrp="1"/>
          </p:cNvSpPr>
          <p:nvPr>
            <p:ph type="dt" sz="half" idx="10"/>
          </p:nvPr>
        </p:nvSpPr>
        <p:spPr/>
        <p:txBody>
          <a:bodyPr/>
          <a:lstStyle/>
          <a:p>
            <a:fld id="{D65EEF06-D3C4-4C50-910C-2814007F91FF}" type="datetimeFigureOut">
              <a:rPr lang="sv-SE" smtClean="0"/>
              <a:t>2025-06-19</a:t>
            </a:fld>
            <a:endParaRPr lang="sv-SE"/>
          </a:p>
        </p:txBody>
      </p:sp>
      <p:sp>
        <p:nvSpPr>
          <p:cNvPr id="5" name="Platshållare för sidfot 4">
            <a:extLst>
              <a:ext uri="{FF2B5EF4-FFF2-40B4-BE49-F238E27FC236}">
                <a16:creationId xmlns:a16="http://schemas.microsoft.com/office/drawing/2014/main" id="{C171BF75-7CE3-E0CE-4E84-179E76DF805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280C4E0-28E1-C9F1-095E-B9D13D41BD65}"/>
              </a:ext>
            </a:extLst>
          </p:cNvPr>
          <p:cNvSpPr>
            <a:spLocks noGrp="1"/>
          </p:cNvSpPr>
          <p:nvPr>
            <p:ph type="sldNum" sz="quarter" idx="12"/>
          </p:nvPr>
        </p:nvSpPr>
        <p:spPr/>
        <p:txBody>
          <a:bodyPr/>
          <a:lstStyle/>
          <a:p>
            <a:fld id="{68F0E436-1443-4EC6-A370-5F46F7D6AC73}" type="slidenum">
              <a:rPr lang="sv-SE" smtClean="0"/>
              <a:t>‹#›</a:t>
            </a:fld>
            <a:endParaRPr lang="sv-SE"/>
          </a:p>
        </p:txBody>
      </p:sp>
    </p:spTree>
    <p:extLst>
      <p:ext uri="{BB962C8B-B14F-4D97-AF65-F5344CB8AC3E}">
        <p14:creationId xmlns:p14="http://schemas.microsoft.com/office/powerpoint/2010/main" val="257248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9FB83FBA-9BD4-7CF1-E6B6-38856ED5BCC4}"/>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7E372B8-B714-1F78-6363-00BE7858ACE4}"/>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860BBE9-5065-6A9F-9556-9F2BD5BADDD3}"/>
              </a:ext>
            </a:extLst>
          </p:cNvPr>
          <p:cNvSpPr>
            <a:spLocks noGrp="1"/>
          </p:cNvSpPr>
          <p:nvPr>
            <p:ph type="dt" sz="half" idx="10"/>
          </p:nvPr>
        </p:nvSpPr>
        <p:spPr/>
        <p:txBody>
          <a:bodyPr/>
          <a:lstStyle/>
          <a:p>
            <a:fld id="{D65EEF06-D3C4-4C50-910C-2814007F91FF}" type="datetimeFigureOut">
              <a:rPr lang="sv-SE" smtClean="0"/>
              <a:t>2025-06-19</a:t>
            </a:fld>
            <a:endParaRPr lang="sv-SE"/>
          </a:p>
        </p:txBody>
      </p:sp>
      <p:sp>
        <p:nvSpPr>
          <p:cNvPr id="5" name="Platshållare för sidfot 4">
            <a:extLst>
              <a:ext uri="{FF2B5EF4-FFF2-40B4-BE49-F238E27FC236}">
                <a16:creationId xmlns:a16="http://schemas.microsoft.com/office/drawing/2014/main" id="{B99655FC-7524-A9CC-4BD4-ACEF00A275F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A0EC241-ECE5-99C8-0391-ED2DBB6FB8D5}"/>
              </a:ext>
            </a:extLst>
          </p:cNvPr>
          <p:cNvSpPr>
            <a:spLocks noGrp="1"/>
          </p:cNvSpPr>
          <p:nvPr>
            <p:ph type="sldNum" sz="quarter" idx="12"/>
          </p:nvPr>
        </p:nvSpPr>
        <p:spPr/>
        <p:txBody>
          <a:bodyPr/>
          <a:lstStyle/>
          <a:p>
            <a:fld id="{68F0E436-1443-4EC6-A370-5F46F7D6AC73}" type="slidenum">
              <a:rPr lang="sv-SE" smtClean="0"/>
              <a:t>‹#›</a:t>
            </a:fld>
            <a:endParaRPr lang="sv-SE"/>
          </a:p>
        </p:txBody>
      </p:sp>
    </p:spTree>
    <p:extLst>
      <p:ext uri="{BB962C8B-B14F-4D97-AF65-F5344CB8AC3E}">
        <p14:creationId xmlns:p14="http://schemas.microsoft.com/office/powerpoint/2010/main" val="19614293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2"/>
            <a:ext cx="9144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234735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Rubrik och punktlista">
  <p:cSld name="Rubrik och punktlista">
    <p:spTree>
      <p:nvGrpSpPr>
        <p:cNvPr id="1" name="Shape 139"/>
        <p:cNvGrpSpPr/>
        <p:nvPr/>
      </p:nvGrpSpPr>
      <p:grpSpPr>
        <a:xfrm>
          <a:off x="0" y="0"/>
          <a:ext cx="0" cy="0"/>
          <a:chOff x="0" y="0"/>
          <a:chExt cx="0" cy="0"/>
        </a:xfrm>
      </p:grpSpPr>
      <p:sp>
        <p:nvSpPr>
          <p:cNvPr id="140" name="Google Shape;140;p66"/>
          <p:cNvSpPr txBox="1">
            <a:spLocks noGrp="1"/>
          </p:cNvSpPr>
          <p:nvPr>
            <p:ph type="title"/>
          </p:nvPr>
        </p:nvSpPr>
        <p:spPr>
          <a:xfrm>
            <a:off x="1007534" y="490661"/>
            <a:ext cx="10176933" cy="634083"/>
          </a:xfrm>
          <a:prstGeom prst="rect">
            <a:avLst/>
          </a:prstGeom>
          <a:noFill/>
          <a:ln>
            <a:noFill/>
          </a:ln>
        </p:spPr>
        <p:txBody>
          <a:bodyPr spcFirstLastPara="1" wrap="square" lIns="91425" tIns="0" rIns="91425" bIns="45700" anchor="t" anchorCtr="0">
            <a:noAutofit/>
          </a:bodyPr>
          <a:lstStyle>
            <a:lvl1pPr lvl="0" algn="l">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66"/>
          <p:cNvSpPr txBox="1">
            <a:spLocks noGrp="1"/>
          </p:cNvSpPr>
          <p:nvPr>
            <p:ph type="body" idx="1"/>
          </p:nvPr>
        </p:nvSpPr>
        <p:spPr>
          <a:xfrm>
            <a:off x="1007533" y="1411200"/>
            <a:ext cx="10177032" cy="4608000"/>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a:latin typeface="IBM Plex Sans"/>
                <a:ea typeface="IBM Plex Sans"/>
                <a:cs typeface="IBM Plex Sans"/>
                <a:sym typeface="IBM Plex Sans"/>
              </a:defRPr>
            </a:lvl1pPr>
            <a:lvl2pPr marL="1219170" lvl="1" indent="-474121" algn="l">
              <a:lnSpc>
                <a:spcPct val="100000"/>
              </a:lnSpc>
              <a:spcBef>
                <a:spcPts val="800"/>
              </a:spcBef>
              <a:spcAft>
                <a:spcPts val="0"/>
              </a:spcAft>
              <a:buClr>
                <a:schemeClr val="dk1"/>
              </a:buClr>
              <a:buSzPts val="2000"/>
              <a:buFont typeface="Arial"/>
              <a:buChar char="•"/>
              <a:defRPr sz="2667">
                <a:solidFill>
                  <a:schemeClr val="dk1"/>
                </a:solidFill>
                <a:latin typeface="IBM Plex Sans"/>
                <a:ea typeface="IBM Plex Sans"/>
                <a:cs typeface="IBM Plex Sans"/>
                <a:sym typeface="IBM Plex Sans"/>
              </a:defRPr>
            </a:lvl2pPr>
            <a:lvl3pPr marL="1828754" lvl="2" indent="-304792" algn="l">
              <a:lnSpc>
                <a:spcPct val="100000"/>
              </a:lnSpc>
              <a:spcBef>
                <a:spcPts val="800"/>
              </a:spcBef>
              <a:spcAft>
                <a:spcPts val="0"/>
              </a:spcAft>
              <a:buClr>
                <a:schemeClr val="dk1"/>
              </a:buClr>
              <a:buSzPts val="2000"/>
              <a:buFont typeface="Arial"/>
              <a:buNone/>
              <a:defRPr sz="2667">
                <a:solidFill>
                  <a:schemeClr val="dk1"/>
                </a:solidFill>
                <a:latin typeface="IBM Plex Sans"/>
                <a:ea typeface="IBM Plex Sans"/>
                <a:cs typeface="IBM Plex Sans"/>
                <a:sym typeface="IBM Plex Sans"/>
              </a:defRPr>
            </a:lvl3pPr>
            <a:lvl4pPr marL="2438339" lvl="3" indent="-304792" algn="l">
              <a:spcBef>
                <a:spcPts val="800"/>
              </a:spcBef>
              <a:spcAft>
                <a:spcPts val="0"/>
              </a:spcAft>
              <a:buClr>
                <a:schemeClr val="dk1"/>
              </a:buClr>
              <a:buSzPts val="1600"/>
              <a:buFont typeface="Arial"/>
              <a:buNone/>
              <a:defRPr sz="2133">
                <a:solidFill>
                  <a:schemeClr val="dk1"/>
                </a:solidFill>
              </a:defRPr>
            </a:lvl4pPr>
            <a:lvl5pPr marL="3047924" lvl="4" indent="-304792" algn="l">
              <a:spcBef>
                <a:spcPts val="427"/>
              </a:spcBef>
              <a:spcAft>
                <a:spcPts val="0"/>
              </a:spcAft>
              <a:buClr>
                <a:schemeClr val="dk1"/>
              </a:buClr>
              <a:buSzPts val="1600"/>
              <a:buNone/>
              <a:defRPr sz="2133">
                <a:solidFill>
                  <a:schemeClr val="dk1"/>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838150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77BB6D-D40A-FEB7-C4C6-07B17392B1A6}"/>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3CA5B3B-D790-F1FA-3FC4-D4C01E4E50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E908936-6D97-CD39-C6F9-E514C7014448}"/>
              </a:ext>
            </a:extLst>
          </p:cNvPr>
          <p:cNvSpPr>
            <a:spLocks noGrp="1"/>
          </p:cNvSpPr>
          <p:nvPr>
            <p:ph type="dt" sz="half" idx="10"/>
          </p:nvPr>
        </p:nvSpPr>
        <p:spPr/>
        <p:txBody>
          <a:bodyPr/>
          <a:lstStyle/>
          <a:p>
            <a:fld id="{1B2BF0B5-66E0-4F5D-848A-C827EADCCDF6}" type="datetimeFigureOut">
              <a:rPr lang="sv-SE" smtClean="0"/>
              <a:t>2025-06-19</a:t>
            </a:fld>
            <a:endParaRPr lang="sv-SE"/>
          </a:p>
        </p:txBody>
      </p:sp>
      <p:sp>
        <p:nvSpPr>
          <p:cNvPr id="5" name="Platshållare för sidfot 4">
            <a:extLst>
              <a:ext uri="{FF2B5EF4-FFF2-40B4-BE49-F238E27FC236}">
                <a16:creationId xmlns:a16="http://schemas.microsoft.com/office/drawing/2014/main" id="{39F6632E-DFF9-103E-FBB5-9C9EAB82A29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5F5B4D0-5AC4-8960-3541-11344D6FEC4C}"/>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2751357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4B98CA0-368B-6122-8043-7184BAE1A6B7}"/>
              </a:ext>
            </a:extLst>
          </p:cNvPr>
          <p:cNvSpPr>
            <a:spLocks noGrp="1"/>
          </p:cNvSpPr>
          <p:nvPr>
            <p:ph type="dt" sz="half" idx="10"/>
          </p:nvPr>
        </p:nvSpPr>
        <p:spPr/>
        <p:txBody>
          <a:bodyPr/>
          <a:lstStyle/>
          <a:p>
            <a:fld id="{CFAC25C3-9070-4D73-B16F-6AA9DB85F330}" type="datetimeFigureOut">
              <a:rPr lang="sv-SE" smtClean="0"/>
              <a:t>2025-06-19</a:t>
            </a:fld>
            <a:endParaRPr lang="sv-SE"/>
          </a:p>
        </p:txBody>
      </p:sp>
      <p:sp>
        <p:nvSpPr>
          <p:cNvPr id="3" name="Platshållare för sidfot 2">
            <a:extLst>
              <a:ext uri="{FF2B5EF4-FFF2-40B4-BE49-F238E27FC236}">
                <a16:creationId xmlns:a16="http://schemas.microsoft.com/office/drawing/2014/main" id="{124C456F-9885-4546-8966-9AE46F1D1C2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F4B148-611B-E408-C731-59B5E86B7C36}"/>
              </a:ext>
            </a:extLst>
          </p:cNvPr>
          <p:cNvSpPr>
            <a:spLocks noGrp="1"/>
          </p:cNvSpPr>
          <p:nvPr>
            <p:ph type="sldNum" sz="quarter" idx="12"/>
          </p:nvPr>
        </p:nvSpPr>
        <p:spPr/>
        <p:txBody>
          <a:bodyPr/>
          <a:lstStyle/>
          <a:p>
            <a:fld id="{A238C0ED-EBCE-40A4-9D45-9D89B2EA838B}" type="slidenum">
              <a:rPr lang="sv-SE" smtClean="0"/>
              <a:t>‹#›</a:t>
            </a:fld>
            <a:endParaRPr lang="sv-SE"/>
          </a:p>
        </p:txBody>
      </p:sp>
    </p:spTree>
    <p:extLst>
      <p:ext uri="{BB962C8B-B14F-4D97-AF65-F5344CB8AC3E}">
        <p14:creationId xmlns:p14="http://schemas.microsoft.com/office/powerpoint/2010/main" val="4036766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F3ABC2-6516-E230-605C-9B601BC15D7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F8FFE2B-7A4E-74F8-DA95-BA172E9160C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392AADD-3B8A-1CA6-384A-6EBBE4576BB0}"/>
              </a:ext>
            </a:extLst>
          </p:cNvPr>
          <p:cNvSpPr>
            <a:spLocks noGrp="1"/>
          </p:cNvSpPr>
          <p:nvPr>
            <p:ph type="dt" sz="half" idx="10"/>
          </p:nvPr>
        </p:nvSpPr>
        <p:spPr/>
        <p:txBody>
          <a:bodyPr/>
          <a:lstStyle/>
          <a:p>
            <a:fld id="{1B2BF0B5-66E0-4F5D-848A-C827EADCCDF6}" type="datetimeFigureOut">
              <a:rPr lang="sv-SE" smtClean="0"/>
              <a:t>2025-06-19</a:t>
            </a:fld>
            <a:endParaRPr lang="sv-SE"/>
          </a:p>
        </p:txBody>
      </p:sp>
      <p:sp>
        <p:nvSpPr>
          <p:cNvPr id="5" name="Platshållare för sidfot 4">
            <a:extLst>
              <a:ext uri="{FF2B5EF4-FFF2-40B4-BE49-F238E27FC236}">
                <a16:creationId xmlns:a16="http://schemas.microsoft.com/office/drawing/2014/main" id="{4602079B-93C6-3054-73AD-837FB65A7D6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60C9C52-CEF2-2FD1-3D9C-0FD5284EC0EA}"/>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6799357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2C731D-47EF-70C0-F0A7-CB49A809CD06}"/>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09C0905-41AE-C812-2918-86C6789214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32B78A9-01B1-0D88-5704-7BE9D52BDB31}"/>
              </a:ext>
            </a:extLst>
          </p:cNvPr>
          <p:cNvSpPr>
            <a:spLocks noGrp="1"/>
          </p:cNvSpPr>
          <p:nvPr>
            <p:ph type="dt" sz="half" idx="10"/>
          </p:nvPr>
        </p:nvSpPr>
        <p:spPr/>
        <p:txBody>
          <a:bodyPr/>
          <a:lstStyle/>
          <a:p>
            <a:fld id="{1B2BF0B5-66E0-4F5D-848A-C827EADCCDF6}" type="datetimeFigureOut">
              <a:rPr lang="sv-SE" smtClean="0"/>
              <a:t>2025-06-19</a:t>
            </a:fld>
            <a:endParaRPr lang="sv-SE"/>
          </a:p>
        </p:txBody>
      </p:sp>
      <p:sp>
        <p:nvSpPr>
          <p:cNvPr id="5" name="Platshållare för sidfot 4">
            <a:extLst>
              <a:ext uri="{FF2B5EF4-FFF2-40B4-BE49-F238E27FC236}">
                <a16:creationId xmlns:a16="http://schemas.microsoft.com/office/drawing/2014/main" id="{57A60E62-356F-FF28-DC4C-197557D037A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DDCCD3F-43AE-402E-413A-83A8CF6316A3}"/>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430526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3A4DE0-FAF8-C7D5-54F7-C433AE74F6A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5E3A557-9AC2-A13B-643B-270D5D7A72D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1C6D91F-7593-2410-C2A9-41C6CB3DB809}"/>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4923A3B-0EFD-2DB9-6080-5EAD99B700C6}"/>
              </a:ext>
            </a:extLst>
          </p:cNvPr>
          <p:cNvSpPr>
            <a:spLocks noGrp="1"/>
          </p:cNvSpPr>
          <p:nvPr>
            <p:ph type="dt" sz="half" idx="10"/>
          </p:nvPr>
        </p:nvSpPr>
        <p:spPr/>
        <p:txBody>
          <a:bodyPr/>
          <a:lstStyle/>
          <a:p>
            <a:fld id="{1B2BF0B5-66E0-4F5D-848A-C827EADCCDF6}" type="datetimeFigureOut">
              <a:rPr lang="sv-SE" smtClean="0"/>
              <a:t>2025-06-19</a:t>
            </a:fld>
            <a:endParaRPr lang="sv-SE"/>
          </a:p>
        </p:txBody>
      </p:sp>
      <p:sp>
        <p:nvSpPr>
          <p:cNvPr id="6" name="Platshållare för sidfot 5">
            <a:extLst>
              <a:ext uri="{FF2B5EF4-FFF2-40B4-BE49-F238E27FC236}">
                <a16:creationId xmlns:a16="http://schemas.microsoft.com/office/drawing/2014/main" id="{BD0E5B2C-0DE3-4632-590F-BB5A3085BC6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E5E4250-4973-5A6C-3E7C-154EBAE032E2}"/>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42592227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B59DFD-87F8-B72B-C017-C43BA183F80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19A3955-20EA-821F-705D-54B74875D1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507104C-2924-1C02-4CED-08AE35051D4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5138F29-0D31-026D-8297-52A3DE76B7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C28086B-9459-F9F8-4FF7-31158E3B5A58}"/>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A32062B-29D0-EF65-5C66-983091613C7D}"/>
              </a:ext>
            </a:extLst>
          </p:cNvPr>
          <p:cNvSpPr>
            <a:spLocks noGrp="1"/>
          </p:cNvSpPr>
          <p:nvPr>
            <p:ph type="dt" sz="half" idx="10"/>
          </p:nvPr>
        </p:nvSpPr>
        <p:spPr/>
        <p:txBody>
          <a:bodyPr/>
          <a:lstStyle/>
          <a:p>
            <a:fld id="{1B2BF0B5-66E0-4F5D-848A-C827EADCCDF6}" type="datetimeFigureOut">
              <a:rPr lang="sv-SE" smtClean="0"/>
              <a:t>2025-06-19</a:t>
            </a:fld>
            <a:endParaRPr lang="sv-SE"/>
          </a:p>
        </p:txBody>
      </p:sp>
      <p:sp>
        <p:nvSpPr>
          <p:cNvPr id="8" name="Platshållare för sidfot 7">
            <a:extLst>
              <a:ext uri="{FF2B5EF4-FFF2-40B4-BE49-F238E27FC236}">
                <a16:creationId xmlns:a16="http://schemas.microsoft.com/office/drawing/2014/main" id="{974D4260-A054-6379-38C6-796760F589E2}"/>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EF7BBA2-E132-B5D2-362C-643BAB8FBE3B}"/>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23423947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EFD4E-77C8-4C17-C2D0-62F3A4FB570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FDF028-0A38-6F4C-B6C2-30956681A270}"/>
              </a:ext>
            </a:extLst>
          </p:cNvPr>
          <p:cNvSpPr>
            <a:spLocks noGrp="1"/>
          </p:cNvSpPr>
          <p:nvPr>
            <p:ph type="dt" sz="half" idx="10"/>
          </p:nvPr>
        </p:nvSpPr>
        <p:spPr/>
        <p:txBody>
          <a:bodyPr/>
          <a:lstStyle/>
          <a:p>
            <a:fld id="{1B2BF0B5-66E0-4F5D-848A-C827EADCCDF6}" type="datetimeFigureOut">
              <a:rPr lang="sv-SE" smtClean="0"/>
              <a:t>2025-06-19</a:t>
            </a:fld>
            <a:endParaRPr lang="sv-SE"/>
          </a:p>
        </p:txBody>
      </p:sp>
      <p:sp>
        <p:nvSpPr>
          <p:cNvPr id="4" name="Platshållare för sidfot 3">
            <a:extLst>
              <a:ext uri="{FF2B5EF4-FFF2-40B4-BE49-F238E27FC236}">
                <a16:creationId xmlns:a16="http://schemas.microsoft.com/office/drawing/2014/main" id="{3FBE80FA-E374-F0FD-EBC8-B7AE7B48799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C4B7F63-5F34-58A5-7092-4C438D67A60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363560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BD8D02B-A0D3-5CC1-8C4A-E5C3020FB830}"/>
              </a:ext>
            </a:extLst>
          </p:cNvPr>
          <p:cNvSpPr>
            <a:spLocks noGrp="1"/>
          </p:cNvSpPr>
          <p:nvPr>
            <p:ph type="dt" sz="half" idx="10"/>
          </p:nvPr>
        </p:nvSpPr>
        <p:spPr/>
        <p:txBody>
          <a:bodyPr/>
          <a:lstStyle/>
          <a:p>
            <a:fld id="{1B2BF0B5-66E0-4F5D-848A-C827EADCCDF6}" type="datetimeFigureOut">
              <a:rPr lang="sv-SE" smtClean="0"/>
              <a:t>2025-06-19</a:t>
            </a:fld>
            <a:endParaRPr lang="sv-SE"/>
          </a:p>
        </p:txBody>
      </p:sp>
      <p:sp>
        <p:nvSpPr>
          <p:cNvPr id="3" name="Platshållare för sidfot 2">
            <a:extLst>
              <a:ext uri="{FF2B5EF4-FFF2-40B4-BE49-F238E27FC236}">
                <a16:creationId xmlns:a16="http://schemas.microsoft.com/office/drawing/2014/main" id="{14CBDF3C-FAB6-89F6-393E-DEC3C521DA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CFC6FAB-5034-641C-FD48-7A504B73DFF1}"/>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8231215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0D7C06-DB6B-E2AB-8D85-08379D0F0C9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CD4F9D-3296-4E46-F1EF-ABE8053760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B846679-37E0-E401-8E69-3684ACC5E1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4A15FC6-BDE7-D66C-B160-321BCC30E995}"/>
              </a:ext>
            </a:extLst>
          </p:cNvPr>
          <p:cNvSpPr>
            <a:spLocks noGrp="1"/>
          </p:cNvSpPr>
          <p:nvPr>
            <p:ph type="dt" sz="half" idx="10"/>
          </p:nvPr>
        </p:nvSpPr>
        <p:spPr/>
        <p:txBody>
          <a:bodyPr/>
          <a:lstStyle/>
          <a:p>
            <a:fld id="{1B2BF0B5-66E0-4F5D-848A-C827EADCCDF6}" type="datetimeFigureOut">
              <a:rPr lang="sv-SE" smtClean="0"/>
              <a:t>2025-06-19</a:t>
            </a:fld>
            <a:endParaRPr lang="sv-SE"/>
          </a:p>
        </p:txBody>
      </p:sp>
      <p:sp>
        <p:nvSpPr>
          <p:cNvPr id="6" name="Platshållare för sidfot 5">
            <a:extLst>
              <a:ext uri="{FF2B5EF4-FFF2-40B4-BE49-F238E27FC236}">
                <a16:creationId xmlns:a16="http://schemas.microsoft.com/office/drawing/2014/main" id="{BE4068D6-05F2-4C15-9710-D6D734973CD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87972B1-1CC2-648F-2D8D-5E88278E94F7}"/>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469098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C83B9B-C1F5-999A-7243-DB18503A181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DA25E3AF-96F1-78A3-0E9E-C9812C06B7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C58CC6A-3B38-FEAF-84FE-3D863449C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B655C48-6058-A574-FD70-FBD2975C8CF0}"/>
              </a:ext>
            </a:extLst>
          </p:cNvPr>
          <p:cNvSpPr>
            <a:spLocks noGrp="1"/>
          </p:cNvSpPr>
          <p:nvPr>
            <p:ph type="dt" sz="half" idx="10"/>
          </p:nvPr>
        </p:nvSpPr>
        <p:spPr/>
        <p:txBody>
          <a:bodyPr/>
          <a:lstStyle/>
          <a:p>
            <a:fld id="{1B2BF0B5-66E0-4F5D-848A-C827EADCCDF6}" type="datetimeFigureOut">
              <a:rPr lang="sv-SE" smtClean="0"/>
              <a:t>2025-06-19</a:t>
            </a:fld>
            <a:endParaRPr lang="sv-SE"/>
          </a:p>
        </p:txBody>
      </p:sp>
      <p:sp>
        <p:nvSpPr>
          <p:cNvPr id="6" name="Platshållare för sidfot 5">
            <a:extLst>
              <a:ext uri="{FF2B5EF4-FFF2-40B4-BE49-F238E27FC236}">
                <a16:creationId xmlns:a16="http://schemas.microsoft.com/office/drawing/2014/main" id="{89401BA4-5C97-42DD-21EE-3FD9E0FCE37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2641D5-7448-D89F-7C6A-993B8A0664B8}"/>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42444384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93853E-4365-117A-91E3-E19EE3FD721E}"/>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E9A3FF3-63C3-3ABF-73D0-BFAFF1B927C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B6897DC-2E0A-6235-EFD3-7C1B86EE5BE6}"/>
              </a:ext>
            </a:extLst>
          </p:cNvPr>
          <p:cNvSpPr>
            <a:spLocks noGrp="1"/>
          </p:cNvSpPr>
          <p:nvPr>
            <p:ph type="dt" sz="half" idx="10"/>
          </p:nvPr>
        </p:nvSpPr>
        <p:spPr/>
        <p:txBody>
          <a:bodyPr/>
          <a:lstStyle/>
          <a:p>
            <a:fld id="{1B2BF0B5-66E0-4F5D-848A-C827EADCCDF6}" type="datetimeFigureOut">
              <a:rPr lang="sv-SE" smtClean="0"/>
              <a:t>2025-06-19</a:t>
            </a:fld>
            <a:endParaRPr lang="sv-SE"/>
          </a:p>
        </p:txBody>
      </p:sp>
      <p:sp>
        <p:nvSpPr>
          <p:cNvPr id="5" name="Platshållare för sidfot 4">
            <a:extLst>
              <a:ext uri="{FF2B5EF4-FFF2-40B4-BE49-F238E27FC236}">
                <a16:creationId xmlns:a16="http://schemas.microsoft.com/office/drawing/2014/main" id="{CAB0F682-82A4-8542-AB17-DA42DF439F0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26FC2A-E207-AC60-65EB-8963CB707774}"/>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7172304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4DDC03B-0B4B-4C56-BE97-5E4718C1C11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54076AD-9C70-FE27-FFA9-9335BDFD7485}"/>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F45317D-2B28-A96F-A1DB-4202BBE5BDA1}"/>
              </a:ext>
            </a:extLst>
          </p:cNvPr>
          <p:cNvSpPr>
            <a:spLocks noGrp="1"/>
          </p:cNvSpPr>
          <p:nvPr>
            <p:ph type="dt" sz="half" idx="10"/>
          </p:nvPr>
        </p:nvSpPr>
        <p:spPr/>
        <p:txBody>
          <a:bodyPr/>
          <a:lstStyle/>
          <a:p>
            <a:fld id="{1B2BF0B5-66E0-4F5D-848A-C827EADCCDF6}" type="datetimeFigureOut">
              <a:rPr lang="sv-SE" smtClean="0"/>
              <a:t>2025-06-19</a:t>
            </a:fld>
            <a:endParaRPr lang="sv-SE"/>
          </a:p>
        </p:txBody>
      </p:sp>
      <p:sp>
        <p:nvSpPr>
          <p:cNvPr id="5" name="Platshållare för sidfot 4">
            <a:extLst>
              <a:ext uri="{FF2B5EF4-FFF2-40B4-BE49-F238E27FC236}">
                <a16:creationId xmlns:a16="http://schemas.microsoft.com/office/drawing/2014/main" id="{1BA7C3DD-1F12-DDD4-384A-84CBEE7CD5A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1EE0624-2C6F-D181-44A5-191AC33AED6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795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75A902-DF1A-9C48-5A72-F1698DBDB28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8C688B3-6CD6-1AAA-C3A5-FC865B491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4BD527D-7881-EAC4-28F3-B5658A235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C87292A-4920-F579-17B8-4A9DA7218244}"/>
              </a:ext>
            </a:extLst>
          </p:cNvPr>
          <p:cNvSpPr>
            <a:spLocks noGrp="1"/>
          </p:cNvSpPr>
          <p:nvPr>
            <p:ph type="dt" sz="half" idx="10"/>
          </p:nvPr>
        </p:nvSpPr>
        <p:spPr/>
        <p:txBody>
          <a:bodyPr/>
          <a:lstStyle/>
          <a:p>
            <a:fld id="{CFAC25C3-9070-4D73-B16F-6AA9DB85F330}" type="datetimeFigureOut">
              <a:rPr lang="sv-SE" smtClean="0"/>
              <a:t>2025-06-19</a:t>
            </a:fld>
            <a:endParaRPr lang="sv-SE"/>
          </a:p>
        </p:txBody>
      </p:sp>
      <p:sp>
        <p:nvSpPr>
          <p:cNvPr id="6" name="Platshållare för sidfot 5">
            <a:extLst>
              <a:ext uri="{FF2B5EF4-FFF2-40B4-BE49-F238E27FC236}">
                <a16:creationId xmlns:a16="http://schemas.microsoft.com/office/drawing/2014/main" id="{372AD6F5-3E33-477A-6AE4-9B7FA59F932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F762971-5603-76FE-E07C-9013043DCFDA}"/>
              </a:ext>
            </a:extLst>
          </p:cNvPr>
          <p:cNvSpPr>
            <a:spLocks noGrp="1"/>
          </p:cNvSpPr>
          <p:nvPr>
            <p:ph type="sldNum" sz="quarter" idx="12"/>
          </p:nvPr>
        </p:nvSpPr>
        <p:spPr/>
        <p:txBody>
          <a:bodyPr/>
          <a:lstStyle/>
          <a:p>
            <a:fld id="{A238C0ED-EBCE-40A4-9D45-9D89B2EA838B}" type="slidenum">
              <a:rPr lang="sv-SE" smtClean="0"/>
              <a:t>‹#›</a:t>
            </a:fld>
            <a:endParaRPr lang="sv-SE"/>
          </a:p>
        </p:txBody>
      </p:sp>
    </p:spTree>
    <p:extLst>
      <p:ext uri="{BB962C8B-B14F-4D97-AF65-F5344CB8AC3E}">
        <p14:creationId xmlns:p14="http://schemas.microsoft.com/office/powerpoint/2010/main" val="1302217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358D5-A87E-C714-236C-6D787F4AED8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0F6CB18-50ED-BF03-7887-D000409FD5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4EF9BDE-CF16-C387-7FD8-EEEDF2B0EE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57F532C-96D6-5FD7-94D4-2A347851F27F}"/>
              </a:ext>
            </a:extLst>
          </p:cNvPr>
          <p:cNvSpPr>
            <a:spLocks noGrp="1"/>
          </p:cNvSpPr>
          <p:nvPr>
            <p:ph type="dt" sz="half" idx="10"/>
          </p:nvPr>
        </p:nvSpPr>
        <p:spPr/>
        <p:txBody>
          <a:bodyPr/>
          <a:lstStyle/>
          <a:p>
            <a:fld id="{CFAC25C3-9070-4D73-B16F-6AA9DB85F330}" type="datetimeFigureOut">
              <a:rPr lang="sv-SE" smtClean="0"/>
              <a:t>2025-06-19</a:t>
            </a:fld>
            <a:endParaRPr lang="sv-SE"/>
          </a:p>
        </p:txBody>
      </p:sp>
      <p:sp>
        <p:nvSpPr>
          <p:cNvPr id="6" name="Platshållare för sidfot 5">
            <a:extLst>
              <a:ext uri="{FF2B5EF4-FFF2-40B4-BE49-F238E27FC236}">
                <a16:creationId xmlns:a16="http://schemas.microsoft.com/office/drawing/2014/main" id="{B0C773D5-51BD-4CC6-3CD4-A4CDAA46B95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329326C-7E50-D0F1-E8C5-63F330E36901}"/>
              </a:ext>
            </a:extLst>
          </p:cNvPr>
          <p:cNvSpPr>
            <a:spLocks noGrp="1"/>
          </p:cNvSpPr>
          <p:nvPr>
            <p:ph type="sldNum" sz="quarter" idx="12"/>
          </p:nvPr>
        </p:nvSpPr>
        <p:spPr/>
        <p:txBody>
          <a:bodyPr/>
          <a:lstStyle/>
          <a:p>
            <a:fld id="{A238C0ED-EBCE-40A4-9D45-9D89B2EA838B}" type="slidenum">
              <a:rPr lang="sv-SE" smtClean="0"/>
              <a:t>‹#›</a:t>
            </a:fld>
            <a:endParaRPr lang="sv-SE"/>
          </a:p>
        </p:txBody>
      </p:sp>
    </p:spTree>
    <p:extLst>
      <p:ext uri="{BB962C8B-B14F-4D97-AF65-F5344CB8AC3E}">
        <p14:creationId xmlns:p14="http://schemas.microsoft.com/office/powerpoint/2010/main" val="34935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image" Target="../media/image3.emf"/><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8" Type="http://schemas.openxmlformats.org/officeDocument/2006/relationships/slideLayout" Target="../slideLayouts/slideLayout26.xml"/><Relationship Id="rId3"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A02BAB6-4B84-E9A8-85C7-B84EDBA05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817702E-C578-DE43-6750-9C4EF677C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C2D7D64-EC8A-33B5-D2DE-C7242E6B97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C25C3-9070-4D73-B16F-6AA9DB85F330}" type="datetimeFigureOut">
              <a:rPr lang="sv-SE" smtClean="0"/>
              <a:t>2025-06-19</a:t>
            </a:fld>
            <a:endParaRPr lang="sv-SE"/>
          </a:p>
        </p:txBody>
      </p:sp>
      <p:sp>
        <p:nvSpPr>
          <p:cNvPr id="5" name="Platshållare för sidfot 4">
            <a:extLst>
              <a:ext uri="{FF2B5EF4-FFF2-40B4-BE49-F238E27FC236}">
                <a16:creationId xmlns:a16="http://schemas.microsoft.com/office/drawing/2014/main" id="{8A388398-F9B6-A0A3-1C69-4975CA809B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0EF26AC-3A1A-3D8F-CF8A-21EDE0080B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8C0ED-EBCE-40A4-9D45-9D89B2EA838B}" type="slidenum">
              <a:rPr lang="sv-SE" smtClean="0"/>
              <a:t>‹#›</a:t>
            </a:fld>
            <a:endParaRPr lang="sv-SE"/>
          </a:p>
        </p:txBody>
      </p:sp>
    </p:spTree>
    <p:extLst>
      <p:ext uri="{BB962C8B-B14F-4D97-AF65-F5344CB8AC3E}">
        <p14:creationId xmlns:p14="http://schemas.microsoft.com/office/powerpoint/2010/main" val="42796906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0988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2"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5072" y="800102"/>
            <a:ext cx="10515600" cy="880197"/>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5072" y="1960708"/>
            <a:ext cx="10515600" cy="435133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descr="SLU:s logotyp.">
            <a:extLst>
              <a:ext uri="{FF2B5EF4-FFF2-40B4-BE49-F238E27FC236}">
                <a16:creationId xmlns:a16="http://schemas.microsoft.com/office/drawing/2014/main" id="{6CBB460D-1B7A-4441-A3D9-64BD73112B98}"/>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260073" y="258978"/>
            <a:ext cx="503570" cy="506904"/>
          </a:xfrm>
          <a:prstGeom prst="rect">
            <a:avLst/>
          </a:prstGeom>
        </p:spPr>
      </p:pic>
    </p:spTree>
    <p:extLst>
      <p:ext uri="{BB962C8B-B14F-4D97-AF65-F5344CB8AC3E}">
        <p14:creationId xmlns:p14="http://schemas.microsoft.com/office/powerpoint/2010/main" val="3950462992"/>
      </p:ext>
    </p:extLst>
  </p:cSld>
  <p:clrMap bg1="lt1" tx1="dk1" bg2="lt2" tx2="dk2" accent1="accent1" accent2="accent2" accent3="accent3" accent4="accent4" accent5="accent5" accent6="accent6" hlink="hlink" folHlink="folHlink"/>
  <p:sldLayoutIdLst>
    <p:sldLayoutId id="2147483904" r:id="rId1"/>
    <p:sldLayoutId id="2147483885" r:id="rId2"/>
    <p:sldLayoutId id="2147483886" r:id="rId3"/>
    <p:sldLayoutId id="2147483668" r:id="rId4"/>
    <p:sldLayoutId id="2147483702" r:id="rId5"/>
    <p:sldLayoutId id="2147483905" r:id="rId6"/>
    <p:sldLayoutId id="2147483906" r:id="rId7"/>
    <p:sldLayoutId id="2147483888" r:id="rId8"/>
    <p:sldLayoutId id="2147483889" r:id="rId9"/>
    <p:sldLayoutId id="2147483890" r:id="rId10"/>
    <p:sldLayoutId id="2147483891" r:id="rId11"/>
    <p:sldLayoutId id="2147483907" r:id="rId12"/>
    <p:sldLayoutId id="2147483908" r:id="rId13"/>
    <p:sldLayoutId id="2147483909" r:id="rId14"/>
    <p:sldLayoutId id="2147483910" r:id="rId15"/>
    <p:sldLayoutId id="2147483662" r:id="rId16"/>
    <p:sldLayoutId id="2147483663" r:id="rId17"/>
    <p:sldLayoutId id="2147483664" r:id="rId18"/>
    <p:sldLayoutId id="2147483665" r:id="rId19"/>
    <p:sldLayoutId id="2147483666" r:id="rId20"/>
    <p:sldLayoutId id="2147483667" r:id="rId21"/>
    <p:sldLayoutId id="2147483679" r:id="rId22"/>
    <p:sldLayoutId id="2147483669" r:id="rId23"/>
    <p:sldLayoutId id="2147483670" r:id="rId24"/>
    <p:sldLayoutId id="2147483671" r:id="rId25"/>
    <p:sldLayoutId id="2147483911" r:id="rId26"/>
    <p:sldLayoutId id="2147483678" r:id="rId27"/>
    <p:sldLayoutId id="2147483673" r:id="rId28"/>
    <p:sldLayoutId id="2147483674" r:id="rId29"/>
    <p:sldLayoutId id="2147483672" r:id="rId30"/>
    <p:sldLayoutId id="2147483900" r:id="rId31"/>
    <p:sldLayoutId id="2147483901" r:id="rId32"/>
    <p:sldLayoutId id="2147483675" r:id="rId33"/>
    <p:sldLayoutId id="2147483676" r:id="rId34"/>
    <p:sldLayoutId id="2147483677" r:id="rId35"/>
    <p:sldLayoutId id="2147483903" r:id="rId36"/>
    <p:sldLayoutId id="2147483680"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4241CFA-AA56-D9DC-5ACF-8E0593DD53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2824310-D042-0F96-1702-2D3ADD2C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6D3CDCF-641C-1917-8067-A4D7713FE0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EEF06-D3C4-4C50-910C-2814007F91FF}" type="datetimeFigureOut">
              <a:rPr lang="sv-SE" smtClean="0"/>
              <a:t>2025-06-19</a:t>
            </a:fld>
            <a:endParaRPr lang="sv-SE"/>
          </a:p>
        </p:txBody>
      </p:sp>
      <p:sp>
        <p:nvSpPr>
          <p:cNvPr id="5" name="Platshållare för sidfot 4">
            <a:extLst>
              <a:ext uri="{FF2B5EF4-FFF2-40B4-BE49-F238E27FC236}">
                <a16:creationId xmlns:a16="http://schemas.microsoft.com/office/drawing/2014/main" id="{45CDC1BB-16CB-B797-6955-66B4993DBF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48AFAA0C-2BF9-3A5E-1628-8C2F1DE70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0E436-1443-4EC6-A370-5F46F7D6AC73}" type="slidenum">
              <a:rPr lang="sv-SE" smtClean="0"/>
              <a:t>‹#›</a:t>
            </a:fld>
            <a:endParaRPr lang="sv-SE"/>
          </a:p>
        </p:txBody>
      </p:sp>
    </p:spTree>
    <p:extLst>
      <p:ext uri="{BB962C8B-B14F-4D97-AF65-F5344CB8AC3E}">
        <p14:creationId xmlns:p14="http://schemas.microsoft.com/office/powerpoint/2010/main" val="2215308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BEF9369-654A-57B3-1DAE-B45FD339A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FA8ED71-FE7F-5732-5CBE-13F648A421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83EE43-F17B-9D32-F15E-06761EC06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2BF0B5-66E0-4F5D-848A-C827EADCCDF6}" type="datetimeFigureOut">
              <a:rPr lang="sv-SE" smtClean="0"/>
              <a:t>2025-06-19</a:t>
            </a:fld>
            <a:endParaRPr lang="sv-SE"/>
          </a:p>
        </p:txBody>
      </p:sp>
      <p:sp>
        <p:nvSpPr>
          <p:cNvPr id="5" name="Platshållare för sidfot 4">
            <a:extLst>
              <a:ext uri="{FF2B5EF4-FFF2-40B4-BE49-F238E27FC236}">
                <a16:creationId xmlns:a16="http://schemas.microsoft.com/office/drawing/2014/main" id="{1C511DA5-200D-9B77-B5E4-5E346070A7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24262B9D-0F6B-167F-E48C-F3F061343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9DFC28-EAFA-4BB7-9AD6-27B77836FADE}" type="slidenum">
              <a:rPr lang="sv-SE" smtClean="0"/>
              <a:t>‹#›</a:t>
            </a:fld>
            <a:endParaRPr lang="sv-SE"/>
          </a:p>
        </p:txBody>
      </p:sp>
    </p:spTree>
    <p:extLst>
      <p:ext uri="{BB962C8B-B14F-4D97-AF65-F5344CB8AC3E}">
        <p14:creationId xmlns:p14="http://schemas.microsoft.com/office/powerpoint/2010/main" val="429281010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Wig9irhnfa8" TargetMode="External"/><Relationship Id="rId1" Type="http://schemas.openxmlformats.org/officeDocument/2006/relationships/slideLayout" Target="../slideLayouts/slideLayout5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789E-E798-7574-AF8E-7A1AD139594B}"/>
            </a:ext>
          </a:extLst>
        </p:cNvPr>
        <p:cNvGrpSpPr/>
        <p:nvPr/>
      </p:nvGrpSpPr>
      <p:grpSpPr>
        <a:xfrm>
          <a:off x="0" y="0"/>
          <a:ext cx="0" cy="0"/>
          <a:chOff x="0" y="0"/>
          <a:chExt cx="0" cy="0"/>
        </a:xfrm>
      </p:grpSpPr>
      <p:pic>
        <p:nvPicPr>
          <p:cNvPr id="6" name="Bildobjekt 5" descr="En bild som visar tavla, rita, Barnkonst, konst&#10;&#10;AI-genererat innehåll kan vara felaktigt.">
            <a:extLst>
              <a:ext uri="{FF2B5EF4-FFF2-40B4-BE49-F238E27FC236}">
                <a16:creationId xmlns:a16="http://schemas.microsoft.com/office/drawing/2014/main" id="{CF3AB85A-3A0E-9C49-DB36-A45628771EC0}"/>
              </a:ext>
            </a:extLst>
          </p:cNvPr>
          <p:cNvPicPr>
            <a:picLocks noChangeAspect="1"/>
          </p:cNvPicPr>
          <p:nvPr/>
        </p:nvPicPr>
        <p:blipFill>
          <a:blip r:embed="rId3">
            <a:extLst>
              <a:ext uri="{28A0092B-C50C-407E-A947-70E740481C1C}">
                <a14:useLocalDpi xmlns:a14="http://schemas.microsoft.com/office/drawing/2010/main" val="0"/>
              </a:ext>
            </a:extLst>
          </a:blip>
          <a:srcRect t="24258"/>
          <a:stretch>
            <a:fillRect/>
          </a:stretch>
        </p:blipFill>
        <p:spPr>
          <a:xfrm>
            <a:off x="0" y="-87087"/>
            <a:ext cx="12192000" cy="6071717"/>
          </a:xfrm>
          <a:prstGeom prst="rect">
            <a:avLst/>
          </a:prstGeom>
        </p:spPr>
      </p:pic>
      <p:sp>
        <p:nvSpPr>
          <p:cNvPr id="3" name="Rubrik 2">
            <a:extLst>
              <a:ext uri="{FF2B5EF4-FFF2-40B4-BE49-F238E27FC236}">
                <a16:creationId xmlns:a16="http://schemas.microsoft.com/office/drawing/2014/main" id="{1EF55264-D660-5DCD-DD37-6E92038CE140}"/>
              </a:ext>
            </a:extLst>
          </p:cNvPr>
          <p:cNvSpPr>
            <a:spLocks noGrp="1"/>
          </p:cNvSpPr>
          <p:nvPr>
            <p:ph type="title"/>
          </p:nvPr>
        </p:nvSpPr>
        <p:spPr>
          <a:xfrm>
            <a:off x="1238697" y="965684"/>
            <a:ext cx="7524303" cy="1325563"/>
          </a:xfrm>
        </p:spPr>
        <p:txBody>
          <a:bodyPr>
            <a:normAutofit/>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br>
              <a:rPr lang="sv-SE" sz="2150" b="1" dirty="0">
                <a:latin typeface="Arial" panose="020B0604020202020204" pitchFamily="34" charset="0"/>
                <a:cs typeface="Arial" panose="020B0604020202020204" pitchFamily="34" charset="0"/>
              </a:rPr>
            </a:br>
            <a:r>
              <a:rPr lang="sv-SE" sz="4000" b="1" dirty="0">
                <a:latin typeface="Arial"/>
                <a:cs typeface="Arial"/>
              </a:rPr>
              <a:t>Värderingar</a:t>
            </a:r>
          </a:p>
        </p:txBody>
      </p:sp>
      <p:sp>
        <p:nvSpPr>
          <p:cNvPr id="4" name="Underrubrik 3">
            <a:extLst>
              <a:ext uri="{FF2B5EF4-FFF2-40B4-BE49-F238E27FC236}">
                <a16:creationId xmlns:a16="http://schemas.microsoft.com/office/drawing/2014/main" id="{533C1622-2105-88E7-82D1-6A72D54DABD1}"/>
              </a:ext>
            </a:extLst>
          </p:cNvPr>
          <p:cNvSpPr>
            <a:spLocks noGrp="1"/>
          </p:cNvSpPr>
          <p:nvPr>
            <p:ph type="body" sz="quarter" idx="4294967295"/>
          </p:nvPr>
        </p:nvSpPr>
        <p:spPr>
          <a:xfrm>
            <a:off x="1757119" y="6098528"/>
            <a:ext cx="4727415" cy="332676"/>
          </a:xfrm>
        </p:spPr>
        <p:txBody>
          <a:bodyPr vert="horz" lIns="0" tIns="0" rIns="0" bIns="0" rtlCol="0" anchor="t">
            <a:noAutofit/>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pPr marL="1088390" lvl="2" indent="0">
              <a:buNone/>
            </a:pPr>
            <a:r>
              <a:rPr lang="sv-SE" sz="1100">
                <a:latin typeface="Arial"/>
                <a:cs typeface="Arial"/>
              </a:rPr>
              <a:t>Förvaltning av utbildningskoncept</a:t>
            </a:r>
            <a:br>
              <a:rPr lang="sv-SE" sz="1100">
                <a:latin typeface="Arial"/>
              </a:rPr>
            </a:br>
            <a:r>
              <a:rPr lang="sv-SE" sz="1100" err="1">
                <a:latin typeface="Arial"/>
                <a:cs typeface="Arial"/>
              </a:rPr>
              <a:t>Lean</a:t>
            </a:r>
            <a:r>
              <a:rPr lang="sv-SE" sz="1100">
                <a:latin typeface="Arial"/>
                <a:cs typeface="Arial"/>
              </a:rPr>
              <a:t>, ledarskap och arbetsmiljö</a:t>
            </a:r>
            <a:br>
              <a:rPr lang="sv-SE" sz="1100">
                <a:latin typeface="Arial"/>
                <a:cs typeface="Arial"/>
              </a:rPr>
            </a:br>
            <a:r>
              <a:rPr lang="sv-SE" sz="1100">
                <a:latin typeface="Arial"/>
                <a:cs typeface="Arial"/>
              </a:rPr>
              <a:t>Kunskapsnav företagsledning och entreprenörskap</a:t>
            </a:r>
            <a:br>
              <a:rPr lang="sv-SE" sz="1100">
                <a:latin typeface="Arial"/>
                <a:cs typeface="Arial"/>
              </a:rPr>
            </a:br>
            <a:r>
              <a:rPr lang="sv-SE" sz="1100">
                <a:latin typeface="Arial"/>
                <a:cs typeface="Arial"/>
              </a:rPr>
              <a:t>Uppdaterat material 2024 - 2025 </a:t>
            </a:r>
          </a:p>
          <a:p>
            <a:endParaRPr lang="sv-SE"/>
          </a:p>
        </p:txBody>
      </p:sp>
      <p:pic>
        <p:nvPicPr>
          <p:cNvPr id="5" name="Picture 4">
            <a:extLst>
              <a:ext uri="{FF2B5EF4-FFF2-40B4-BE49-F238E27FC236}">
                <a16:creationId xmlns:a16="http://schemas.microsoft.com/office/drawing/2014/main" id="{3A814FB4-F524-A6AF-A23F-8A513E9F189F}"/>
              </a:ext>
            </a:extLst>
          </p:cNvPr>
          <p:cNvPicPr>
            <a:picLocks noChangeAspect="1"/>
          </p:cNvPicPr>
          <p:nvPr/>
        </p:nvPicPr>
        <p:blipFill>
          <a:blip r:embed="rId4"/>
          <a:stretch>
            <a:fillRect/>
          </a:stretch>
        </p:blipFill>
        <p:spPr>
          <a:xfrm>
            <a:off x="757305" y="6014217"/>
            <a:ext cx="1191433" cy="847080"/>
          </a:xfrm>
          <a:prstGeom prst="rect">
            <a:avLst/>
          </a:prstGeom>
        </p:spPr>
      </p:pic>
      <p:pic>
        <p:nvPicPr>
          <p:cNvPr id="7" name="Graphic 6">
            <a:extLst>
              <a:ext uri="{FF2B5EF4-FFF2-40B4-BE49-F238E27FC236}">
                <a16:creationId xmlns:a16="http://schemas.microsoft.com/office/drawing/2014/main" id="{CA16D1AF-42EE-F242-90AA-F444821D2F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479" y="6087940"/>
            <a:ext cx="590550" cy="590550"/>
          </a:xfrm>
          <a:prstGeom prst="rect">
            <a:avLst/>
          </a:prstGeom>
        </p:spPr>
      </p:pic>
      <p:pic>
        <p:nvPicPr>
          <p:cNvPr id="10" name="Picture 9" descr="En bild som visar text, flagga, Teckensnitt, symbol&#10;&#10;AI-genererat innehåll kan vara felaktigt.">
            <a:extLst>
              <a:ext uri="{FF2B5EF4-FFF2-40B4-BE49-F238E27FC236}">
                <a16:creationId xmlns:a16="http://schemas.microsoft.com/office/drawing/2014/main" id="{1E2DD447-6224-D19E-7726-FC35EB5FF0E8}"/>
              </a:ext>
            </a:extLst>
          </p:cNvPr>
          <p:cNvPicPr>
            <a:picLocks noChangeAspect="1"/>
          </p:cNvPicPr>
          <p:nvPr/>
        </p:nvPicPr>
        <p:blipFill>
          <a:blip r:embed="rId7"/>
          <a:stretch>
            <a:fillRect/>
          </a:stretch>
        </p:blipFill>
        <p:spPr>
          <a:xfrm>
            <a:off x="1948508" y="6100061"/>
            <a:ext cx="752475" cy="714375"/>
          </a:xfrm>
          <a:prstGeom prst="rect">
            <a:avLst/>
          </a:prstGeom>
        </p:spPr>
      </p:pic>
    </p:spTree>
    <p:extLst>
      <p:ext uri="{BB962C8B-B14F-4D97-AF65-F5344CB8AC3E}">
        <p14:creationId xmlns:p14="http://schemas.microsoft.com/office/powerpoint/2010/main" val="115262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Leanaxet.jpg"/>
          <p:cNvPicPr>
            <a:picLocks noChangeAspect="1"/>
          </p:cNvPicPr>
          <p:nvPr/>
        </p:nvPicPr>
        <p:blipFill>
          <a:blip r:embed="rId3" cstate="print"/>
          <a:stretch>
            <a:fillRect/>
          </a:stretch>
        </p:blipFill>
        <p:spPr>
          <a:xfrm>
            <a:off x="4718756" y="796603"/>
            <a:ext cx="2629459" cy="4621891"/>
          </a:xfrm>
          <a:prstGeom prst="rect">
            <a:avLst/>
          </a:prstGeom>
        </p:spPr>
      </p:pic>
      <p:sp>
        <p:nvSpPr>
          <p:cNvPr id="7" name="textruta 6"/>
          <p:cNvSpPr txBox="1"/>
          <p:nvPr/>
        </p:nvSpPr>
        <p:spPr>
          <a:xfrm>
            <a:off x="6510467" y="5223421"/>
            <a:ext cx="1728192" cy="338554"/>
          </a:xfrm>
          <a:prstGeom prst="rect">
            <a:avLst/>
          </a:prstGeom>
          <a:noFill/>
        </p:spPr>
        <p:txBody>
          <a:bodyPr wrap="square" lIns="91440" tIns="45720" rIns="91440" bIns="45720" rtlCol="0" anchor="t">
            <a:spAutoFit/>
          </a:bodyPr>
          <a:lstStyle/>
          <a:p>
            <a:r>
              <a:rPr lang="sv-SE" sz="1600" b="1" dirty="0">
                <a:latin typeface="Arial"/>
                <a:cs typeface="Arial"/>
              </a:rPr>
              <a:t>Stabilitet</a:t>
            </a:r>
          </a:p>
        </p:txBody>
      </p:sp>
      <p:sp>
        <p:nvSpPr>
          <p:cNvPr id="8" name="textruta 7"/>
          <p:cNvSpPr txBox="1"/>
          <p:nvPr/>
        </p:nvSpPr>
        <p:spPr>
          <a:xfrm>
            <a:off x="3866871" y="5275947"/>
            <a:ext cx="1890418" cy="338554"/>
          </a:xfrm>
          <a:prstGeom prst="rect">
            <a:avLst/>
          </a:prstGeom>
          <a:noFill/>
        </p:spPr>
        <p:txBody>
          <a:bodyPr wrap="square" lIns="91440" tIns="45720" rIns="91440" bIns="45720" rtlCol="0" anchor="t">
            <a:spAutoFit/>
          </a:bodyPr>
          <a:lstStyle/>
          <a:p>
            <a:r>
              <a:rPr lang="sv-SE" sz="1600" b="1" dirty="0">
                <a:latin typeface="Arial"/>
                <a:cs typeface="Arial"/>
              </a:rPr>
              <a:t>Standardisering</a:t>
            </a:r>
          </a:p>
        </p:txBody>
      </p:sp>
      <p:sp>
        <p:nvSpPr>
          <p:cNvPr id="9" name="textruta 8"/>
          <p:cNvSpPr txBox="1"/>
          <p:nvPr/>
        </p:nvSpPr>
        <p:spPr>
          <a:xfrm>
            <a:off x="6240016" y="4587930"/>
            <a:ext cx="1728192" cy="338554"/>
          </a:xfrm>
          <a:prstGeom prst="rect">
            <a:avLst/>
          </a:prstGeom>
          <a:noFill/>
        </p:spPr>
        <p:txBody>
          <a:bodyPr wrap="square" lIns="91440" tIns="45720" rIns="91440" bIns="45720" rtlCol="0" anchor="t">
            <a:spAutoFit/>
          </a:bodyPr>
          <a:lstStyle/>
          <a:p>
            <a:r>
              <a:rPr lang="sv-SE" sz="1600" b="1" dirty="0">
                <a:latin typeface="Arial"/>
                <a:cs typeface="Arial"/>
              </a:rPr>
              <a:t>Visualisering</a:t>
            </a:r>
          </a:p>
        </p:txBody>
      </p:sp>
      <p:sp>
        <p:nvSpPr>
          <p:cNvPr id="10" name="textruta 9"/>
          <p:cNvSpPr txBox="1"/>
          <p:nvPr/>
        </p:nvSpPr>
        <p:spPr>
          <a:xfrm>
            <a:off x="6429461" y="1981605"/>
            <a:ext cx="2457502" cy="338554"/>
          </a:xfrm>
          <a:prstGeom prst="rect">
            <a:avLst/>
          </a:prstGeom>
          <a:noFill/>
        </p:spPr>
        <p:txBody>
          <a:bodyPr wrap="square" lIns="91440" tIns="45720" rIns="91440" bIns="45720" rtlCol="0" anchor="t">
            <a:spAutoFit/>
          </a:bodyPr>
          <a:lstStyle/>
          <a:p>
            <a:r>
              <a:rPr lang="sv-SE" sz="1600" b="1" dirty="0">
                <a:latin typeface="Arial"/>
                <a:cs typeface="Arial"/>
              </a:rPr>
              <a:t>Ständiga förbättringar</a:t>
            </a:r>
          </a:p>
        </p:txBody>
      </p:sp>
      <p:pic>
        <p:nvPicPr>
          <p:cNvPr id="11" name="Picture 2" descr="C:\Documents and Settings\bf110\Lokala inställningar\Temporary Internet Files\Content.IE5\032I2E0E\MC900432589[1].png"/>
          <p:cNvPicPr>
            <a:picLocks noChangeAspect="1" noChangeArrowheads="1"/>
          </p:cNvPicPr>
          <p:nvPr/>
        </p:nvPicPr>
        <p:blipFill>
          <a:blip r:embed="rId4" cstate="print"/>
          <a:srcRect/>
          <a:stretch>
            <a:fillRect/>
          </a:stretch>
        </p:blipFill>
        <p:spPr bwMode="auto">
          <a:xfrm>
            <a:off x="7454564" y="404690"/>
            <a:ext cx="1404998" cy="1404998"/>
          </a:xfrm>
          <a:prstGeom prst="rect">
            <a:avLst/>
          </a:prstGeom>
          <a:noFill/>
        </p:spPr>
      </p:pic>
      <p:sp>
        <p:nvSpPr>
          <p:cNvPr id="12" name="textruta 11"/>
          <p:cNvSpPr txBox="1"/>
          <p:nvPr/>
        </p:nvSpPr>
        <p:spPr>
          <a:xfrm>
            <a:off x="2488855" y="3429000"/>
            <a:ext cx="2910230" cy="338554"/>
          </a:xfrm>
          <a:prstGeom prst="rect">
            <a:avLst/>
          </a:prstGeom>
          <a:noFill/>
        </p:spPr>
        <p:txBody>
          <a:bodyPr wrap="square" lIns="91440" tIns="45720" rIns="91440" bIns="45720" rtlCol="0" anchor="t">
            <a:spAutoFit/>
          </a:bodyPr>
          <a:lstStyle/>
          <a:p>
            <a:r>
              <a:rPr lang="sv-SE" sz="1600" b="1" dirty="0">
                <a:latin typeface="Arial"/>
                <a:cs typeface="Arial"/>
              </a:rPr>
              <a:t>Engagemang &amp; lagarbete</a:t>
            </a:r>
          </a:p>
        </p:txBody>
      </p:sp>
      <p:sp>
        <p:nvSpPr>
          <p:cNvPr id="13" name="textruta 12"/>
          <p:cNvSpPr txBox="1"/>
          <p:nvPr/>
        </p:nvSpPr>
        <p:spPr>
          <a:xfrm>
            <a:off x="2642634" y="5677617"/>
            <a:ext cx="6480720" cy="338554"/>
          </a:xfrm>
          <a:prstGeom prst="rect">
            <a:avLst/>
          </a:prstGeom>
          <a:noFill/>
        </p:spPr>
        <p:txBody>
          <a:bodyPr wrap="square" rtlCol="0">
            <a:spAutoFit/>
          </a:bodyPr>
          <a:lstStyle/>
          <a:p>
            <a:r>
              <a:rPr lang="sv-SE" sz="1600" i="1">
                <a:solidFill>
                  <a:schemeClr val="accent6">
                    <a:lumMod val="50000"/>
                  </a:schemeClr>
                </a:solidFill>
              </a:rPr>
              <a:t>     VÄRDEGRUND Varför finns företaget? Hur ska man vara på jobbet?</a:t>
            </a:r>
          </a:p>
        </p:txBody>
      </p:sp>
      <p:sp>
        <p:nvSpPr>
          <p:cNvPr id="14" name="textruta 13"/>
          <p:cNvSpPr txBox="1"/>
          <p:nvPr/>
        </p:nvSpPr>
        <p:spPr>
          <a:xfrm>
            <a:off x="4749302" y="4665392"/>
            <a:ext cx="1728192" cy="338554"/>
          </a:xfrm>
          <a:prstGeom prst="rect">
            <a:avLst/>
          </a:prstGeom>
          <a:noFill/>
        </p:spPr>
        <p:txBody>
          <a:bodyPr wrap="square" lIns="91440" tIns="45720" rIns="91440" bIns="45720" rtlCol="0" anchor="t">
            <a:spAutoFit/>
          </a:bodyPr>
          <a:lstStyle/>
          <a:p>
            <a:r>
              <a:rPr lang="sv-SE" sz="1600" b="1" dirty="0">
                <a:latin typeface="Arial"/>
                <a:cs typeface="Arial"/>
              </a:rPr>
              <a:t>Inga fel</a:t>
            </a:r>
          </a:p>
        </p:txBody>
      </p:sp>
      <p:sp>
        <p:nvSpPr>
          <p:cNvPr id="15" name="textruta 14"/>
          <p:cNvSpPr txBox="1"/>
          <p:nvPr/>
        </p:nvSpPr>
        <p:spPr>
          <a:xfrm>
            <a:off x="6232435" y="3804883"/>
            <a:ext cx="2360542" cy="338554"/>
          </a:xfrm>
          <a:prstGeom prst="rect">
            <a:avLst/>
          </a:prstGeom>
          <a:noFill/>
        </p:spPr>
        <p:txBody>
          <a:bodyPr wrap="square" lIns="91440" tIns="45720" rIns="91440" bIns="45720" rtlCol="0" anchor="t">
            <a:spAutoFit/>
          </a:bodyPr>
          <a:lstStyle/>
          <a:p>
            <a:r>
              <a:rPr lang="sv-SE" sz="1600" b="1" dirty="0">
                <a:latin typeface="Arial"/>
                <a:cs typeface="Arial"/>
              </a:rPr>
              <a:t>Stödjande ledarskap</a:t>
            </a:r>
          </a:p>
        </p:txBody>
      </p:sp>
      <p:sp>
        <p:nvSpPr>
          <p:cNvPr id="16" name="Höger klammerparentes 15"/>
          <p:cNvSpPr/>
          <p:nvPr/>
        </p:nvSpPr>
        <p:spPr>
          <a:xfrm>
            <a:off x="8588261" y="5667027"/>
            <a:ext cx="231059" cy="3491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00"/>
          </a:p>
        </p:txBody>
      </p:sp>
      <p:sp>
        <p:nvSpPr>
          <p:cNvPr id="17" name="textruta 16"/>
          <p:cNvSpPr txBox="1"/>
          <p:nvPr/>
        </p:nvSpPr>
        <p:spPr>
          <a:xfrm>
            <a:off x="8988544" y="5685459"/>
            <a:ext cx="1512168" cy="338554"/>
          </a:xfrm>
          <a:prstGeom prst="rect">
            <a:avLst/>
          </a:prstGeom>
          <a:noFill/>
        </p:spPr>
        <p:txBody>
          <a:bodyPr wrap="square" lIns="91440" tIns="45720" rIns="91440" bIns="45720" rtlCol="0" anchor="t">
            <a:spAutoFit/>
          </a:bodyPr>
          <a:lstStyle/>
          <a:p>
            <a:r>
              <a:rPr lang="sv-SE" sz="1600" i="1" dirty="0">
                <a:latin typeface="Arial"/>
                <a:cs typeface="Arial"/>
              </a:rPr>
              <a:t>Långsiktighet</a:t>
            </a:r>
          </a:p>
        </p:txBody>
      </p:sp>
      <p:sp>
        <p:nvSpPr>
          <p:cNvPr id="18" name="Höger klammerparentes 17"/>
          <p:cNvSpPr/>
          <p:nvPr/>
        </p:nvSpPr>
        <p:spPr>
          <a:xfrm>
            <a:off x="8533239" y="4757207"/>
            <a:ext cx="331283" cy="8572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00"/>
          </a:p>
        </p:txBody>
      </p:sp>
      <p:sp>
        <p:nvSpPr>
          <p:cNvPr id="19" name="textruta 18"/>
          <p:cNvSpPr txBox="1"/>
          <p:nvPr/>
        </p:nvSpPr>
        <p:spPr>
          <a:xfrm>
            <a:off x="8988544" y="5229200"/>
            <a:ext cx="1800200" cy="338554"/>
          </a:xfrm>
          <a:prstGeom prst="rect">
            <a:avLst/>
          </a:prstGeom>
          <a:noFill/>
        </p:spPr>
        <p:txBody>
          <a:bodyPr wrap="square" lIns="91440" tIns="45720" rIns="91440" bIns="45720" rtlCol="0" anchor="t">
            <a:spAutoFit/>
          </a:bodyPr>
          <a:lstStyle/>
          <a:p>
            <a:r>
              <a:rPr lang="sv-SE" sz="1600" i="1" dirty="0">
                <a:latin typeface="Arial"/>
                <a:cs typeface="Arial"/>
              </a:rPr>
              <a:t>Ta bort </a:t>
            </a:r>
            <a:r>
              <a:rPr lang="sv-SE" sz="1600" i="1" dirty="0" err="1">
                <a:latin typeface="Arial"/>
                <a:cs typeface="Arial"/>
              </a:rPr>
              <a:t>slöserier</a:t>
            </a:r>
            <a:endParaRPr lang="sv-SE" sz="1600" i="1" dirty="0">
              <a:latin typeface="Arial"/>
              <a:cs typeface="Arial"/>
            </a:endParaRPr>
          </a:p>
        </p:txBody>
      </p:sp>
      <p:sp>
        <p:nvSpPr>
          <p:cNvPr id="20" name="Höger klammerparentes 19"/>
          <p:cNvSpPr/>
          <p:nvPr/>
        </p:nvSpPr>
        <p:spPr>
          <a:xfrm>
            <a:off x="8548018" y="2952329"/>
            <a:ext cx="311544" cy="15567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00"/>
          </a:p>
        </p:txBody>
      </p:sp>
      <p:sp>
        <p:nvSpPr>
          <p:cNvPr id="21" name="textruta 20"/>
          <p:cNvSpPr txBox="1"/>
          <p:nvPr/>
        </p:nvSpPr>
        <p:spPr>
          <a:xfrm>
            <a:off x="8988544" y="3429001"/>
            <a:ext cx="1800200" cy="584775"/>
          </a:xfrm>
          <a:prstGeom prst="rect">
            <a:avLst/>
          </a:prstGeom>
          <a:noFill/>
        </p:spPr>
        <p:txBody>
          <a:bodyPr wrap="square" lIns="91440" tIns="45720" rIns="91440" bIns="45720" rtlCol="0" anchor="t">
            <a:spAutoFit/>
          </a:bodyPr>
          <a:lstStyle/>
          <a:p>
            <a:r>
              <a:rPr lang="sv-SE" sz="1600" i="1" dirty="0">
                <a:latin typeface="Arial"/>
                <a:cs typeface="Arial"/>
              </a:rPr>
              <a:t>Utveckla medarbetare</a:t>
            </a:r>
          </a:p>
        </p:txBody>
      </p:sp>
      <p:sp>
        <p:nvSpPr>
          <p:cNvPr id="22" name="textruta 21"/>
          <p:cNvSpPr txBox="1"/>
          <p:nvPr/>
        </p:nvSpPr>
        <p:spPr>
          <a:xfrm>
            <a:off x="3092992" y="2253753"/>
            <a:ext cx="2664297" cy="338554"/>
          </a:xfrm>
          <a:prstGeom prst="rect">
            <a:avLst/>
          </a:prstGeom>
          <a:noFill/>
        </p:spPr>
        <p:txBody>
          <a:bodyPr wrap="square" lIns="91440" tIns="45720" rIns="91440" bIns="45720" rtlCol="0" anchor="t">
            <a:spAutoFit/>
          </a:bodyPr>
          <a:lstStyle/>
          <a:p>
            <a:r>
              <a:rPr lang="sv-SE" sz="1600" b="1" dirty="0">
                <a:latin typeface="Arial"/>
                <a:cs typeface="Arial"/>
              </a:rPr>
              <a:t>En lärande organisation</a:t>
            </a:r>
          </a:p>
        </p:txBody>
      </p:sp>
      <p:sp>
        <p:nvSpPr>
          <p:cNvPr id="23" name="Rektangel 22"/>
          <p:cNvSpPr/>
          <p:nvPr/>
        </p:nvSpPr>
        <p:spPr>
          <a:xfrm>
            <a:off x="8748993" y="884689"/>
            <a:ext cx="1872207" cy="830997"/>
          </a:xfrm>
          <a:prstGeom prst="rect">
            <a:avLst/>
          </a:prstGeom>
          <a:noFill/>
        </p:spPr>
        <p:txBody>
          <a:bodyPr wrap="square" lIns="91440" tIns="45720" rIns="91440" bIns="45720" anchor="t">
            <a:spAutoFit/>
          </a:bodyPr>
          <a:lstStyle/>
          <a:p>
            <a:pPr algn="ctr"/>
            <a:r>
              <a:rPr lang="sv-SE" sz="1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a:cs typeface="Arial"/>
              </a:rPr>
              <a:t>Visionen om det perfekta företaget</a:t>
            </a:r>
          </a:p>
        </p:txBody>
      </p:sp>
      <p:sp>
        <p:nvSpPr>
          <p:cNvPr id="2" name="textruta 1"/>
          <p:cNvSpPr txBox="1"/>
          <p:nvPr/>
        </p:nvSpPr>
        <p:spPr>
          <a:xfrm>
            <a:off x="419483" y="493536"/>
            <a:ext cx="5837229" cy="930275"/>
          </a:xfrm>
          <a:prstGeom prst="rect">
            <a:avLst/>
          </a:prstGeom>
        </p:spPr>
        <p:txBody>
          <a:bodyPr vert="horz" wrap="square" lIns="91440" tIns="45720" rIns="91440" bIns="45720" rtlCol="0" anchor="t">
            <a:noAutofit/>
          </a:bodyPr>
          <a:lstStyle/>
          <a:p>
            <a:r>
              <a:rPr lang="sv-SE" sz="4000" b="1" dirty="0">
                <a:latin typeface="Arial"/>
                <a:cs typeface="Arial"/>
              </a:rPr>
              <a:t>Företagets produktionssystem</a:t>
            </a:r>
          </a:p>
        </p:txBody>
      </p:sp>
    </p:spTree>
    <p:extLst>
      <p:ext uri="{BB962C8B-B14F-4D97-AF65-F5344CB8AC3E}">
        <p14:creationId xmlns:p14="http://schemas.microsoft.com/office/powerpoint/2010/main" val="450984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4443861-07AA-BAC6-28E0-6CE93D317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127" y="140259"/>
            <a:ext cx="3310467" cy="3310467"/>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descr="En bild som visar tecknad serie&#10;&#10;AI-genererat innehåll kan vara felaktigt.">
            <a:extLst>
              <a:ext uri="{FF2B5EF4-FFF2-40B4-BE49-F238E27FC236}">
                <a16:creationId xmlns:a16="http://schemas.microsoft.com/office/drawing/2014/main" id="{952D7A4D-0BE0-E28F-3B8F-87C91D1AA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340" y="673467"/>
            <a:ext cx="6209992" cy="5911913"/>
          </a:xfrm>
          <a:prstGeom prst="rect">
            <a:avLst/>
          </a:prstGeom>
        </p:spPr>
      </p:pic>
      <p:sp>
        <p:nvSpPr>
          <p:cNvPr id="6" name="Rektangel 5">
            <a:extLst>
              <a:ext uri="{FF2B5EF4-FFF2-40B4-BE49-F238E27FC236}">
                <a16:creationId xmlns:a16="http://schemas.microsoft.com/office/drawing/2014/main" id="{FB5C8BF0-96EA-ABE8-B7E9-1850CE2ECDC8}"/>
              </a:ext>
            </a:extLst>
          </p:cNvPr>
          <p:cNvSpPr/>
          <p:nvPr/>
        </p:nvSpPr>
        <p:spPr>
          <a:xfrm>
            <a:off x="9948868" y="887552"/>
            <a:ext cx="1678543" cy="1815882"/>
          </a:xfrm>
          <a:prstGeom prst="rect">
            <a:avLst/>
          </a:prstGeom>
          <a:noFill/>
        </p:spPr>
        <p:txBody>
          <a:bodyPr wrap="square" lIns="91440" tIns="45720" rIns="91440" bIns="45720" anchor="t">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ptos" panose="02110004020202020204"/>
                <a:ea typeface="Calibri"/>
                <a:cs typeface="Calibri"/>
              </a:rPr>
              <a:t>VI FYLLER FRAMTIDEN 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ptos" panose="02110004020202020204"/>
                <a:ea typeface="Calibri"/>
                <a:cs typeface="Calibri"/>
              </a:rPr>
              <a:t>GRÖN MJÖLK FRÅN KOR SOM </a:t>
            </a:r>
            <a:br>
              <a:rPr kumimoji="0" lang="sv-SE" sz="16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ptos" panose="02110004020202020204"/>
                <a:ea typeface="Calibri"/>
                <a:cs typeface="Calibri"/>
              </a:rPr>
            </a:br>
            <a:r>
              <a:rPr kumimoji="0" lang="sv-SE" sz="16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ptos" panose="02110004020202020204"/>
                <a:ea typeface="Calibri"/>
                <a:cs typeface="Calibri"/>
              </a:rPr>
              <a:t>VI ÄLSKAR </a:t>
            </a:r>
            <a:endParaRPr kumimoji="0" lang="sv-SE" sz="1800" b="0" i="0" u="none" strike="noStrike" kern="1200" cap="none" spc="0" normalizeH="0" baseline="0" noProof="0" dirty="0">
              <a:ln>
                <a:noFill/>
              </a:ln>
              <a:solidFill>
                <a:prstClr val="black"/>
              </a:solidFill>
              <a:effectLst/>
              <a:uLnTx/>
              <a:uFillTx/>
              <a:latin typeface="Aptos" panose="02110004020202020204"/>
              <a:ea typeface="Calibri"/>
              <a:cs typeface="Calibri"/>
            </a:endParaRPr>
          </a:p>
        </p:txBody>
      </p:sp>
      <p:sp>
        <p:nvSpPr>
          <p:cNvPr id="7" name="textruta 6">
            <a:extLst>
              <a:ext uri="{FF2B5EF4-FFF2-40B4-BE49-F238E27FC236}">
                <a16:creationId xmlns:a16="http://schemas.microsoft.com/office/drawing/2014/main" id="{18B9AB4C-A170-59B3-57A4-C1C29F7C1A64}"/>
              </a:ext>
            </a:extLst>
          </p:cNvPr>
          <p:cNvSpPr txBox="1"/>
          <p:nvPr/>
        </p:nvSpPr>
        <p:spPr>
          <a:xfrm>
            <a:off x="2080735" y="5883430"/>
            <a:ext cx="6801957" cy="12311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rgbClr val="E97132">
                    <a:lumMod val="50000"/>
                  </a:srgbClr>
                </a:solidFill>
                <a:effectLst/>
                <a:uLnTx/>
                <a:uFillTx/>
                <a:latin typeface="Arial" panose="020B0604020202020204" pitchFamily="34" charset="0"/>
                <a:ea typeface="+mn-ea"/>
                <a:cs typeface="Arial" panose="020B0604020202020204" pitchFamily="34" charset="0"/>
              </a:rPr>
              <a:t>POSITIVA 		 	TA ANSVAR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rgbClr val="E97132">
                    <a:lumMod val="50000"/>
                  </a:srgbClr>
                </a:solidFill>
                <a:effectLst/>
                <a:uLnTx/>
                <a:uFillTx/>
                <a:latin typeface="Arial" panose="020B0604020202020204" pitchFamily="34" charset="0"/>
                <a:ea typeface="+mn-ea"/>
                <a:cs typeface="Arial" panose="020B0604020202020204" pitchFamily="34" charset="0"/>
              </a:rPr>
              <a:t>RISKMEDVETNA 	 TYDLIGA</a:t>
            </a:r>
            <a:r>
              <a:rPr kumimoji="0" lang="sv-S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sv-SE" sz="1800" b="0" i="0" u="none" strike="noStrike" kern="1200" cap="none" spc="0" normalizeH="0" baseline="0" noProof="0">
              <a:ln>
                <a:noFill/>
              </a:ln>
              <a:solidFill>
                <a:prstClr val="black"/>
              </a:solidFill>
              <a:effectLst/>
              <a:uLnTx/>
              <a:uFillTx/>
              <a:latin typeface="Aptos" panose="02110004020202020204"/>
              <a:ea typeface="+mn-ea"/>
              <a:cs typeface="Arial"/>
            </a:endParaRPr>
          </a:p>
        </p:txBody>
      </p:sp>
      <p:sp>
        <p:nvSpPr>
          <p:cNvPr id="8" name="textruta 7">
            <a:extLst>
              <a:ext uri="{FF2B5EF4-FFF2-40B4-BE49-F238E27FC236}">
                <a16:creationId xmlns:a16="http://schemas.microsoft.com/office/drawing/2014/main" id="{D46B6647-7B26-CB98-FB61-112CBB55E01E}"/>
              </a:ext>
            </a:extLst>
          </p:cNvPr>
          <p:cNvSpPr txBox="1"/>
          <p:nvPr/>
        </p:nvSpPr>
        <p:spPr>
          <a:xfrm>
            <a:off x="60005" y="2346195"/>
            <a:ext cx="2521113"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2 aktiviteter ihop i personalgruppen per år.</a:t>
            </a:r>
          </a:p>
        </p:txBody>
      </p:sp>
      <p:sp>
        <p:nvSpPr>
          <p:cNvPr id="9" name="textruta 8">
            <a:extLst>
              <a:ext uri="{FF2B5EF4-FFF2-40B4-BE49-F238E27FC236}">
                <a16:creationId xmlns:a16="http://schemas.microsoft.com/office/drawing/2014/main" id="{76403CC5-B83C-77AA-087A-6A152491A625}"/>
              </a:ext>
            </a:extLst>
          </p:cNvPr>
          <p:cNvSpPr txBox="1"/>
          <p:nvPr/>
        </p:nvSpPr>
        <p:spPr>
          <a:xfrm>
            <a:off x="2319766" y="2650306"/>
            <a:ext cx="24742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highlight>
                  <a:srgbClr val="FFFF00"/>
                </a:highlight>
                <a:uLnTx/>
                <a:uFillTx/>
                <a:latin typeface="Aptos" panose="02110004020202020204"/>
                <a:ea typeface="+mn-ea"/>
                <a:cs typeface="+mn-cs"/>
              </a:rPr>
              <a:t>Människorna mår bra</a:t>
            </a:r>
          </a:p>
        </p:txBody>
      </p:sp>
      <p:sp>
        <p:nvSpPr>
          <p:cNvPr id="11" name="textruta 10">
            <a:extLst>
              <a:ext uri="{FF2B5EF4-FFF2-40B4-BE49-F238E27FC236}">
                <a16:creationId xmlns:a16="http://schemas.microsoft.com/office/drawing/2014/main" id="{DEC22E3E-4831-9547-E7D2-08F164107918}"/>
              </a:ext>
            </a:extLst>
          </p:cNvPr>
          <p:cNvSpPr txBox="1"/>
          <p:nvPr/>
        </p:nvSpPr>
        <p:spPr>
          <a:xfrm>
            <a:off x="4980353" y="2652940"/>
            <a:ext cx="1846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highlight>
                  <a:srgbClr val="FFFF00"/>
                </a:highlight>
                <a:uLnTx/>
                <a:uFillTx/>
                <a:latin typeface="Aptos" panose="02110004020202020204"/>
                <a:ea typeface="+mn-ea"/>
                <a:cs typeface="+mn-cs"/>
              </a:rPr>
              <a:t>Djuren mår bra</a:t>
            </a:r>
          </a:p>
        </p:txBody>
      </p:sp>
      <p:sp>
        <p:nvSpPr>
          <p:cNvPr id="13" name="textruta 12">
            <a:extLst>
              <a:ext uri="{FF2B5EF4-FFF2-40B4-BE49-F238E27FC236}">
                <a16:creationId xmlns:a16="http://schemas.microsoft.com/office/drawing/2014/main" id="{7EF1A599-A132-8F27-57F9-6E4BAD59F54F}"/>
              </a:ext>
            </a:extLst>
          </p:cNvPr>
          <p:cNvSpPr txBox="1"/>
          <p:nvPr/>
        </p:nvSpPr>
        <p:spPr>
          <a:xfrm>
            <a:off x="7336777" y="2636833"/>
            <a:ext cx="3160498"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Max 1 </a:t>
            </a:r>
            <a:r>
              <a:rPr kumimoji="0" lang="sv-SE" sz="1400" b="1" i="0" u="none" strike="noStrike" kern="1200" cap="none" spc="0" normalizeH="0" baseline="0" noProof="0" err="1">
                <a:ln>
                  <a:noFill/>
                </a:ln>
                <a:solidFill>
                  <a:srgbClr val="196B24">
                    <a:lumMod val="75000"/>
                  </a:srgbClr>
                </a:solidFill>
                <a:effectLst/>
                <a:uLnTx/>
                <a:uFillTx/>
                <a:latin typeface="Arial" panose="020B0604020202020204" pitchFamily="34" charset="0"/>
                <a:ea typeface="+mn-ea"/>
                <a:cs typeface="Arial" panose="020B0604020202020204" pitchFamily="34" charset="0"/>
              </a:rPr>
              <a:t>kadaverko</a:t>
            </a: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 per månad</a:t>
            </a:r>
          </a:p>
        </p:txBody>
      </p:sp>
      <p:sp>
        <p:nvSpPr>
          <p:cNvPr id="14" name="textruta 13">
            <a:extLst>
              <a:ext uri="{FF2B5EF4-FFF2-40B4-BE49-F238E27FC236}">
                <a16:creationId xmlns:a16="http://schemas.microsoft.com/office/drawing/2014/main" id="{8924C9FC-77C4-65DB-651C-7058C5369B7A}"/>
              </a:ext>
            </a:extLst>
          </p:cNvPr>
          <p:cNvSpPr txBox="1"/>
          <p:nvPr/>
        </p:nvSpPr>
        <p:spPr>
          <a:xfrm>
            <a:off x="7336777" y="2974691"/>
            <a:ext cx="2691575"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Max 150 000 i tankcelltal</a:t>
            </a:r>
          </a:p>
        </p:txBody>
      </p:sp>
      <p:sp>
        <p:nvSpPr>
          <p:cNvPr id="15" name="textruta 14">
            <a:extLst>
              <a:ext uri="{FF2B5EF4-FFF2-40B4-BE49-F238E27FC236}">
                <a16:creationId xmlns:a16="http://schemas.microsoft.com/office/drawing/2014/main" id="{8520FB25-6A21-33CF-A702-0B75F6B7750C}"/>
              </a:ext>
            </a:extLst>
          </p:cNvPr>
          <p:cNvSpPr txBox="1"/>
          <p:nvPr/>
        </p:nvSpPr>
        <p:spPr>
          <a:xfrm>
            <a:off x="7336776" y="3409611"/>
            <a:ext cx="4071873"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Minst 12 000 kg levererad mjölk per ko</a:t>
            </a:r>
          </a:p>
        </p:txBody>
      </p:sp>
      <p:sp>
        <p:nvSpPr>
          <p:cNvPr id="16" name="textruta 15">
            <a:extLst>
              <a:ext uri="{FF2B5EF4-FFF2-40B4-BE49-F238E27FC236}">
                <a16:creationId xmlns:a16="http://schemas.microsoft.com/office/drawing/2014/main" id="{E99D3923-1FE4-DC17-C623-32DBC2EAC88B}"/>
              </a:ext>
            </a:extLst>
          </p:cNvPr>
          <p:cNvSpPr txBox="1"/>
          <p:nvPr/>
        </p:nvSpPr>
        <p:spPr>
          <a:xfrm>
            <a:off x="4671336" y="1887806"/>
            <a:ext cx="18542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highlight>
                  <a:srgbClr val="FFFF00"/>
                </a:highlight>
                <a:uLnTx/>
                <a:uFillTx/>
                <a:latin typeface="Aptos" panose="02110004020202020204"/>
                <a:ea typeface="+mn-ea"/>
                <a:cs typeface="+mn-cs"/>
              </a:rPr>
              <a:t>Vi tjänar pengar</a:t>
            </a:r>
          </a:p>
        </p:txBody>
      </p:sp>
      <p:sp>
        <p:nvSpPr>
          <p:cNvPr id="19" name="textruta 18">
            <a:extLst>
              <a:ext uri="{FF2B5EF4-FFF2-40B4-BE49-F238E27FC236}">
                <a16:creationId xmlns:a16="http://schemas.microsoft.com/office/drawing/2014/main" id="{262AA1DC-420F-98C7-1008-3425CFCF641E}"/>
              </a:ext>
            </a:extLst>
          </p:cNvPr>
          <p:cNvSpPr txBox="1"/>
          <p:nvPr/>
        </p:nvSpPr>
        <p:spPr>
          <a:xfrm>
            <a:off x="6409261" y="1313152"/>
            <a:ext cx="3619091"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Minst 10 % i vinstmarginal per år</a:t>
            </a:r>
          </a:p>
        </p:txBody>
      </p:sp>
      <p:sp>
        <p:nvSpPr>
          <p:cNvPr id="21" name="textruta 20">
            <a:extLst>
              <a:ext uri="{FF2B5EF4-FFF2-40B4-BE49-F238E27FC236}">
                <a16:creationId xmlns:a16="http://schemas.microsoft.com/office/drawing/2014/main" id="{72A0DD30-827C-54FD-092B-59EB86BDA0ED}"/>
              </a:ext>
            </a:extLst>
          </p:cNvPr>
          <p:cNvSpPr txBox="1"/>
          <p:nvPr/>
        </p:nvSpPr>
        <p:spPr>
          <a:xfrm>
            <a:off x="6659010" y="1708954"/>
            <a:ext cx="3619091"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Minst 40 % soliditet</a:t>
            </a:r>
          </a:p>
        </p:txBody>
      </p:sp>
      <p:sp>
        <p:nvSpPr>
          <p:cNvPr id="22" name="textruta 21">
            <a:extLst>
              <a:ext uri="{FF2B5EF4-FFF2-40B4-BE49-F238E27FC236}">
                <a16:creationId xmlns:a16="http://schemas.microsoft.com/office/drawing/2014/main" id="{2B7713BD-D560-0C3D-0499-7CA285D26F4C}"/>
              </a:ext>
            </a:extLst>
          </p:cNvPr>
          <p:cNvSpPr txBox="1"/>
          <p:nvPr/>
        </p:nvSpPr>
        <p:spPr>
          <a:xfrm>
            <a:off x="4834" y="3408411"/>
            <a:ext cx="2521113"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Alla ägare har 1 veckas sammanhängande semester per år.</a:t>
            </a:r>
          </a:p>
        </p:txBody>
      </p:sp>
      <p:sp>
        <p:nvSpPr>
          <p:cNvPr id="23" name="textruta 22">
            <a:extLst>
              <a:ext uri="{FF2B5EF4-FFF2-40B4-BE49-F238E27FC236}">
                <a16:creationId xmlns:a16="http://schemas.microsoft.com/office/drawing/2014/main" id="{FC669D13-1C87-A4F7-28B8-3EB4FAA8A10E}"/>
              </a:ext>
            </a:extLst>
          </p:cNvPr>
          <p:cNvSpPr txBox="1"/>
          <p:nvPr/>
        </p:nvSpPr>
        <p:spPr>
          <a:xfrm>
            <a:off x="2766897" y="1880593"/>
            <a:ext cx="18542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highlight>
                  <a:srgbClr val="FFFF00"/>
                </a:highlight>
                <a:uLnTx/>
                <a:uFillTx/>
                <a:latin typeface="Aptos" panose="02110004020202020204"/>
                <a:ea typeface="+mn-ea"/>
                <a:cs typeface="+mn-cs"/>
              </a:rPr>
              <a:t>Vi jobbar smart</a:t>
            </a:r>
          </a:p>
        </p:txBody>
      </p:sp>
      <p:sp>
        <p:nvSpPr>
          <p:cNvPr id="24" name="textruta 23">
            <a:extLst>
              <a:ext uri="{FF2B5EF4-FFF2-40B4-BE49-F238E27FC236}">
                <a16:creationId xmlns:a16="http://schemas.microsoft.com/office/drawing/2014/main" id="{C5A7E5AF-2EA1-FB09-B2B4-0FD790616E84}"/>
              </a:ext>
            </a:extLst>
          </p:cNvPr>
          <p:cNvSpPr txBox="1"/>
          <p:nvPr/>
        </p:nvSpPr>
        <p:spPr>
          <a:xfrm>
            <a:off x="3866886" y="1355455"/>
            <a:ext cx="18542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Vi hinner tänka</a:t>
            </a:r>
          </a:p>
        </p:txBody>
      </p:sp>
      <p:sp>
        <p:nvSpPr>
          <p:cNvPr id="25" name="textruta 24">
            <a:extLst>
              <a:ext uri="{FF2B5EF4-FFF2-40B4-BE49-F238E27FC236}">
                <a16:creationId xmlns:a16="http://schemas.microsoft.com/office/drawing/2014/main" id="{F4FD27DC-89EF-F4B0-544B-B221AAAC17FB}"/>
              </a:ext>
            </a:extLst>
          </p:cNvPr>
          <p:cNvSpPr txBox="1"/>
          <p:nvPr/>
        </p:nvSpPr>
        <p:spPr>
          <a:xfrm>
            <a:off x="5890158" y="481362"/>
            <a:ext cx="3761067"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Gårdsråd 4 gånger per år</a:t>
            </a:r>
          </a:p>
        </p:txBody>
      </p:sp>
      <p:sp>
        <p:nvSpPr>
          <p:cNvPr id="26" name="textruta 25">
            <a:extLst>
              <a:ext uri="{FF2B5EF4-FFF2-40B4-BE49-F238E27FC236}">
                <a16:creationId xmlns:a16="http://schemas.microsoft.com/office/drawing/2014/main" id="{E6FAC7EF-DB93-19CF-7728-99C278E24337}"/>
              </a:ext>
            </a:extLst>
          </p:cNvPr>
          <p:cNvSpPr txBox="1"/>
          <p:nvPr/>
        </p:nvSpPr>
        <p:spPr>
          <a:xfrm>
            <a:off x="85771" y="1185148"/>
            <a:ext cx="3619091"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Förbättringsmöte 1 gång i månaden</a:t>
            </a:r>
          </a:p>
        </p:txBody>
      </p:sp>
      <p:sp>
        <p:nvSpPr>
          <p:cNvPr id="27" name="textruta 26">
            <a:extLst>
              <a:ext uri="{FF2B5EF4-FFF2-40B4-BE49-F238E27FC236}">
                <a16:creationId xmlns:a16="http://schemas.microsoft.com/office/drawing/2014/main" id="{C56AA4CB-45A2-C8F3-B93A-6EE43A7C5A29}"/>
              </a:ext>
            </a:extLst>
          </p:cNvPr>
          <p:cNvSpPr txBox="1"/>
          <p:nvPr/>
        </p:nvSpPr>
        <p:spPr>
          <a:xfrm>
            <a:off x="72426" y="1532870"/>
            <a:ext cx="3619091"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Pulsmöte varje morgon</a:t>
            </a:r>
          </a:p>
        </p:txBody>
      </p:sp>
      <p:sp>
        <p:nvSpPr>
          <p:cNvPr id="28" name="textruta 27">
            <a:extLst>
              <a:ext uri="{FF2B5EF4-FFF2-40B4-BE49-F238E27FC236}">
                <a16:creationId xmlns:a16="http://schemas.microsoft.com/office/drawing/2014/main" id="{785D983F-45E2-7E6A-0828-6E3B880A761B}"/>
              </a:ext>
            </a:extLst>
          </p:cNvPr>
          <p:cNvSpPr txBox="1"/>
          <p:nvPr/>
        </p:nvSpPr>
        <p:spPr>
          <a:xfrm>
            <a:off x="5903545" y="747749"/>
            <a:ext cx="5612126"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Minst en utbildningsdag per </a:t>
            </a:r>
            <a:b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br>
            <a:r>
              <a:rPr kumimoji="0" lang="sv-SE" sz="14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medarbetare och år</a:t>
            </a:r>
          </a:p>
        </p:txBody>
      </p:sp>
      <p:sp>
        <p:nvSpPr>
          <p:cNvPr id="2" name="textruta 1">
            <a:extLst>
              <a:ext uri="{FF2B5EF4-FFF2-40B4-BE49-F238E27FC236}">
                <a16:creationId xmlns:a16="http://schemas.microsoft.com/office/drawing/2014/main" id="{34E2996B-9307-C523-1419-C23153B2077B}"/>
              </a:ext>
            </a:extLst>
          </p:cNvPr>
          <p:cNvSpPr txBox="1"/>
          <p:nvPr/>
        </p:nvSpPr>
        <p:spPr>
          <a:xfrm>
            <a:off x="8516431" y="4815482"/>
            <a:ext cx="31109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Exempel från lantbruksföretag</a:t>
            </a:r>
            <a:endParaRPr kumimoji="0" lang="sv-SE"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ruta 3">
            <a:extLst>
              <a:ext uri="{FF2B5EF4-FFF2-40B4-BE49-F238E27FC236}">
                <a16:creationId xmlns:a16="http://schemas.microsoft.com/office/drawing/2014/main" id="{7C3AB372-B6A6-3D4B-E5AC-DD8EB98AA458}"/>
              </a:ext>
            </a:extLst>
          </p:cNvPr>
          <p:cNvSpPr txBox="1"/>
          <p:nvPr/>
        </p:nvSpPr>
        <p:spPr>
          <a:xfrm>
            <a:off x="330246" y="5923352"/>
            <a:ext cx="2006243" cy="718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E97132">
                    <a:lumMod val="49000"/>
                  </a:srgbClr>
                </a:solidFill>
                <a:effectLst/>
                <a:uLnTx/>
                <a:uFillTx/>
                <a:latin typeface="Arial" panose="020B0604020202020204" pitchFamily="34" charset="0"/>
                <a:ea typeface="+mn-ea"/>
                <a:cs typeface="Arial" panose="020B0604020202020204" pitchFamily="34" charset="0"/>
              </a:rPr>
              <a:t>Företagets värderingar</a:t>
            </a:r>
          </a:p>
        </p:txBody>
      </p:sp>
      <p:sp>
        <p:nvSpPr>
          <p:cNvPr id="5" name="textruta 4">
            <a:extLst>
              <a:ext uri="{FF2B5EF4-FFF2-40B4-BE49-F238E27FC236}">
                <a16:creationId xmlns:a16="http://schemas.microsoft.com/office/drawing/2014/main" id="{38CC8124-5239-4A9B-4727-639C03101977}"/>
              </a:ext>
            </a:extLst>
          </p:cNvPr>
          <p:cNvSpPr txBox="1"/>
          <p:nvPr/>
        </p:nvSpPr>
        <p:spPr>
          <a:xfrm>
            <a:off x="3151903" y="175032"/>
            <a:ext cx="29948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196B24">
                    <a:lumMod val="75000"/>
                  </a:srgbClr>
                </a:solidFill>
                <a:effectLst/>
                <a:uLnTx/>
                <a:uFillTx/>
                <a:latin typeface="Arial" panose="020B0604020202020204" pitchFamily="34" charset="0"/>
                <a:ea typeface="+mn-ea"/>
                <a:cs typeface="Arial" panose="020B0604020202020204" pitchFamily="34" charset="0"/>
              </a:rPr>
              <a:t>Företagets mål</a:t>
            </a:r>
          </a:p>
        </p:txBody>
      </p:sp>
      <p:sp>
        <p:nvSpPr>
          <p:cNvPr id="12" name="textruta 11">
            <a:extLst>
              <a:ext uri="{FF2B5EF4-FFF2-40B4-BE49-F238E27FC236}">
                <a16:creationId xmlns:a16="http://schemas.microsoft.com/office/drawing/2014/main" id="{FD8529F7-801A-400B-53BF-1D4139B4E8DD}"/>
              </a:ext>
            </a:extLst>
          </p:cNvPr>
          <p:cNvSpPr txBox="1"/>
          <p:nvPr/>
        </p:nvSpPr>
        <p:spPr>
          <a:xfrm>
            <a:off x="9194696" y="-14898"/>
            <a:ext cx="288844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Företagets vision</a:t>
            </a:r>
          </a:p>
        </p:txBody>
      </p:sp>
    </p:spTree>
    <p:extLst>
      <p:ext uri="{BB962C8B-B14F-4D97-AF65-F5344CB8AC3E}">
        <p14:creationId xmlns:p14="http://schemas.microsoft.com/office/powerpoint/2010/main" val="2863817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4294967295"/>
          </p:nvPr>
        </p:nvSpPr>
        <p:spPr>
          <a:xfrm>
            <a:off x="434975" y="647311"/>
            <a:ext cx="11757025" cy="6132512"/>
          </a:xfrm>
          <a:prstGeom prst="rect">
            <a:avLst/>
          </a:prstGeom>
        </p:spPr>
        <p:txBody>
          <a:bodyPr lIns="91440" tIns="45720" rIns="91440" bIns="45720" anchor="t">
            <a:normAutofit/>
          </a:bodyPr>
          <a:lstStyle/>
          <a:p>
            <a:pPr marL="0" indent="0">
              <a:spcBef>
                <a:spcPts val="0"/>
              </a:spcBef>
              <a:buNone/>
            </a:pPr>
            <a:r>
              <a:rPr lang="sv-SE" sz="3600" b="1" dirty="0">
                <a:latin typeface="Arial"/>
                <a:ea typeface="Microsoft YaHei"/>
                <a:cs typeface="Mangal"/>
              </a:rPr>
              <a:t>Värderingar  – exempel från ett lantbruksföretag </a:t>
            </a:r>
          </a:p>
          <a:p>
            <a:pPr marL="0" indent="0">
              <a:spcBef>
                <a:spcPts val="0"/>
              </a:spcBef>
              <a:buNone/>
            </a:pPr>
            <a:endParaRPr lang="sv-SE" sz="2800" dirty="0">
              <a:latin typeface="Arial"/>
              <a:ea typeface="Microsoft YaHei" pitchFamily="2"/>
              <a:cs typeface="Mangal" pitchFamily="2"/>
            </a:endParaRPr>
          </a:p>
          <a:p>
            <a:pPr marL="0" indent="0">
              <a:spcBef>
                <a:spcPts val="0"/>
              </a:spcBef>
              <a:buNone/>
            </a:pPr>
            <a:r>
              <a:rPr lang="sv-SE" sz="3200" dirty="0">
                <a:solidFill>
                  <a:srgbClr val="000000"/>
                </a:solidFill>
                <a:latin typeface="Arial"/>
                <a:ea typeface="Microsoft YaHei"/>
                <a:cs typeface="Mangal"/>
              </a:rPr>
              <a:t>Med </a:t>
            </a:r>
            <a:r>
              <a:rPr lang="sv-SE" b="1" dirty="0">
                <a:latin typeface="Arial"/>
                <a:ea typeface="Microsoft YaHei"/>
                <a:cs typeface="Mangal"/>
              </a:rPr>
              <a:t>TA ANSVAR</a:t>
            </a:r>
            <a:r>
              <a:rPr lang="sv-SE" sz="3200" dirty="0">
                <a:solidFill>
                  <a:srgbClr val="000000"/>
                </a:solidFill>
                <a:latin typeface="Arial"/>
                <a:ea typeface="Microsoft YaHei"/>
                <a:cs typeface="Mangal"/>
              </a:rPr>
              <a:t> menar vi:</a:t>
            </a:r>
          </a:p>
          <a:p>
            <a:pPr marL="0" indent="0">
              <a:spcBef>
                <a:spcPts val="0"/>
              </a:spcBef>
              <a:buNone/>
            </a:pPr>
            <a:r>
              <a:rPr lang="sv-SE" sz="2800" dirty="0">
                <a:solidFill>
                  <a:srgbClr val="000000"/>
                </a:solidFill>
                <a:latin typeface="Arial"/>
                <a:ea typeface="Microsoft YaHei"/>
                <a:cs typeface="Mangal"/>
              </a:rPr>
              <a:t>……att vi tillsammans tar ansvar för att skapa ett hållbart företag. Vi gör alltid vårt bästa och fattar självständiga beslut. Behövs det så frågar vi om hjälp.</a:t>
            </a:r>
          </a:p>
          <a:p>
            <a:pPr marL="0" indent="0">
              <a:spcBef>
                <a:spcPts val="0"/>
              </a:spcBef>
              <a:buNone/>
            </a:pPr>
            <a:endParaRPr lang="sv-SE" sz="1800" dirty="0">
              <a:latin typeface="Arial"/>
              <a:ea typeface="Microsoft YaHei"/>
              <a:cs typeface="Mangal"/>
            </a:endParaRPr>
          </a:p>
          <a:p>
            <a:pPr marL="0" indent="0">
              <a:spcBef>
                <a:spcPts val="0"/>
              </a:spcBef>
              <a:buNone/>
            </a:pPr>
            <a:endParaRPr lang="sv-SE" sz="2800" b="1" dirty="0">
              <a:solidFill>
                <a:srgbClr val="000000"/>
              </a:solidFill>
              <a:latin typeface="Arial"/>
              <a:ea typeface="Microsoft YaHei" pitchFamily="2"/>
              <a:cs typeface="Mangal" pitchFamily="2"/>
            </a:endParaRPr>
          </a:p>
          <a:p>
            <a:pPr marL="0" indent="0">
              <a:spcBef>
                <a:spcPts val="0"/>
              </a:spcBef>
              <a:buNone/>
            </a:pPr>
            <a:r>
              <a:rPr lang="sv-SE" sz="3200" dirty="0">
                <a:solidFill>
                  <a:srgbClr val="000000"/>
                </a:solidFill>
                <a:latin typeface="Arial"/>
                <a:ea typeface="Microsoft YaHei"/>
                <a:cs typeface="Mangal"/>
              </a:rPr>
              <a:t>För att leva upp till detta ska vi:</a:t>
            </a:r>
          </a:p>
          <a:p>
            <a:pPr marL="0" indent="0">
              <a:spcBef>
                <a:spcPts val="0"/>
              </a:spcBef>
              <a:buNone/>
            </a:pPr>
            <a:r>
              <a:rPr lang="sv-SE" sz="2800" dirty="0">
                <a:solidFill>
                  <a:srgbClr val="000000"/>
                </a:solidFill>
                <a:latin typeface="Arial"/>
                <a:ea typeface="Microsoft YaHei"/>
                <a:cs typeface="Mangal"/>
              </a:rPr>
              <a:t>Alltid göra vårt bästa på jobbet, våga fatta beslut, våga fråga när vi är osäkra. Alltid bemöta kollegor som frågar efter hjälp med respekt. Aldrig tänka eller hänvisa till "någon annan" får göra det.</a:t>
            </a:r>
          </a:p>
          <a:p>
            <a:pPr marL="0" indent="0">
              <a:spcBef>
                <a:spcPts val="0"/>
              </a:spcBef>
              <a:buNone/>
            </a:pPr>
            <a:endParaRPr lang="sv-SE" sz="2800">
              <a:ea typeface="Microsoft YaHei"/>
              <a:cs typeface="Mangal"/>
            </a:endParaRPr>
          </a:p>
          <a:p>
            <a:pPr marL="0" indent="0" hangingPunct="0">
              <a:spcBef>
                <a:spcPts val="0"/>
              </a:spcBef>
              <a:buNone/>
            </a:pPr>
            <a:endParaRPr lang="sv-SE" sz="5200">
              <a:solidFill>
                <a:srgbClr val="000000"/>
              </a:solidFill>
              <a:latin typeface="Calibri" pitchFamily="18"/>
              <a:ea typeface="Microsoft YaHei" pitchFamily="2"/>
              <a:cs typeface="Mangal" pitchFamily="2"/>
            </a:endParaRPr>
          </a:p>
          <a:p>
            <a:pPr marL="0" indent="0" hangingPunct="0">
              <a:spcBef>
                <a:spcPts val="0"/>
              </a:spcBef>
              <a:buNone/>
            </a:pPr>
            <a:endParaRPr lang="sv-SE" sz="5200">
              <a:solidFill>
                <a:srgbClr val="000000"/>
              </a:solidFill>
              <a:latin typeface="Calibri" pitchFamily="18"/>
              <a:ea typeface="Microsoft YaHei" pitchFamily="2"/>
              <a:cs typeface="Mangal" pitchFamily="2"/>
            </a:endParaRPr>
          </a:p>
          <a:p>
            <a:pPr marL="0" indent="0" hangingPunct="0">
              <a:spcBef>
                <a:spcPts val="0"/>
              </a:spcBef>
              <a:buNone/>
            </a:pPr>
            <a:endParaRPr lang="sv-SE" sz="5200" b="1">
              <a:solidFill>
                <a:srgbClr val="000000"/>
              </a:solidFill>
              <a:latin typeface="Calibri" pitchFamily="18"/>
              <a:ea typeface="Microsoft YaHei" pitchFamily="2"/>
              <a:cs typeface="Mangal" pitchFamily="2"/>
            </a:endParaRPr>
          </a:p>
          <a:p>
            <a:pPr marL="0" indent="0" hangingPunct="0">
              <a:spcBef>
                <a:spcPts val="0"/>
              </a:spcBef>
              <a:buNone/>
            </a:pPr>
            <a:endParaRPr lang="sv-SE" sz="5200" b="1">
              <a:solidFill>
                <a:srgbClr val="000000"/>
              </a:solidFill>
              <a:latin typeface="Calibri" pitchFamily="18"/>
              <a:ea typeface="Microsoft YaHei" pitchFamily="2"/>
              <a:cs typeface="Mangal" pitchFamily="2"/>
            </a:endParaRPr>
          </a:p>
          <a:p>
            <a:pPr marL="0" indent="0" hangingPunct="0">
              <a:spcBef>
                <a:spcPts val="0"/>
              </a:spcBef>
              <a:buNone/>
            </a:pPr>
            <a:endParaRPr lang="en-US" sz="4800">
              <a:solidFill>
                <a:srgbClr val="000000"/>
              </a:solidFill>
              <a:latin typeface="Calibri" pitchFamily="18"/>
              <a:ea typeface="Microsoft YaHei" pitchFamily="2"/>
              <a:cs typeface="Cormorant Garamond" pitchFamily="18"/>
            </a:endParaRPr>
          </a:p>
        </p:txBody>
      </p:sp>
      <p:sp>
        <p:nvSpPr>
          <p:cNvPr id="2" name="textruta 1">
            <a:extLst>
              <a:ext uri="{FF2B5EF4-FFF2-40B4-BE49-F238E27FC236}">
                <a16:creationId xmlns:a16="http://schemas.microsoft.com/office/drawing/2014/main" id="{7A15CB81-1EB5-B36C-2B3F-37C863E5FB99}"/>
              </a:ext>
            </a:extLst>
          </p:cNvPr>
          <p:cNvSpPr txBox="1"/>
          <p:nvPr/>
        </p:nvSpPr>
        <p:spPr>
          <a:xfrm>
            <a:off x="9041480" y="419493"/>
            <a:ext cx="1940464" cy="440043"/>
          </a:xfrm>
          <a:prstGeom prst="rect">
            <a:avLst/>
          </a:prstGeom>
        </p:spPr>
        <p:txBody>
          <a:bodyPr vert="horz" wrap="square" lIns="91440" tIns="45720" rIns="91440" bIns="45720" rtlCol="0" anchor="t">
            <a:normAutofit fontScale="92500" lnSpcReduction="20000"/>
          </a:bodyPr>
          <a:lstStyle/>
          <a:p>
            <a:endParaRPr lang="sv-SE" sz="2800">
              <a:solidFill>
                <a:schemeClr val="tx1">
                  <a:lumMod val="85000"/>
                  <a:lumOff val="15000"/>
                </a:schemeClr>
              </a:solidFill>
            </a:endParaRPr>
          </a:p>
        </p:txBody>
      </p:sp>
    </p:spTree>
    <p:extLst>
      <p:ext uri="{BB962C8B-B14F-4D97-AF65-F5344CB8AC3E}">
        <p14:creationId xmlns:p14="http://schemas.microsoft.com/office/powerpoint/2010/main" val="211211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4294967295"/>
          </p:nvPr>
        </p:nvSpPr>
        <p:spPr>
          <a:xfrm>
            <a:off x="434975" y="417856"/>
            <a:ext cx="11757025" cy="6132512"/>
          </a:xfrm>
          <a:prstGeom prst="rect">
            <a:avLst/>
          </a:prstGeom>
        </p:spPr>
        <p:txBody>
          <a:bodyPr lIns="91440" tIns="45720" rIns="91440" bIns="45720" anchor="t">
            <a:normAutofit/>
          </a:bodyPr>
          <a:lstStyle/>
          <a:p>
            <a:pPr marL="0" indent="0">
              <a:spcBef>
                <a:spcPts val="0"/>
              </a:spcBef>
              <a:buNone/>
            </a:pPr>
            <a:r>
              <a:rPr lang="sv-SE" sz="3600" b="1" dirty="0">
                <a:latin typeface="Arial"/>
                <a:ea typeface="Microsoft YaHei"/>
                <a:cs typeface="Mangal"/>
              </a:rPr>
              <a:t>Värderingar  – exempel från ett lantbruksföretag</a:t>
            </a:r>
          </a:p>
          <a:p>
            <a:pPr marL="0" indent="0">
              <a:spcBef>
                <a:spcPts val="0"/>
              </a:spcBef>
              <a:buNone/>
            </a:pPr>
            <a:endParaRPr lang="sv-SE" sz="1600" b="1" dirty="0">
              <a:latin typeface="Arial"/>
              <a:ea typeface="Microsoft YaHei" pitchFamily="2"/>
              <a:cs typeface="Mangal" pitchFamily="2"/>
            </a:endParaRPr>
          </a:p>
          <a:p>
            <a:pPr marL="0" indent="0">
              <a:spcBef>
                <a:spcPts val="0"/>
              </a:spcBef>
              <a:buNone/>
            </a:pPr>
            <a:endParaRPr lang="sv-SE" sz="2800" dirty="0">
              <a:solidFill>
                <a:srgbClr val="000000"/>
              </a:solidFill>
              <a:latin typeface="Arial"/>
              <a:ea typeface="Microsoft YaHei" pitchFamily="2"/>
              <a:cs typeface="Mangal" pitchFamily="2"/>
            </a:endParaRPr>
          </a:p>
          <a:p>
            <a:pPr marL="0" indent="0">
              <a:spcBef>
                <a:spcPts val="0"/>
              </a:spcBef>
              <a:buNone/>
            </a:pPr>
            <a:r>
              <a:rPr lang="sv-SE" sz="3200" dirty="0">
                <a:solidFill>
                  <a:srgbClr val="000000"/>
                </a:solidFill>
                <a:latin typeface="Arial"/>
                <a:ea typeface="Microsoft YaHei"/>
                <a:cs typeface="Mangal"/>
              </a:rPr>
              <a:t>Med </a:t>
            </a:r>
            <a:r>
              <a:rPr lang="sv-SE" b="1" dirty="0">
                <a:latin typeface="Arial"/>
                <a:ea typeface="Microsoft YaHei"/>
                <a:cs typeface="Mangal"/>
              </a:rPr>
              <a:t>TYDLIGA</a:t>
            </a:r>
            <a:r>
              <a:rPr lang="sv-SE" sz="3200" dirty="0">
                <a:solidFill>
                  <a:srgbClr val="000000"/>
                </a:solidFill>
                <a:latin typeface="Arial"/>
                <a:ea typeface="Microsoft YaHei"/>
                <a:cs typeface="Mangal"/>
              </a:rPr>
              <a:t> menar vi:</a:t>
            </a:r>
          </a:p>
          <a:p>
            <a:pPr marL="0" indent="0" hangingPunct="0">
              <a:spcBef>
                <a:spcPts val="0"/>
              </a:spcBef>
              <a:buNone/>
            </a:pPr>
            <a:r>
              <a:rPr lang="sv-SE" sz="2800" dirty="0">
                <a:solidFill>
                  <a:srgbClr val="000000"/>
                </a:solidFill>
                <a:latin typeface="Arial"/>
                <a:ea typeface="Microsoft YaHei"/>
                <a:cs typeface="Mangal"/>
              </a:rPr>
              <a:t>……</a:t>
            </a:r>
            <a:r>
              <a:rPr lang="sv-SE" sz="2800" dirty="0">
                <a:solidFill>
                  <a:srgbClr val="000000"/>
                </a:solidFill>
                <a:latin typeface="Arial"/>
                <a:ea typeface="Microsoft YaHei"/>
                <a:cs typeface="Cormorant Garamond" pitchFamily="18"/>
              </a:rPr>
              <a:t>att vi arbetar med tydlig kommunikation, internt och externt. </a:t>
            </a:r>
            <a:br>
              <a:rPr lang="sv-SE" sz="2800" dirty="0">
                <a:latin typeface="Arial"/>
                <a:ea typeface="Microsoft YaHei"/>
                <a:cs typeface="Cormorant Garamond" pitchFamily="18"/>
              </a:rPr>
            </a:br>
            <a:r>
              <a:rPr lang="sv-SE" sz="2800" dirty="0">
                <a:solidFill>
                  <a:srgbClr val="000000"/>
                </a:solidFill>
                <a:latin typeface="Arial"/>
                <a:ea typeface="Microsoft YaHei"/>
                <a:cs typeface="Cormorant Garamond" pitchFamily="18"/>
              </a:rPr>
              <a:t>Vi är öppna med hur vi tänker och arbetar. Vi frågar om vi tycker något är otydligt.</a:t>
            </a:r>
            <a:endParaRPr lang="sv-SE" sz="3200" b="1" dirty="0">
              <a:solidFill>
                <a:srgbClr val="000000"/>
              </a:solidFill>
              <a:latin typeface="Arial"/>
              <a:ea typeface="Microsoft YaHei" pitchFamily="2"/>
              <a:cs typeface="Cormorant Garamond" pitchFamily="18"/>
            </a:endParaRPr>
          </a:p>
          <a:p>
            <a:pPr marL="0" indent="0">
              <a:spcBef>
                <a:spcPts val="0"/>
              </a:spcBef>
              <a:buNone/>
            </a:pPr>
            <a:endParaRPr lang="sv-SE" sz="2800" b="1" dirty="0">
              <a:solidFill>
                <a:srgbClr val="000000"/>
              </a:solidFill>
              <a:latin typeface="Arial"/>
              <a:ea typeface="Microsoft YaHei" pitchFamily="2"/>
              <a:cs typeface="Mangal" pitchFamily="2"/>
            </a:endParaRPr>
          </a:p>
          <a:p>
            <a:pPr marL="0" indent="0">
              <a:spcBef>
                <a:spcPts val="0"/>
              </a:spcBef>
              <a:buNone/>
            </a:pPr>
            <a:r>
              <a:rPr lang="sv-SE" sz="3200" dirty="0">
                <a:solidFill>
                  <a:srgbClr val="000000"/>
                </a:solidFill>
                <a:latin typeface="Arial"/>
                <a:ea typeface="Microsoft YaHei"/>
                <a:cs typeface="Mangal"/>
              </a:rPr>
              <a:t>För att leva upp till detta ska vi:</a:t>
            </a:r>
          </a:p>
          <a:p>
            <a:pPr marL="0" indent="0" hangingPunct="0">
              <a:spcBef>
                <a:spcPts val="0"/>
              </a:spcBef>
              <a:buNone/>
            </a:pPr>
            <a:r>
              <a:rPr lang="en-US" sz="2800" dirty="0">
                <a:solidFill>
                  <a:srgbClr val="000000"/>
                </a:solidFill>
                <a:latin typeface="Arial"/>
                <a:ea typeface="Microsoft YaHei"/>
                <a:cs typeface="Cormorant Garamond" pitchFamily="18"/>
              </a:rPr>
              <a:t>….</a:t>
            </a:r>
            <a:r>
              <a:rPr lang="en-US" sz="2800" err="1">
                <a:solidFill>
                  <a:srgbClr val="000000"/>
                </a:solidFill>
                <a:latin typeface="Arial"/>
                <a:ea typeface="Microsoft YaHei"/>
                <a:cs typeface="Cormorant Garamond" pitchFamily="18"/>
              </a:rPr>
              <a:t>kommunicera</a:t>
            </a:r>
            <a:r>
              <a:rPr lang="en-US" sz="2800" dirty="0">
                <a:solidFill>
                  <a:srgbClr val="000000"/>
                </a:solidFill>
                <a:latin typeface="Arial"/>
                <a:ea typeface="Microsoft YaHei"/>
                <a:cs typeface="Cormorant Garamond" pitchFamily="18"/>
              </a:rPr>
              <a:t> </a:t>
            </a:r>
            <a:r>
              <a:rPr lang="sv-SE" sz="2800" dirty="0">
                <a:solidFill>
                  <a:srgbClr val="000000"/>
                </a:solidFill>
                <a:latin typeface="Arial"/>
                <a:ea typeface="Microsoft YaHei"/>
                <a:cs typeface="Cormorant Garamond" pitchFamily="18"/>
              </a:rPr>
              <a:t>effektivt. Vi har veckomöten och gårdsråd med fastställda agendor. Vi har en uppdaterad </a:t>
            </a:r>
            <a:r>
              <a:rPr lang="sv-SE" sz="2800" err="1">
                <a:solidFill>
                  <a:srgbClr val="000000"/>
                </a:solidFill>
                <a:latin typeface="Arial"/>
                <a:ea typeface="Microsoft YaHei"/>
                <a:cs typeface="Cormorant Garamond" pitchFamily="18"/>
              </a:rPr>
              <a:t>whitebordtavla</a:t>
            </a:r>
            <a:r>
              <a:rPr lang="sv-SE" sz="2800" dirty="0">
                <a:solidFill>
                  <a:srgbClr val="000000"/>
                </a:solidFill>
                <a:latin typeface="Arial"/>
                <a:ea typeface="Microsoft YaHei"/>
                <a:cs typeface="Cormorant Garamond" pitchFamily="18"/>
              </a:rPr>
              <a:t>. Vi vågar fråga när vi inte förstår eller kan. Vi pratar svenska på jobbet.</a:t>
            </a:r>
          </a:p>
          <a:p>
            <a:pPr marL="0" indent="0">
              <a:spcBef>
                <a:spcPts val="0"/>
              </a:spcBef>
              <a:buNone/>
            </a:pPr>
            <a:endParaRPr lang="sv-SE" sz="1800">
              <a:solidFill>
                <a:srgbClr val="000000"/>
              </a:solidFill>
              <a:latin typeface="Calibri" pitchFamily="18"/>
              <a:ea typeface="Microsoft YaHei" pitchFamily="2"/>
              <a:cs typeface="Mangal" pitchFamily="2"/>
            </a:endParaRPr>
          </a:p>
          <a:p>
            <a:pPr marL="0" indent="0" hangingPunct="0">
              <a:spcBef>
                <a:spcPts val="0"/>
              </a:spcBef>
              <a:buNone/>
            </a:pPr>
            <a:endParaRPr lang="sv-SE" sz="5200">
              <a:solidFill>
                <a:srgbClr val="000000"/>
              </a:solidFill>
              <a:latin typeface="Calibri" pitchFamily="18"/>
              <a:ea typeface="Microsoft YaHei" pitchFamily="2"/>
              <a:cs typeface="Mangal" pitchFamily="2"/>
            </a:endParaRPr>
          </a:p>
          <a:p>
            <a:pPr marL="0" indent="0" hangingPunct="0">
              <a:spcBef>
                <a:spcPts val="0"/>
              </a:spcBef>
              <a:buNone/>
            </a:pPr>
            <a:endParaRPr lang="sv-SE" sz="5200">
              <a:solidFill>
                <a:srgbClr val="000000"/>
              </a:solidFill>
              <a:latin typeface="Calibri" pitchFamily="18"/>
              <a:ea typeface="Microsoft YaHei" pitchFamily="2"/>
              <a:cs typeface="Mangal" pitchFamily="2"/>
            </a:endParaRPr>
          </a:p>
          <a:p>
            <a:pPr marL="0" indent="0" hangingPunct="0">
              <a:spcBef>
                <a:spcPts val="0"/>
              </a:spcBef>
              <a:buNone/>
            </a:pPr>
            <a:endParaRPr lang="sv-SE" sz="5200" b="1">
              <a:solidFill>
                <a:srgbClr val="000000"/>
              </a:solidFill>
              <a:latin typeface="Calibri" pitchFamily="18"/>
              <a:ea typeface="Microsoft YaHei" pitchFamily="2"/>
              <a:cs typeface="Mangal" pitchFamily="2"/>
            </a:endParaRPr>
          </a:p>
          <a:p>
            <a:pPr marL="0" indent="0" hangingPunct="0">
              <a:spcBef>
                <a:spcPts val="0"/>
              </a:spcBef>
              <a:buNone/>
            </a:pPr>
            <a:endParaRPr lang="sv-SE" sz="5200" b="1">
              <a:solidFill>
                <a:srgbClr val="000000"/>
              </a:solidFill>
              <a:latin typeface="Calibri" pitchFamily="18"/>
              <a:ea typeface="Microsoft YaHei" pitchFamily="2"/>
              <a:cs typeface="Mangal" pitchFamily="2"/>
            </a:endParaRPr>
          </a:p>
          <a:p>
            <a:pPr marL="0" indent="0" hangingPunct="0">
              <a:spcBef>
                <a:spcPts val="0"/>
              </a:spcBef>
              <a:buNone/>
            </a:pPr>
            <a:endParaRPr lang="en-US" sz="4800">
              <a:solidFill>
                <a:srgbClr val="000000"/>
              </a:solidFill>
              <a:latin typeface="Calibri" pitchFamily="18"/>
              <a:ea typeface="Microsoft YaHei" pitchFamily="2"/>
              <a:cs typeface="Cormorant Garamond" pitchFamily="18"/>
            </a:endParaRPr>
          </a:p>
        </p:txBody>
      </p:sp>
      <p:sp>
        <p:nvSpPr>
          <p:cNvPr id="2" name="textruta 1">
            <a:extLst>
              <a:ext uri="{FF2B5EF4-FFF2-40B4-BE49-F238E27FC236}">
                <a16:creationId xmlns:a16="http://schemas.microsoft.com/office/drawing/2014/main" id="{7A15CB81-1EB5-B36C-2B3F-37C863E5FB99}"/>
              </a:ext>
            </a:extLst>
          </p:cNvPr>
          <p:cNvSpPr txBox="1"/>
          <p:nvPr/>
        </p:nvSpPr>
        <p:spPr>
          <a:xfrm>
            <a:off x="9041480" y="419493"/>
            <a:ext cx="1940464" cy="440043"/>
          </a:xfrm>
          <a:prstGeom prst="rect">
            <a:avLst/>
          </a:prstGeom>
        </p:spPr>
        <p:txBody>
          <a:bodyPr vert="horz" wrap="square" lIns="91440" tIns="45720" rIns="91440" bIns="45720" rtlCol="0" anchor="t">
            <a:normAutofit fontScale="92500" lnSpcReduction="20000"/>
          </a:bodyPr>
          <a:lstStyle/>
          <a:p>
            <a:endParaRPr lang="sv-SE" sz="2800">
              <a:solidFill>
                <a:schemeClr val="tx1">
                  <a:lumMod val="85000"/>
                  <a:lumOff val="15000"/>
                </a:schemeClr>
              </a:solidFill>
            </a:endParaRPr>
          </a:p>
        </p:txBody>
      </p:sp>
    </p:spTree>
    <p:extLst>
      <p:ext uri="{BB962C8B-B14F-4D97-AF65-F5344CB8AC3E}">
        <p14:creationId xmlns:p14="http://schemas.microsoft.com/office/powerpoint/2010/main" val="3551017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6AA4A4E2-EB7A-BD7B-8769-90E32FCECD52}"/>
              </a:ext>
            </a:extLst>
          </p:cNvPr>
          <p:cNvSpPr>
            <a:spLocks noGrp="1"/>
          </p:cNvSpPr>
          <p:nvPr>
            <p:ph type="sldNum" sz="quarter" idx="12"/>
          </p:nvPr>
        </p:nvSpPr>
        <p:spPr/>
        <p:txBody>
          <a:bodyPr/>
          <a:lstStyle/>
          <a:p>
            <a:fld id="{B00E2B2B-A71B-0F40-B198-A1C7A3AB2C93}" type="slidenum">
              <a:rPr lang="sv-SE" smtClean="0">
                <a:solidFill>
                  <a:prstClr val="black">
                    <a:tint val="75000"/>
                  </a:prstClr>
                </a:solidFill>
              </a:rPr>
              <a:pPr/>
              <a:t>14</a:t>
            </a:fld>
            <a:endParaRPr lang="sv-SE">
              <a:solidFill>
                <a:prstClr val="black">
                  <a:tint val="75000"/>
                </a:prstClr>
              </a:solidFill>
            </a:endParaRPr>
          </a:p>
        </p:txBody>
      </p:sp>
      <p:sp>
        <p:nvSpPr>
          <p:cNvPr id="3" name="textruta 2">
            <a:extLst>
              <a:ext uri="{FF2B5EF4-FFF2-40B4-BE49-F238E27FC236}">
                <a16:creationId xmlns:a16="http://schemas.microsoft.com/office/drawing/2014/main" id="{B9D0AF01-3FCA-14CD-483A-3383A71CC0AB}"/>
              </a:ext>
            </a:extLst>
          </p:cNvPr>
          <p:cNvSpPr txBox="1"/>
          <p:nvPr/>
        </p:nvSpPr>
        <p:spPr>
          <a:xfrm>
            <a:off x="1246909" y="1089561"/>
            <a:ext cx="8193974" cy="4678878"/>
          </a:xfrm>
          <a:prstGeom prst="rect">
            <a:avLst/>
          </a:prstGeom>
        </p:spPr>
        <p:txBody>
          <a:bodyPr vert="horz" wrap="square" lIns="91440" tIns="45720" rIns="91440" bIns="45720" rtlCol="0" anchor="t">
            <a:normAutofit/>
          </a:bodyPr>
          <a:lstStyle/>
          <a:p>
            <a:r>
              <a:rPr lang="sv-SE" sz="3200" b="1" dirty="0">
                <a:solidFill>
                  <a:schemeClr val="tx1">
                    <a:lumMod val="85000"/>
                    <a:lumOff val="15000"/>
                  </a:schemeClr>
                </a:solidFill>
                <a:latin typeface="Arial"/>
                <a:cs typeface="Arial"/>
              </a:rPr>
              <a:t>Övning; Våra värderingar</a:t>
            </a:r>
          </a:p>
          <a:p>
            <a:endParaRPr lang="sv-SE" sz="3200" dirty="0">
              <a:solidFill>
                <a:schemeClr val="tx1">
                  <a:lumMod val="85000"/>
                  <a:lumOff val="15000"/>
                </a:schemeClr>
              </a:solidFill>
              <a:latin typeface="Arial"/>
              <a:cs typeface="Arial"/>
            </a:endParaRPr>
          </a:p>
          <a:p>
            <a:r>
              <a:rPr lang="sv-SE" sz="3200" b="1" dirty="0">
                <a:solidFill>
                  <a:schemeClr val="tx1">
                    <a:lumMod val="85000"/>
                    <a:lumOff val="15000"/>
                  </a:schemeClr>
                </a:solidFill>
                <a:latin typeface="Arial"/>
                <a:cs typeface="Arial"/>
              </a:rPr>
              <a:t>Steg 1</a:t>
            </a:r>
          </a:p>
          <a:p>
            <a:r>
              <a:rPr lang="sv-SE" sz="2800" dirty="0">
                <a:solidFill>
                  <a:schemeClr val="tx1">
                    <a:lumMod val="85000"/>
                    <a:lumOff val="15000"/>
                  </a:schemeClr>
                </a:solidFill>
                <a:latin typeface="Arial"/>
                <a:cs typeface="Arial"/>
              </a:rPr>
              <a:t>Skriv ner hur vi ska vara mot varandra. </a:t>
            </a:r>
            <a:br>
              <a:rPr lang="sv-SE" sz="2800" dirty="0">
                <a:latin typeface="Arial"/>
              </a:rPr>
            </a:br>
            <a:r>
              <a:rPr lang="sv-SE" sz="2800" dirty="0">
                <a:solidFill>
                  <a:schemeClr val="tx1">
                    <a:lumMod val="85000"/>
                    <a:lumOff val="15000"/>
                  </a:schemeClr>
                </a:solidFill>
                <a:latin typeface="Arial"/>
                <a:cs typeface="Arial"/>
              </a:rPr>
              <a:t>En egenskap per lapp. </a:t>
            </a:r>
            <a:br>
              <a:rPr lang="sv-SE" sz="2800" dirty="0">
                <a:latin typeface="Arial"/>
              </a:rPr>
            </a:br>
            <a:r>
              <a:rPr lang="sv-SE" sz="2800" dirty="0">
                <a:solidFill>
                  <a:schemeClr val="tx1">
                    <a:lumMod val="85000"/>
                    <a:lumOff val="15000"/>
                  </a:schemeClr>
                </a:solidFill>
                <a:latin typeface="Arial"/>
                <a:cs typeface="Arial"/>
              </a:rPr>
              <a:t>Man får skriva så många lappar som man vill.</a:t>
            </a:r>
            <a:endParaRPr lang="sv-SE" sz="2800" dirty="0">
              <a:solidFill>
                <a:schemeClr val="tx1">
                  <a:lumMod val="85000"/>
                  <a:lumOff val="15000"/>
                </a:schemeClr>
              </a:solidFill>
              <a:latin typeface="Arial"/>
              <a:ea typeface="Calibri"/>
              <a:cs typeface="Arial"/>
            </a:endParaRPr>
          </a:p>
        </p:txBody>
      </p:sp>
      <p:pic>
        <p:nvPicPr>
          <p:cNvPr id="4" name="Bildobjekt 3" descr="En bild som visar Grafik, grafisk design, Färggrann, kreativitet&#10;&#10;AI-genererat innehåll kan vara felaktigt.">
            <a:extLst>
              <a:ext uri="{FF2B5EF4-FFF2-40B4-BE49-F238E27FC236}">
                <a16:creationId xmlns:a16="http://schemas.microsoft.com/office/drawing/2014/main" id="{90D76300-788A-F8F3-8F04-82EA066C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188" y="831354"/>
            <a:ext cx="3460055" cy="1761189"/>
          </a:xfrm>
          <a:prstGeom prst="rect">
            <a:avLst/>
          </a:prstGeom>
        </p:spPr>
      </p:pic>
    </p:spTree>
    <p:extLst>
      <p:ext uri="{BB962C8B-B14F-4D97-AF65-F5344CB8AC3E}">
        <p14:creationId xmlns:p14="http://schemas.microsoft.com/office/powerpoint/2010/main" val="1022321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6AA4A4E2-EB7A-BD7B-8769-90E32FCECD52}"/>
              </a:ext>
            </a:extLst>
          </p:cNvPr>
          <p:cNvSpPr>
            <a:spLocks noGrp="1"/>
          </p:cNvSpPr>
          <p:nvPr>
            <p:ph type="sldNum" sz="quarter" idx="12"/>
          </p:nvPr>
        </p:nvSpPr>
        <p:spPr/>
        <p:txBody>
          <a:bodyPr/>
          <a:lstStyle/>
          <a:p>
            <a:fld id="{B00E2B2B-A71B-0F40-B198-A1C7A3AB2C93}" type="slidenum">
              <a:rPr lang="sv-SE" smtClean="0">
                <a:solidFill>
                  <a:prstClr val="black">
                    <a:tint val="75000"/>
                  </a:prstClr>
                </a:solidFill>
              </a:rPr>
              <a:pPr/>
              <a:t>15</a:t>
            </a:fld>
            <a:endParaRPr lang="sv-SE">
              <a:solidFill>
                <a:prstClr val="black">
                  <a:tint val="75000"/>
                </a:prstClr>
              </a:solidFill>
            </a:endParaRPr>
          </a:p>
        </p:txBody>
      </p:sp>
      <p:sp>
        <p:nvSpPr>
          <p:cNvPr id="3" name="textruta 2">
            <a:extLst>
              <a:ext uri="{FF2B5EF4-FFF2-40B4-BE49-F238E27FC236}">
                <a16:creationId xmlns:a16="http://schemas.microsoft.com/office/drawing/2014/main" id="{B9D0AF01-3FCA-14CD-483A-3383A71CC0AB}"/>
              </a:ext>
            </a:extLst>
          </p:cNvPr>
          <p:cNvSpPr txBox="1"/>
          <p:nvPr/>
        </p:nvSpPr>
        <p:spPr>
          <a:xfrm>
            <a:off x="1246909" y="1089561"/>
            <a:ext cx="8193974" cy="4678878"/>
          </a:xfrm>
          <a:prstGeom prst="rect">
            <a:avLst/>
          </a:prstGeom>
        </p:spPr>
        <p:txBody>
          <a:bodyPr vert="horz" wrap="square" lIns="91440" tIns="45720" rIns="91440" bIns="45720" rtlCol="0" anchor="t">
            <a:normAutofit/>
          </a:bodyPr>
          <a:lstStyle/>
          <a:p>
            <a:r>
              <a:rPr lang="sv-SE" sz="3200" b="1" dirty="0">
                <a:solidFill>
                  <a:schemeClr val="tx1">
                    <a:lumMod val="85000"/>
                    <a:lumOff val="15000"/>
                  </a:schemeClr>
                </a:solidFill>
                <a:latin typeface="Arial"/>
                <a:cs typeface="Arial"/>
              </a:rPr>
              <a:t>Övning; Våra värderingar</a:t>
            </a:r>
          </a:p>
          <a:p>
            <a:endParaRPr lang="sv-SE" sz="3200" dirty="0">
              <a:solidFill>
                <a:schemeClr val="tx1">
                  <a:lumMod val="85000"/>
                  <a:lumOff val="15000"/>
                </a:schemeClr>
              </a:solidFill>
              <a:latin typeface="Arial"/>
              <a:cs typeface="Arial"/>
            </a:endParaRPr>
          </a:p>
          <a:p>
            <a:r>
              <a:rPr lang="sv-SE" sz="3200" b="1" dirty="0">
                <a:solidFill>
                  <a:schemeClr val="tx1">
                    <a:lumMod val="85000"/>
                    <a:lumOff val="15000"/>
                  </a:schemeClr>
                </a:solidFill>
                <a:latin typeface="Arial"/>
                <a:cs typeface="Arial"/>
              </a:rPr>
              <a:t>Steg 2</a:t>
            </a:r>
          </a:p>
          <a:p>
            <a:r>
              <a:rPr lang="sv-SE" sz="2800" dirty="0">
                <a:solidFill>
                  <a:schemeClr val="tx1">
                    <a:lumMod val="85000"/>
                    <a:lumOff val="15000"/>
                  </a:schemeClr>
                </a:solidFill>
                <a:latin typeface="Arial"/>
                <a:cs typeface="Arial"/>
              </a:rPr>
              <a:t>Sortera lapparna i högar, lappar som betyder ungefär samma sak hamnar i samma hög.</a:t>
            </a:r>
            <a:endParaRPr lang="sv-SE" sz="2800">
              <a:solidFill>
                <a:schemeClr val="tx1">
                  <a:lumMod val="85000"/>
                  <a:lumOff val="15000"/>
                </a:schemeClr>
              </a:solidFill>
              <a:latin typeface="Arial"/>
              <a:ea typeface="Calibri"/>
              <a:cs typeface="Arial"/>
            </a:endParaRPr>
          </a:p>
          <a:p>
            <a:endParaRPr lang="sv-SE" sz="2800" dirty="0">
              <a:solidFill>
                <a:schemeClr val="tx1">
                  <a:lumMod val="85000"/>
                  <a:lumOff val="15000"/>
                </a:schemeClr>
              </a:solidFill>
              <a:latin typeface="Arial"/>
              <a:cs typeface="Arial"/>
            </a:endParaRPr>
          </a:p>
          <a:p>
            <a:r>
              <a:rPr lang="sv-SE" sz="2800" dirty="0">
                <a:solidFill>
                  <a:schemeClr val="tx1">
                    <a:lumMod val="85000"/>
                    <a:lumOff val="15000"/>
                  </a:schemeClr>
                </a:solidFill>
                <a:latin typeface="Arial"/>
                <a:cs typeface="Arial"/>
              </a:rPr>
              <a:t>Försök få max 5 högar.</a:t>
            </a:r>
            <a:endParaRPr lang="sv-SE" sz="2800" dirty="0">
              <a:solidFill>
                <a:schemeClr val="tx1">
                  <a:lumMod val="85000"/>
                  <a:lumOff val="15000"/>
                </a:schemeClr>
              </a:solidFill>
              <a:latin typeface="Arial"/>
              <a:ea typeface="Calibri"/>
              <a:cs typeface="Arial"/>
            </a:endParaRPr>
          </a:p>
        </p:txBody>
      </p:sp>
      <p:pic>
        <p:nvPicPr>
          <p:cNvPr id="4" name="Bildobjekt 3" descr="En bild som visar Grafik, grafisk design, Färggrann, kreativitet&#10;&#10;AI-genererat innehåll kan vara felaktigt.">
            <a:extLst>
              <a:ext uri="{FF2B5EF4-FFF2-40B4-BE49-F238E27FC236}">
                <a16:creationId xmlns:a16="http://schemas.microsoft.com/office/drawing/2014/main" id="{C8E6D1A4-966C-988D-8535-EDA52540D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844" y="612557"/>
            <a:ext cx="3460055" cy="1761189"/>
          </a:xfrm>
          <a:prstGeom prst="rect">
            <a:avLst/>
          </a:prstGeom>
        </p:spPr>
      </p:pic>
    </p:spTree>
    <p:extLst>
      <p:ext uri="{BB962C8B-B14F-4D97-AF65-F5344CB8AC3E}">
        <p14:creationId xmlns:p14="http://schemas.microsoft.com/office/powerpoint/2010/main" val="3054982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6AA4A4E2-EB7A-BD7B-8769-90E32FCECD52}"/>
              </a:ext>
            </a:extLst>
          </p:cNvPr>
          <p:cNvSpPr>
            <a:spLocks noGrp="1"/>
          </p:cNvSpPr>
          <p:nvPr>
            <p:ph type="sldNum" sz="quarter" idx="12"/>
          </p:nvPr>
        </p:nvSpPr>
        <p:spPr/>
        <p:txBody>
          <a:bodyPr/>
          <a:lstStyle/>
          <a:p>
            <a:fld id="{B00E2B2B-A71B-0F40-B198-A1C7A3AB2C93}" type="slidenum">
              <a:rPr lang="sv-SE" smtClean="0">
                <a:solidFill>
                  <a:prstClr val="black">
                    <a:tint val="75000"/>
                  </a:prstClr>
                </a:solidFill>
              </a:rPr>
              <a:pPr/>
              <a:t>16</a:t>
            </a:fld>
            <a:endParaRPr lang="sv-SE">
              <a:solidFill>
                <a:prstClr val="black">
                  <a:tint val="75000"/>
                </a:prstClr>
              </a:solidFill>
            </a:endParaRPr>
          </a:p>
        </p:txBody>
      </p:sp>
      <p:sp>
        <p:nvSpPr>
          <p:cNvPr id="3" name="textruta 2">
            <a:extLst>
              <a:ext uri="{FF2B5EF4-FFF2-40B4-BE49-F238E27FC236}">
                <a16:creationId xmlns:a16="http://schemas.microsoft.com/office/drawing/2014/main" id="{B9D0AF01-3FCA-14CD-483A-3383A71CC0AB}"/>
              </a:ext>
            </a:extLst>
          </p:cNvPr>
          <p:cNvSpPr txBox="1"/>
          <p:nvPr/>
        </p:nvSpPr>
        <p:spPr>
          <a:xfrm>
            <a:off x="1246908" y="1089561"/>
            <a:ext cx="9203377" cy="4678878"/>
          </a:xfrm>
          <a:prstGeom prst="rect">
            <a:avLst/>
          </a:prstGeom>
        </p:spPr>
        <p:txBody>
          <a:bodyPr vert="horz" wrap="square" lIns="91440" tIns="45720" rIns="91440" bIns="45720" rtlCol="0" anchor="t">
            <a:normAutofit/>
          </a:bodyPr>
          <a:lstStyle/>
          <a:p>
            <a:r>
              <a:rPr lang="sv-SE" sz="3200" b="1" dirty="0">
                <a:solidFill>
                  <a:schemeClr val="tx1">
                    <a:lumMod val="85000"/>
                    <a:lumOff val="15000"/>
                  </a:schemeClr>
                </a:solidFill>
                <a:latin typeface="Arial"/>
                <a:cs typeface="Arial"/>
              </a:rPr>
              <a:t>Övning; Våra värderingar</a:t>
            </a:r>
          </a:p>
          <a:p>
            <a:endParaRPr lang="sv-SE" sz="3200" dirty="0">
              <a:solidFill>
                <a:schemeClr val="tx1">
                  <a:lumMod val="85000"/>
                  <a:lumOff val="15000"/>
                </a:schemeClr>
              </a:solidFill>
              <a:latin typeface="Arial"/>
              <a:cs typeface="Arial"/>
            </a:endParaRPr>
          </a:p>
          <a:p>
            <a:r>
              <a:rPr lang="sv-SE" sz="3200" b="1" dirty="0">
                <a:solidFill>
                  <a:schemeClr val="tx1">
                    <a:lumMod val="85000"/>
                    <a:lumOff val="15000"/>
                  </a:schemeClr>
                </a:solidFill>
                <a:latin typeface="Arial"/>
                <a:cs typeface="Arial"/>
              </a:rPr>
              <a:t>Steg 3</a:t>
            </a:r>
          </a:p>
          <a:p>
            <a:r>
              <a:rPr lang="sv-SE" sz="2800" dirty="0">
                <a:solidFill>
                  <a:schemeClr val="tx1">
                    <a:lumMod val="85000"/>
                    <a:lumOff val="15000"/>
                  </a:schemeClr>
                </a:solidFill>
                <a:latin typeface="Arial"/>
                <a:cs typeface="Arial"/>
              </a:rPr>
              <a:t>Högar med många lappar i är viktiga för gruppen och hur vi ska vara mot varandra.</a:t>
            </a:r>
            <a:endParaRPr lang="sv-SE" sz="2800">
              <a:solidFill>
                <a:schemeClr val="tx1">
                  <a:lumMod val="85000"/>
                  <a:lumOff val="15000"/>
                </a:schemeClr>
              </a:solidFill>
              <a:latin typeface="Arial"/>
              <a:ea typeface="Calibri"/>
              <a:cs typeface="Arial"/>
            </a:endParaRPr>
          </a:p>
          <a:p>
            <a:endParaRPr lang="sv-SE" sz="2800" dirty="0">
              <a:solidFill>
                <a:schemeClr val="tx1">
                  <a:lumMod val="85000"/>
                  <a:lumOff val="15000"/>
                </a:schemeClr>
              </a:solidFill>
              <a:latin typeface="Arial"/>
              <a:cs typeface="Arial"/>
            </a:endParaRPr>
          </a:p>
          <a:p>
            <a:r>
              <a:rPr lang="sv-SE" sz="2800" dirty="0">
                <a:solidFill>
                  <a:schemeClr val="tx1">
                    <a:lumMod val="85000"/>
                    <a:lumOff val="15000"/>
                  </a:schemeClr>
                </a:solidFill>
                <a:latin typeface="Arial"/>
                <a:cs typeface="Arial"/>
              </a:rPr>
              <a:t>Försök att hitta ett gemensamt ord för de 3-5 största högarna med lappar. Skriv </a:t>
            </a:r>
            <a:r>
              <a:rPr lang="sv-SE" sz="2800" b="1" dirty="0">
                <a:solidFill>
                  <a:schemeClr val="tx1">
                    <a:lumMod val="85000"/>
                    <a:lumOff val="15000"/>
                  </a:schemeClr>
                </a:solidFill>
                <a:latin typeface="Arial"/>
                <a:cs typeface="Arial"/>
              </a:rPr>
              <a:t>ordet</a:t>
            </a:r>
            <a:r>
              <a:rPr lang="sv-SE" sz="2800" dirty="0">
                <a:solidFill>
                  <a:schemeClr val="tx1">
                    <a:lumMod val="85000"/>
                    <a:lumOff val="15000"/>
                  </a:schemeClr>
                </a:solidFill>
                <a:latin typeface="Arial"/>
                <a:cs typeface="Arial"/>
              </a:rPr>
              <a:t> och lägg på högen. </a:t>
            </a:r>
            <a:endParaRPr lang="sv-SE" sz="2800">
              <a:solidFill>
                <a:schemeClr val="tx1">
                  <a:lumMod val="85000"/>
                  <a:lumOff val="15000"/>
                </a:schemeClr>
              </a:solidFill>
              <a:latin typeface="Arial"/>
              <a:ea typeface="Calibri"/>
              <a:cs typeface="Arial"/>
            </a:endParaRPr>
          </a:p>
          <a:p>
            <a:endParaRPr lang="sv-SE" sz="2800" dirty="0">
              <a:solidFill>
                <a:schemeClr val="tx1">
                  <a:lumMod val="85000"/>
                  <a:lumOff val="15000"/>
                </a:schemeClr>
              </a:solidFill>
              <a:latin typeface="Arial"/>
              <a:cs typeface="Arial"/>
            </a:endParaRPr>
          </a:p>
          <a:p>
            <a:r>
              <a:rPr lang="sv-SE" sz="2800" dirty="0">
                <a:solidFill>
                  <a:schemeClr val="tx1">
                    <a:lumMod val="85000"/>
                    <a:lumOff val="15000"/>
                  </a:schemeClr>
                </a:solidFill>
                <a:latin typeface="Arial"/>
                <a:cs typeface="Arial"/>
              </a:rPr>
              <a:t>Dessa 3-5 ord är våra värderingar.</a:t>
            </a:r>
          </a:p>
          <a:p>
            <a:endParaRPr lang="sv-SE" sz="3200" dirty="0">
              <a:solidFill>
                <a:schemeClr val="tx1">
                  <a:lumMod val="85000"/>
                  <a:lumOff val="15000"/>
                </a:schemeClr>
              </a:solidFill>
            </a:endParaRPr>
          </a:p>
          <a:p>
            <a:endParaRPr lang="sv-SE" sz="3200" dirty="0">
              <a:solidFill>
                <a:schemeClr val="tx1">
                  <a:lumMod val="85000"/>
                  <a:lumOff val="15000"/>
                </a:schemeClr>
              </a:solidFill>
            </a:endParaRPr>
          </a:p>
          <a:p>
            <a:endParaRPr lang="sv-SE" sz="3200" dirty="0">
              <a:solidFill>
                <a:schemeClr val="tx1">
                  <a:lumMod val="85000"/>
                  <a:lumOff val="15000"/>
                </a:schemeClr>
              </a:solidFill>
              <a:ea typeface="Calibri"/>
              <a:cs typeface="Calibri"/>
            </a:endParaRPr>
          </a:p>
          <a:p>
            <a:endParaRPr lang="sv-SE" sz="3200" dirty="0">
              <a:solidFill>
                <a:schemeClr val="tx1">
                  <a:lumMod val="85000"/>
                  <a:lumOff val="15000"/>
                </a:schemeClr>
              </a:solidFill>
              <a:ea typeface="Calibri"/>
              <a:cs typeface="Calibri"/>
            </a:endParaRPr>
          </a:p>
        </p:txBody>
      </p:sp>
      <p:pic>
        <p:nvPicPr>
          <p:cNvPr id="4" name="Bildobjekt 3" descr="En bild som visar Grafik, grafisk design, Färggrann, kreativitet&#10;&#10;AI-genererat innehåll kan vara felaktigt.">
            <a:extLst>
              <a:ext uri="{FF2B5EF4-FFF2-40B4-BE49-F238E27FC236}">
                <a16:creationId xmlns:a16="http://schemas.microsoft.com/office/drawing/2014/main" id="{DA43096C-A7F6-0B37-8C70-17EC4C1EDA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7243" y="474011"/>
            <a:ext cx="3460055" cy="1761189"/>
          </a:xfrm>
          <a:prstGeom prst="rect">
            <a:avLst/>
          </a:prstGeom>
        </p:spPr>
      </p:pic>
    </p:spTree>
    <p:extLst>
      <p:ext uri="{BB962C8B-B14F-4D97-AF65-F5344CB8AC3E}">
        <p14:creationId xmlns:p14="http://schemas.microsoft.com/office/powerpoint/2010/main" val="2237293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6AA4A4E2-EB7A-BD7B-8769-90E32FCECD52}"/>
              </a:ext>
            </a:extLst>
          </p:cNvPr>
          <p:cNvSpPr>
            <a:spLocks noGrp="1"/>
          </p:cNvSpPr>
          <p:nvPr>
            <p:ph type="sldNum" sz="quarter" idx="12"/>
          </p:nvPr>
        </p:nvSpPr>
        <p:spPr/>
        <p:txBody>
          <a:bodyPr/>
          <a:lstStyle/>
          <a:p>
            <a:fld id="{B00E2B2B-A71B-0F40-B198-A1C7A3AB2C93}" type="slidenum">
              <a:rPr lang="sv-SE" smtClean="0">
                <a:solidFill>
                  <a:prstClr val="black">
                    <a:tint val="75000"/>
                  </a:prstClr>
                </a:solidFill>
              </a:rPr>
              <a:pPr/>
              <a:t>17</a:t>
            </a:fld>
            <a:endParaRPr lang="sv-SE">
              <a:solidFill>
                <a:prstClr val="black">
                  <a:tint val="75000"/>
                </a:prstClr>
              </a:solidFill>
            </a:endParaRPr>
          </a:p>
        </p:txBody>
      </p:sp>
      <p:sp>
        <p:nvSpPr>
          <p:cNvPr id="3" name="textruta 2">
            <a:extLst>
              <a:ext uri="{FF2B5EF4-FFF2-40B4-BE49-F238E27FC236}">
                <a16:creationId xmlns:a16="http://schemas.microsoft.com/office/drawing/2014/main" id="{B9D0AF01-3FCA-14CD-483A-3383A71CC0AB}"/>
              </a:ext>
            </a:extLst>
          </p:cNvPr>
          <p:cNvSpPr txBox="1"/>
          <p:nvPr/>
        </p:nvSpPr>
        <p:spPr>
          <a:xfrm>
            <a:off x="444087" y="626918"/>
            <a:ext cx="6446323" cy="5867081"/>
          </a:xfrm>
          <a:prstGeom prst="rect">
            <a:avLst/>
          </a:prstGeom>
        </p:spPr>
        <p:txBody>
          <a:bodyPr vert="horz" wrap="square" lIns="91440" tIns="45720" rIns="91440" bIns="45720" rtlCol="0" anchor="t">
            <a:normAutofit/>
          </a:bodyPr>
          <a:lstStyle/>
          <a:p>
            <a:r>
              <a:rPr lang="sv-SE" sz="3200" b="1" dirty="0">
                <a:solidFill>
                  <a:schemeClr val="tx1">
                    <a:lumMod val="85000"/>
                    <a:lumOff val="15000"/>
                  </a:schemeClr>
                </a:solidFill>
                <a:latin typeface="Arial"/>
                <a:cs typeface="Arial"/>
              </a:rPr>
              <a:t>Övning; Våra värderingar</a:t>
            </a:r>
          </a:p>
          <a:p>
            <a:endParaRPr lang="sv-SE" sz="3200" dirty="0">
              <a:solidFill>
                <a:schemeClr val="tx1">
                  <a:lumMod val="85000"/>
                  <a:lumOff val="15000"/>
                </a:schemeClr>
              </a:solidFill>
              <a:latin typeface="Arial"/>
              <a:cs typeface="Arial"/>
            </a:endParaRPr>
          </a:p>
          <a:p>
            <a:r>
              <a:rPr lang="sv-SE" sz="3200" b="1" dirty="0">
                <a:solidFill>
                  <a:schemeClr val="tx1">
                    <a:lumMod val="85000"/>
                    <a:lumOff val="15000"/>
                  </a:schemeClr>
                </a:solidFill>
                <a:latin typeface="Arial"/>
                <a:cs typeface="Arial"/>
              </a:rPr>
              <a:t>Steg 4: </a:t>
            </a:r>
            <a:br>
              <a:rPr lang="sv-SE" sz="3200" dirty="0">
                <a:latin typeface="Arial"/>
              </a:rPr>
            </a:br>
            <a:r>
              <a:rPr lang="sv-SE" sz="2800" dirty="0">
                <a:solidFill>
                  <a:schemeClr val="tx1">
                    <a:lumMod val="85000"/>
                    <a:lumOff val="15000"/>
                  </a:schemeClr>
                </a:solidFill>
                <a:latin typeface="Arial"/>
                <a:cs typeface="Arial"/>
              </a:rPr>
              <a:t>Rita upp en skala från 1-10 på ett blädderblock eller en </a:t>
            </a:r>
            <a:r>
              <a:rPr lang="sv-SE" sz="2800" dirty="0" err="1">
                <a:solidFill>
                  <a:schemeClr val="tx1">
                    <a:lumMod val="85000"/>
                    <a:lumOff val="15000"/>
                  </a:schemeClr>
                </a:solidFill>
                <a:latin typeface="Arial"/>
                <a:cs typeface="Arial"/>
              </a:rPr>
              <a:t>whiteboard</a:t>
            </a:r>
            <a:r>
              <a:rPr lang="sv-SE" sz="2800" dirty="0">
                <a:solidFill>
                  <a:schemeClr val="tx1">
                    <a:lumMod val="85000"/>
                    <a:lumOff val="15000"/>
                  </a:schemeClr>
                </a:solidFill>
                <a:latin typeface="Arial"/>
                <a:cs typeface="Arial"/>
              </a:rPr>
              <a:t> för varje värdering. Skriv värderingen (ordet) ovanför skalan. </a:t>
            </a:r>
            <a:endParaRPr lang="sv-SE" sz="2800">
              <a:solidFill>
                <a:schemeClr val="tx1">
                  <a:lumMod val="85000"/>
                  <a:lumOff val="15000"/>
                </a:schemeClr>
              </a:solidFill>
              <a:latin typeface="Arial"/>
              <a:ea typeface="Calibri"/>
              <a:cs typeface="Arial"/>
            </a:endParaRPr>
          </a:p>
          <a:p>
            <a:endParaRPr lang="sv-SE" sz="2800" dirty="0">
              <a:solidFill>
                <a:schemeClr val="tx1">
                  <a:lumMod val="85000"/>
                  <a:lumOff val="15000"/>
                </a:schemeClr>
              </a:solidFill>
              <a:latin typeface="Arial"/>
              <a:cs typeface="Arial"/>
            </a:endParaRPr>
          </a:p>
          <a:p>
            <a:r>
              <a:rPr lang="sv-SE" sz="2800" dirty="0">
                <a:solidFill>
                  <a:schemeClr val="tx1">
                    <a:lumMod val="85000"/>
                    <a:lumOff val="15000"/>
                  </a:schemeClr>
                </a:solidFill>
                <a:latin typeface="Arial"/>
                <a:cs typeface="Arial"/>
              </a:rPr>
              <a:t>Alla deltagare i gruppen sätter sitt betyg på hur bra vi i gruppen är på varje värdering. 1 är sämsta tänkbara och 10 är bästa tänkbara. Skriv på lappar, en lapp per deltagare.</a:t>
            </a:r>
            <a:endParaRPr lang="sv-SE" sz="2800" dirty="0">
              <a:solidFill>
                <a:schemeClr val="tx1">
                  <a:lumMod val="85000"/>
                  <a:lumOff val="15000"/>
                </a:schemeClr>
              </a:solidFill>
              <a:latin typeface="Arial"/>
              <a:ea typeface="Calibri"/>
              <a:cs typeface="Arial"/>
            </a:endParaRPr>
          </a:p>
          <a:p>
            <a:endParaRPr lang="sv-SE" sz="3200">
              <a:solidFill>
                <a:schemeClr val="tx1">
                  <a:lumMod val="85000"/>
                  <a:lumOff val="15000"/>
                </a:schemeClr>
              </a:solidFill>
            </a:endParaRPr>
          </a:p>
          <a:p>
            <a:endParaRPr lang="sv-SE" sz="3200">
              <a:solidFill>
                <a:schemeClr val="tx1">
                  <a:lumMod val="85000"/>
                  <a:lumOff val="15000"/>
                </a:schemeClr>
              </a:solidFill>
            </a:endParaRPr>
          </a:p>
          <a:p>
            <a:endParaRPr lang="sv-SE" sz="3200">
              <a:solidFill>
                <a:schemeClr val="tx1">
                  <a:lumMod val="85000"/>
                  <a:lumOff val="15000"/>
                </a:schemeClr>
              </a:solidFill>
            </a:endParaRPr>
          </a:p>
          <a:p>
            <a:endParaRPr lang="sv-SE" sz="3200">
              <a:solidFill>
                <a:schemeClr val="tx1">
                  <a:lumMod val="85000"/>
                  <a:lumOff val="15000"/>
                </a:schemeClr>
              </a:solidFill>
            </a:endParaRPr>
          </a:p>
        </p:txBody>
      </p:sp>
      <p:pic>
        <p:nvPicPr>
          <p:cNvPr id="4" name="Bildobjekt 3" descr="En bild som visar text, handskrift, papper&#10;&#10;Automatiskt genererad beskrivning">
            <a:extLst>
              <a:ext uri="{FF2B5EF4-FFF2-40B4-BE49-F238E27FC236}">
                <a16:creationId xmlns:a16="http://schemas.microsoft.com/office/drawing/2014/main" id="{D6F124F0-B145-6F5B-2134-80CAB04202B8}"/>
              </a:ext>
            </a:extLst>
          </p:cNvPr>
          <p:cNvPicPr>
            <a:picLocks noChangeAspect="1"/>
          </p:cNvPicPr>
          <p:nvPr/>
        </p:nvPicPr>
        <p:blipFill>
          <a:blip r:embed="rId3"/>
          <a:srcRect l="2902" r="76" b="295"/>
          <a:stretch/>
        </p:blipFill>
        <p:spPr>
          <a:xfrm>
            <a:off x="6883867" y="1821136"/>
            <a:ext cx="5091961" cy="4681978"/>
          </a:xfrm>
          <a:prstGeom prst="rect">
            <a:avLst/>
          </a:prstGeom>
        </p:spPr>
      </p:pic>
    </p:spTree>
    <p:extLst>
      <p:ext uri="{BB962C8B-B14F-4D97-AF65-F5344CB8AC3E}">
        <p14:creationId xmlns:p14="http://schemas.microsoft.com/office/powerpoint/2010/main" val="1413203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6AA4A4E2-EB7A-BD7B-8769-90E32FCECD52}"/>
              </a:ext>
            </a:extLst>
          </p:cNvPr>
          <p:cNvSpPr>
            <a:spLocks noGrp="1"/>
          </p:cNvSpPr>
          <p:nvPr>
            <p:ph type="sldNum" sz="quarter" idx="12"/>
          </p:nvPr>
        </p:nvSpPr>
        <p:spPr/>
        <p:txBody>
          <a:bodyPr/>
          <a:lstStyle/>
          <a:p>
            <a:fld id="{B00E2B2B-A71B-0F40-B198-A1C7A3AB2C93}" type="slidenum">
              <a:rPr lang="sv-SE" smtClean="0">
                <a:solidFill>
                  <a:prstClr val="black">
                    <a:tint val="75000"/>
                  </a:prstClr>
                </a:solidFill>
              </a:rPr>
              <a:pPr/>
              <a:t>18</a:t>
            </a:fld>
            <a:endParaRPr lang="sv-SE">
              <a:solidFill>
                <a:prstClr val="black">
                  <a:tint val="75000"/>
                </a:prstClr>
              </a:solidFill>
            </a:endParaRPr>
          </a:p>
        </p:txBody>
      </p:sp>
      <p:sp>
        <p:nvSpPr>
          <p:cNvPr id="3" name="textruta 2">
            <a:extLst>
              <a:ext uri="{FF2B5EF4-FFF2-40B4-BE49-F238E27FC236}">
                <a16:creationId xmlns:a16="http://schemas.microsoft.com/office/drawing/2014/main" id="{B9D0AF01-3FCA-14CD-483A-3383A71CC0AB}"/>
              </a:ext>
            </a:extLst>
          </p:cNvPr>
          <p:cNvSpPr txBox="1"/>
          <p:nvPr/>
        </p:nvSpPr>
        <p:spPr>
          <a:xfrm>
            <a:off x="1246908" y="615109"/>
            <a:ext cx="9203377" cy="5800311"/>
          </a:xfrm>
          <a:prstGeom prst="rect">
            <a:avLst/>
          </a:prstGeom>
        </p:spPr>
        <p:txBody>
          <a:bodyPr vert="horz" wrap="square" lIns="91440" tIns="45720" rIns="91440" bIns="45720" rtlCol="0" anchor="t">
            <a:normAutofit fontScale="92500" lnSpcReduction="20000"/>
          </a:bodyPr>
          <a:lstStyle/>
          <a:p>
            <a:r>
              <a:rPr lang="sv-SE" sz="3200" b="1" dirty="0">
                <a:solidFill>
                  <a:schemeClr val="tx1">
                    <a:lumMod val="85000"/>
                    <a:lumOff val="15000"/>
                  </a:schemeClr>
                </a:solidFill>
                <a:latin typeface="Arial"/>
                <a:cs typeface="Arial"/>
              </a:rPr>
              <a:t>Övning; Våra värderingar</a:t>
            </a:r>
          </a:p>
          <a:p>
            <a:endParaRPr lang="sv-SE" sz="3200" dirty="0">
              <a:solidFill>
                <a:schemeClr val="tx1">
                  <a:lumMod val="85000"/>
                  <a:lumOff val="15000"/>
                </a:schemeClr>
              </a:solidFill>
              <a:latin typeface="Arial"/>
              <a:ea typeface="Calibri"/>
              <a:cs typeface="Calibri"/>
            </a:endParaRPr>
          </a:p>
          <a:p>
            <a:r>
              <a:rPr lang="sv-SE" sz="3200" b="1" dirty="0">
                <a:solidFill>
                  <a:schemeClr val="tx1">
                    <a:lumMod val="85000"/>
                    <a:lumOff val="15000"/>
                  </a:schemeClr>
                </a:solidFill>
                <a:latin typeface="Arial"/>
                <a:cs typeface="Arial"/>
              </a:rPr>
              <a:t>Steg 5:</a:t>
            </a:r>
            <a:br>
              <a:rPr lang="sv-SE" sz="3200" dirty="0">
                <a:latin typeface="Arial"/>
              </a:rPr>
            </a:br>
            <a:r>
              <a:rPr lang="sv-SE" sz="3200" dirty="0">
                <a:solidFill>
                  <a:schemeClr val="tx1">
                    <a:lumMod val="85000"/>
                    <a:lumOff val="15000"/>
                  </a:schemeClr>
                </a:solidFill>
                <a:latin typeface="Arial"/>
                <a:cs typeface="Arial"/>
              </a:rPr>
              <a:t>Titta på resultatet av självskattningen av värderingarna. Gruppens styrkor och svagheter. Vad ska vi göra mer av och mindre av?</a:t>
            </a:r>
            <a:endParaRPr lang="sv-SE" sz="3200" dirty="0">
              <a:solidFill>
                <a:schemeClr val="tx1">
                  <a:lumMod val="85000"/>
                  <a:lumOff val="15000"/>
                </a:schemeClr>
              </a:solidFill>
              <a:latin typeface="Arial"/>
              <a:ea typeface="Calibri"/>
              <a:cs typeface="Arial"/>
            </a:endParaRPr>
          </a:p>
          <a:p>
            <a:endParaRPr lang="sv-SE" sz="3200" dirty="0">
              <a:solidFill>
                <a:schemeClr val="tx1">
                  <a:lumMod val="85000"/>
                  <a:lumOff val="15000"/>
                </a:schemeClr>
              </a:solidFill>
              <a:latin typeface="Arial"/>
              <a:ea typeface="Calibri"/>
              <a:cs typeface="Calibri"/>
            </a:endParaRPr>
          </a:p>
          <a:p>
            <a:r>
              <a:rPr lang="sv-SE" sz="3200" dirty="0">
                <a:solidFill>
                  <a:schemeClr val="tx1">
                    <a:lumMod val="85000"/>
                    <a:lumOff val="15000"/>
                  </a:schemeClr>
                </a:solidFill>
                <a:latin typeface="Arial"/>
                <a:cs typeface="Calibri"/>
              </a:rPr>
              <a:t>Berätta för varandra i gruppen vad som menas med värderingarna, skriv ner det ni kommer fram till.</a:t>
            </a:r>
            <a:endParaRPr lang="sv-SE" sz="3200" dirty="0">
              <a:solidFill>
                <a:schemeClr val="tx1">
                  <a:lumMod val="85000"/>
                  <a:lumOff val="15000"/>
                </a:schemeClr>
              </a:solidFill>
              <a:latin typeface="Arial"/>
              <a:ea typeface="Calibri"/>
              <a:cs typeface="Calibri"/>
            </a:endParaRPr>
          </a:p>
          <a:p>
            <a:endParaRPr lang="sv-SE" sz="3200" dirty="0">
              <a:solidFill>
                <a:schemeClr val="tx1">
                  <a:lumMod val="85000"/>
                  <a:lumOff val="15000"/>
                </a:schemeClr>
              </a:solidFill>
              <a:latin typeface="Arial"/>
              <a:ea typeface="Calibri"/>
              <a:cs typeface="Calibri"/>
            </a:endParaRPr>
          </a:p>
          <a:p>
            <a:r>
              <a:rPr lang="sv-SE" sz="3200" dirty="0">
                <a:solidFill>
                  <a:schemeClr val="tx1">
                    <a:lumMod val="85000"/>
                    <a:lumOff val="15000"/>
                  </a:schemeClr>
                </a:solidFill>
                <a:latin typeface="Arial"/>
                <a:cs typeface="Calibri"/>
              </a:rPr>
              <a:t>Kanske finns det aktiviteter som ni ska föra in på en "att göra lista" så att ni blir ännu bättre på det som är viktigt för er, värderingarna?</a:t>
            </a:r>
            <a:endParaRPr lang="sv-SE" sz="3200" dirty="0">
              <a:solidFill>
                <a:schemeClr val="tx1">
                  <a:lumMod val="85000"/>
                  <a:lumOff val="15000"/>
                </a:schemeClr>
              </a:solidFill>
              <a:latin typeface="Arial"/>
              <a:ea typeface="Calibri"/>
              <a:cs typeface="Calibri"/>
            </a:endParaRPr>
          </a:p>
          <a:p>
            <a:endParaRPr lang="sv-SE" sz="3200" dirty="0">
              <a:solidFill>
                <a:schemeClr val="tx1">
                  <a:lumMod val="85000"/>
                  <a:lumOff val="15000"/>
                </a:schemeClr>
              </a:solidFill>
              <a:latin typeface="Arial"/>
              <a:ea typeface="Calibri"/>
              <a:cs typeface="Calibri"/>
            </a:endParaRPr>
          </a:p>
          <a:p>
            <a:r>
              <a:rPr lang="sv-SE" sz="3200" dirty="0">
                <a:solidFill>
                  <a:schemeClr val="tx1">
                    <a:lumMod val="85000"/>
                    <a:lumOff val="15000"/>
                  </a:schemeClr>
                </a:solidFill>
                <a:latin typeface="Arial"/>
                <a:cs typeface="Arial"/>
              </a:rPr>
              <a:t>Spara resultatet av självskattningen!</a:t>
            </a:r>
            <a:endParaRPr lang="sv-SE" sz="3200" dirty="0">
              <a:solidFill>
                <a:schemeClr val="tx1">
                  <a:lumMod val="85000"/>
                  <a:lumOff val="15000"/>
                </a:schemeClr>
              </a:solidFill>
              <a:latin typeface="Arial"/>
              <a:ea typeface="Calibri"/>
              <a:cs typeface="Arial"/>
            </a:endParaRPr>
          </a:p>
        </p:txBody>
      </p:sp>
      <p:pic>
        <p:nvPicPr>
          <p:cNvPr id="4" name="Bildobjekt 3" descr="En bild som visar Grafik, grafisk design, Färggrann, kreativitet&#10;&#10;AI-genererat innehåll kan vara felaktigt.">
            <a:extLst>
              <a:ext uri="{FF2B5EF4-FFF2-40B4-BE49-F238E27FC236}">
                <a16:creationId xmlns:a16="http://schemas.microsoft.com/office/drawing/2014/main" id="{4C38E019-B205-14FF-6E44-6F2056FBA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7534" y="86084"/>
            <a:ext cx="3460055" cy="1761189"/>
          </a:xfrm>
          <a:prstGeom prst="rect">
            <a:avLst/>
          </a:prstGeom>
        </p:spPr>
      </p:pic>
    </p:spTree>
    <p:extLst>
      <p:ext uri="{BB962C8B-B14F-4D97-AF65-F5344CB8AC3E}">
        <p14:creationId xmlns:p14="http://schemas.microsoft.com/office/powerpoint/2010/main" val="3857467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6AA4A4E2-EB7A-BD7B-8769-90E32FCECD52}"/>
              </a:ext>
            </a:extLst>
          </p:cNvPr>
          <p:cNvSpPr>
            <a:spLocks noGrp="1"/>
          </p:cNvSpPr>
          <p:nvPr>
            <p:ph type="sldNum" sz="quarter" idx="12"/>
          </p:nvPr>
        </p:nvSpPr>
        <p:spPr/>
        <p:txBody>
          <a:bodyPr/>
          <a:lstStyle/>
          <a:p>
            <a:fld id="{B00E2B2B-A71B-0F40-B198-A1C7A3AB2C93}" type="slidenum">
              <a:rPr lang="sv-SE" smtClean="0">
                <a:solidFill>
                  <a:prstClr val="black">
                    <a:tint val="75000"/>
                  </a:prstClr>
                </a:solidFill>
              </a:rPr>
              <a:pPr/>
              <a:t>19</a:t>
            </a:fld>
            <a:endParaRPr lang="sv-SE">
              <a:solidFill>
                <a:prstClr val="black">
                  <a:tint val="75000"/>
                </a:prstClr>
              </a:solidFill>
            </a:endParaRPr>
          </a:p>
        </p:txBody>
      </p:sp>
      <p:sp>
        <p:nvSpPr>
          <p:cNvPr id="3" name="textruta 2">
            <a:extLst>
              <a:ext uri="{FF2B5EF4-FFF2-40B4-BE49-F238E27FC236}">
                <a16:creationId xmlns:a16="http://schemas.microsoft.com/office/drawing/2014/main" id="{B9D0AF01-3FCA-14CD-483A-3383A71CC0AB}"/>
              </a:ext>
            </a:extLst>
          </p:cNvPr>
          <p:cNvSpPr txBox="1"/>
          <p:nvPr/>
        </p:nvSpPr>
        <p:spPr>
          <a:xfrm>
            <a:off x="1246908" y="1089561"/>
            <a:ext cx="9203377" cy="4678878"/>
          </a:xfrm>
          <a:prstGeom prst="rect">
            <a:avLst/>
          </a:prstGeom>
        </p:spPr>
        <p:txBody>
          <a:bodyPr vert="horz" wrap="square" lIns="91440" tIns="45720" rIns="91440" bIns="45720" rtlCol="0" anchor="t">
            <a:normAutofit/>
          </a:bodyPr>
          <a:lstStyle/>
          <a:p>
            <a:r>
              <a:rPr lang="sv-SE" sz="3200" b="1" dirty="0">
                <a:solidFill>
                  <a:schemeClr val="tx1">
                    <a:lumMod val="85000"/>
                    <a:lumOff val="15000"/>
                  </a:schemeClr>
                </a:solidFill>
                <a:latin typeface="Arial"/>
                <a:cs typeface="Arial"/>
              </a:rPr>
              <a:t>Övning; Våra värderingar</a:t>
            </a:r>
          </a:p>
          <a:p>
            <a:endParaRPr lang="sv-SE" sz="3200" dirty="0">
              <a:solidFill>
                <a:schemeClr val="tx1">
                  <a:lumMod val="85000"/>
                  <a:lumOff val="15000"/>
                </a:schemeClr>
              </a:solidFill>
              <a:latin typeface="Arial"/>
              <a:cs typeface="Arial"/>
            </a:endParaRPr>
          </a:p>
          <a:p>
            <a:r>
              <a:rPr lang="sv-SE" sz="3200" b="1" dirty="0">
                <a:solidFill>
                  <a:schemeClr val="tx1">
                    <a:lumMod val="85000"/>
                    <a:lumOff val="15000"/>
                  </a:schemeClr>
                </a:solidFill>
                <a:latin typeface="Arial"/>
                <a:cs typeface="Arial"/>
              </a:rPr>
              <a:t>Steg 6:</a:t>
            </a:r>
            <a:br>
              <a:rPr lang="sv-SE" sz="3200" dirty="0">
                <a:latin typeface="Arial"/>
                <a:ea typeface="Calibri"/>
                <a:cs typeface="Calibri"/>
              </a:rPr>
            </a:br>
            <a:r>
              <a:rPr lang="sv-SE" sz="2800" dirty="0">
                <a:solidFill>
                  <a:schemeClr val="tx1">
                    <a:lumMod val="85000"/>
                    <a:lumOff val="15000"/>
                  </a:schemeClr>
                </a:solidFill>
                <a:latin typeface="Arial"/>
                <a:cs typeface="Arial"/>
              </a:rPr>
              <a:t>Följ upp denna övning och gör en självskattning av gruppens värderingar med jämna mellanrum.</a:t>
            </a:r>
            <a:endParaRPr lang="sv-SE" sz="2800">
              <a:solidFill>
                <a:schemeClr val="tx1">
                  <a:lumMod val="85000"/>
                  <a:lumOff val="15000"/>
                </a:schemeClr>
              </a:solidFill>
              <a:latin typeface="Arial"/>
              <a:ea typeface="Calibri"/>
              <a:cs typeface="Arial"/>
            </a:endParaRPr>
          </a:p>
          <a:p>
            <a:endParaRPr lang="sv-SE" sz="2800" dirty="0">
              <a:solidFill>
                <a:schemeClr val="tx1">
                  <a:lumMod val="85000"/>
                  <a:lumOff val="15000"/>
                </a:schemeClr>
              </a:solidFill>
              <a:latin typeface="Arial"/>
              <a:cs typeface="Arial"/>
            </a:endParaRPr>
          </a:p>
          <a:p>
            <a:r>
              <a:rPr lang="sv-SE" sz="2800" dirty="0">
                <a:solidFill>
                  <a:schemeClr val="tx1">
                    <a:lumMod val="85000"/>
                    <a:lumOff val="15000"/>
                  </a:schemeClr>
                </a:solidFill>
                <a:latin typeface="Arial"/>
                <a:cs typeface="Arial"/>
              </a:rPr>
              <a:t>Titta tillbaka och jämför med tidigare resultat. </a:t>
            </a:r>
            <a:endParaRPr lang="sv-SE" sz="2800">
              <a:solidFill>
                <a:schemeClr val="tx1">
                  <a:lumMod val="85000"/>
                  <a:lumOff val="15000"/>
                </a:schemeClr>
              </a:solidFill>
              <a:latin typeface="Arial"/>
              <a:ea typeface="Calibri"/>
              <a:cs typeface="Arial"/>
            </a:endParaRPr>
          </a:p>
          <a:p>
            <a:r>
              <a:rPr lang="sv-SE" sz="2800" dirty="0">
                <a:solidFill>
                  <a:schemeClr val="tx1">
                    <a:lumMod val="85000"/>
                    <a:lumOff val="15000"/>
                  </a:schemeClr>
                </a:solidFill>
                <a:latin typeface="Arial"/>
                <a:cs typeface="Arial"/>
              </a:rPr>
              <a:t>En del i den ständiga förbättringen i gruppens samarbete och trivsel.</a:t>
            </a:r>
            <a:endParaRPr lang="sv-SE" sz="2800">
              <a:solidFill>
                <a:schemeClr val="tx1">
                  <a:lumMod val="85000"/>
                  <a:lumOff val="15000"/>
                </a:schemeClr>
              </a:solidFill>
              <a:latin typeface="Arial"/>
              <a:ea typeface="Calibri"/>
              <a:cs typeface="Arial"/>
            </a:endParaRPr>
          </a:p>
          <a:p>
            <a:endParaRPr lang="sv-SE" sz="2800" dirty="0">
              <a:solidFill>
                <a:schemeClr val="tx1">
                  <a:lumMod val="85000"/>
                  <a:lumOff val="15000"/>
                </a:schemeClr>
              </a:solidFill>
              <a:latin typeface="Arial"/>
              <a:ea typeface="Calibri"/>
              <a:cs typeface="Calibri"/>
            </a:endParaRPr>
          </a:p>
          <a:p>
            <a:endParaRPr lang="sv-SE" sz="3200" dirty="0">
              <a:solidFill>
                <a:schemeClr val="tx1">
                  <a:lumMod val="85000"/>
                  <a:lumOff val="15000"/>
                </a:schemeClr>
              </a:solidFill>
            </a:endParaRPr>
          </a:p>
          <a:p>
            <a:endParaRPr lang="sv-SE" sz="3200" dirty="0">
              <a:solidFill>
                <a:schemeClr val="tx1">
                  <a:lumMod val="85000"/>
                  <a:lumOff val="15000"/>
                </a:schemeClr>
              </a:solidFill>
            </a:endParaRPr>
          </a:p>
        </p:txBody>
      </p:sp>
      <p:pic>
        <p:nvPicPr>
          <p:cNvPr id="4" name="Bildobjekt 3" descr="En bild som visar Grafik, grafisk design, Färggrann, kreativitet&#10;&#10;AI-genererat innehåll kan vara felaktigt.">
            <a:extLst>
              <a:ext uri="{FF2B5EF4-FFF2-40B4-BE49-F238E27FC236}">
                <a16:creationId xmlns:a16="http://schemas.microsoft.com/office/drawing/2014/main" id="{2F23F565-8FCF-7A30-023B-46071269C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006" y="446302"/>
            <a:ext cx="3460055" cy="1761189"/>
          </a:xfrm>
          <a:prstGeom prst="rect">
            <a:avLst/>
          </a:prstGeom>
        </p:spPr>
      </p:pic>
    </p:spTree>
    <p:extLst>
      <p:ext uri="{BB962C8B-B14F-4D97-AF65-F5344CB8AC3E}">
        <p14:creationId xmlns:p14="http://schemas.microsoft.com/office/powerpoint/2010/main" val="325091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6C696C0-FAC3-9580-F15C-E391F6CE9173}"/>
              </a:ext>
            </a:extLst>
          </p:cNvPr>
          <p:cNvSpPr txBox="1"/>
          <p:nvPr/>
        </p:nvSpPr>
        <p:spPr>
          <a:xfrm>
            <a:off x="2587057" y="609386"/>
            <a:ext cx="7284932" cy="5078313"/>
          </a:xfrm>
          <a:prstGeom prst="rect">
            <a:avLst/>
          </a:prstGeom>
          <a:noFill/>
        </p:spPr>
        <p:txBody>
          <a:bodyPr wrap="square" lIns="91440" tIns="45720" rIns="91440" bIns="45720" rtlCol="0" anchor="t">
            <a:spAutoFit/>
          </a:bodyPr>
          <a:lstStyle/>
          <a:p>
            <a:pPr algn="ctr"/>
            <a:r>
              <a:rPr lang="sv-SE" sz="3600" b="1" dirty="0">
                <a:latin typeface="Arial"/>
                <a:cs typeface="Arial"/>
              </a:rPr>
              <a:t>Värderingar</a:t>
            </a:r>
            <a:endParaRPr lang="sv-SE" sz="3600" b="1" dirty="0">
              <a:latin typeface="Arial"/>
              <a:ea typeface="Calibri"/>
              <a:cs typeface="Arial"/>
            </a:endParaRPr>
          </a:p>
          <a:p>
            <a:pPr algn="ctr"/>
            <a:r>
              <a:rPr lang="sv-SE" sz="3600" b="1" dirty="0">
                <a:latin typeface="Arial"/>
                <a:ea typeface="Calibri"/>
                <a:cs typeface="Arial"/>
              </a:rPr>
              <a:t>Vår kultur </a:t>
            </a:r>
          </a:p>
          <a:p>
            <a:pPr algn="ctr"/>
            <a:endParaRPr lang="sv-SE" sz="3600" b="1" dirty="0">
              <a:latin typeface="Arial"/>
              <a:cs typeface="Arial"/>
            </a:endParaRPr>
          </a:p>
          <a:p>
            <a:pPr algn="ctr"/>
            <a:endParaRPr lang="sv-SE" sz="3600" b="1" dirty="0">
              <a:latin typeface="Arial"/>
              <a:ea typeface="Calibri"/>
              <a:cs typeface="Arial"/>
            </a:endParaRPr>
          </a:p>
          <a:p>
            <a:pPr algn="ctr"/>
            <a:endParaRPr lang="sv-SE" sz="3600" b="1" dirty="0">
              <a:latin typeface="Arial"/>
              <a:cs typeface="Arial"/>
            </a:endParaRPr>
          </a:p>
          <a:p>
            <a:pPr algn="ctr"/>
            <a:endParaRPr lang="sv-SE" sz="3600" b="1" dirty="0">
              <a:latin typeface="Arial"/>
              <a:cs typeface="Arial"/>
            </a:endParaRPr>
          </a:p>
          <a:p>
            <a:pPr algn="ctr"/>
            <a:endParaRPr lang="sv-SE" sz="3600" b="1" dirty="0">
              <a:latin typeface="Arial"/>
              <a:cs typeface="Arial"/>
            </a:endParaRPr>
          </a:p>
          <a:p>
            <a:pPr algn="ctr"/>
            <a:endParaRPr lang="sv-SE" sz="3600" b="1" dirty="0">
              <a:latin typeface="Arial"/>
              <a:cs typeface="Arial"/>
            </a:endParaRPr>
          </a:p>
          <a:p>
            <a:pPr algn="ctr"/>
            <a:r>
              <a:rPr lang="sv-SE" sz="3600" dirty="0">
                <a:latin typeface="Arial"/>
                <a:cs typeface="Arial"/>
              </a:rPr>
              <a:t>Hur vi ska vara mot varandra </a:t>
            </a:r>
            <a:endParaRPr lang="sv-SE" sz="3600" dirty="0">
              <a:latin typeface="Arial"/>
              <a:ea typeface="Calibri"/>
              <a:cs typeface="Arial"/>
            </a:endParaRPr>
          </a:p>
        </p:txBody>
      </p:sp>
      <p:pic>
        <p:nvPicPr>
          <p:cNvPr id="5" name="Bildobjekt 4" descr="En bild som visar Grafik, grafisk design, Färggrann, kreativitet&#10;&#10;AI-genererat innehåll kan vara felaktigt.">
            <a:extLst>
              <a:ext uri="{FF2B5EF4-FFF2-40B4-BE49-F238E27FC236}">
                <a16:creationId xmlns:a16="http://schemas.microsoft.com/office/drawing/2014/main" id="{D75D44E6-E4F5-2742-942A-69A57D260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634" y="1431331"/>
            <a:ext cx="6747309" cy="3434421"/>
          </a:xfrm>
          <a:prstGeom prst="rect">
            <a:avLst/>
          </a:prstGeom>
        </p:spPr>
      </p:pic>
    </p:spTree>
    <p:extLst>
      <p:ext uri="{BB962C8B-B14F-4D97-AF65-F5344CB8AC3E}">
        <p14:creationId xmlns:p14="http://schemas.microsoft.com/office/powerpoint/2010/main" val="1824566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9411-93FB-FD81-F37F-BE93A8C73697}"/>
              </a:ext>
            </a:extLst>
          </p:cNvPr>
          <p:cNvSpPr>
            <a:spLocks noGrp="1"/>
          </p:cNvSpPr>
          <p:nvPr>
            <p:ph type="title"/>
          </p:nvPr>
        </p:nvSpPr>
        <p:spPr>
          <a:xfrm>
            <a:off x="2099073" y="663420"/>
            <a:ext cx="7981841" cy="911374"/>
          </a:xfrm>
        </p:spPr>
        <p:txBody>
          <a:bodyPr/>
          <a:lstStyle/>
          <a:p>
            <a:r>
              <a:rPr lang="en-US" b="1" dirty="0">
                <a:latin typeface="Arial"/>
                <a:cs typeface="Arial"/>
              </a:rPr>
              <a:t>Tips! </a:t>
            </a:r>
            <a:endParaRPr lang="en-US" b="1" dirty="0">
              <a:latin typeface="Arial"/>
            </a:endParaRPr>
          </a:p>
        </p:txBody>
      </p:sp>
      <p:sp>
        <p:nvSpPr>
          <p:cNvPr id="3" name="Content Placeholder 2">
            <a:extLst>
              <a:ext uri="{FF2B5EF4-FFF2-40B4-BE49-F238E27FC236}">
                <a16:creationId xmlns:a16="http://schemas.microsoft.com/office/drawing/2014/main" id="{71B8CC8B-C1EB-0E9F-5B1D-91F089173254}"/>
              </a:ext>
            </a:extLst>
          </p:cNvPr>
          <p:cNvSpPr>
            <a:spLocks noGrp="1"/>
          </p:cNvSpPr>
          <p:nvPr>
            <p:ph idx="1"/>
          </p:nvPr>
        </p:nvSpPr>
        <p:spPr>
          <a:xfrm>
            <a:off x="2099072" y="1329000"/>
            <a:ext cx="8544548" cy="4197367"/>
          </a:xfrm>
        </p:spPr>
        <p:txBody>
          <a:bodyPr vert="horz" lIns="91440" tIns="45720" rIns="91440" bIns="45720" rtlCol="0" anchor="t">
            <a:normAutofit/>
          </a:bodyPr>
          <a:lstStyle/>
          <a:p>
            <a:pPr marL="0" indent="0">
              <a:buNone/>
            </a:pPr>
            <a:endParaRPr lang="en-US">
              <a:cs typeface="Arial"/>
            </a:endParaRPr>
          </a:p>
          <a:p>
            <a:pPr marL="0" indent="0">
              <a:buNone/>
            </a:pPr>
            <a:r>
              <a:rPr lang="en-US" dirty="0">
                <a:latin typeface="Arial"/>
                <a:cs typeface="Arial"/>
                <a:hlinkClick r:id="rId2">
                  <a:extLst>
                    <a:ext uri="{A12FA001-AC4F-418D-AE19-62706E023703}">
                      <ahyp:hlinkClr xmlns:ahyp="http://schemas.microsoft.com/office/drawing/2018/hyperlinkcolor" val="tx"/>
                    </a:ext>
                  </a:extLst>
                </a:hlinkClick>
              </a:rPr>
              <a:t>Film – Lean för en säkrare arbetsmiljö i lantbruket</a:t>
            </a:r>
            <a:r>
              <a:rPr lang="en-US" dirty="0">
                <a:latin typeface="Arial"/>
                <a:cs typeface="Arial"/>
              </a:rPr>
              <a:t> </a:t>
            </a:r>
          </a:p>
        </p:txBody>
      </p:sp>
      <p:pic>
        <p:nvPicPr>
          <p:cNvPr id="4" name="Picture 3">
            <a:extLst>
              <a:ext uri="{FF2B5EF4-FFF2-40B4-BE49-F238E27FC236}">
                <a16:creationId xmlns:a16="http://schemas.microsoft.com/office/drawing/2014/main" id="{C736C7AE-3371-87DF-811B-B4F4D706445A}"/>
              </a:ext>
            </a:extLst>
          </p:cNvPr>
          <p:cNvPicPr>
            <a:picLocks noChangeAspect="1"/>
          </p:cNvPicPr>
          <p:nvPr/>
        </p:nvPicPr>
        <p:blipFill>
          <a:blip r:embed="rId3"/>
          <a:stretch>
            <a:fillRect/>
          </a:stretch>
        </p:blipFill>
        <p:spPr>
          <a:xfrm>
            <a:off x="2098432" y="2498479"/>
            <a:ext cx="7432431" cy="4205653"/>
          </a:xfrm>
          <a:prstGeom prst="rect">
            <a:avLst/>
          </a:prstGeom>
        </p:spPr>
      </p:pic>
      <p:pic>
        <p:nvPicPr>
          <p:cNvPr id="5" name="Picture 4">
            <a:extLst>
              <a:ext uri="{FF2B5EF4-FFF2-40B4-BE49-F238E27FC236}">
                <a16:creationId xmlns:a16="http://schemas.microsoft.com/office/drawing/2014/main" id="{C894EDEE-488D-3309-0C2B-AFBC5628F459}"/>
              </a:ext>
            </a:extLst>
          </p:cNvPr>
          <p:cNvPicPr>
            <a:picLocks noChangeAspect="1"/>
          </p:cNvPicPr>
          <p:nvPr/>
        </p:nvPicPr>
        <p:blipFill>
          <a:blip r:embed="rId4"/>
          <a:stretch>
            <a:fillRect/>
          </a:stretch>
        </p:blipFill>
        <p:spPr>
          <a:xfrm>
            <a:off x="256125" y="292854"/>
            <a:ext cx="1567104" cy="2216903"/>
          </a:xfrm>
          <a:prstGeom prst="rect">
            <a:avLst/>
          </a:prstGeom>
        </p:spPr>
      </p:pic>
    </p:spTree>
    <p:extLst>
      <p:ext uri="{BB962C8B-B14F-4D97-AF65-F5344CB8AC3E}">
        <p14:creationId xmlns:p14="http://schemas.microsoft.com/office/powerpoint/2010/main" val="221848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0E208-4BC6-9E05-2EF3-0A81AFC32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CE2F0-D3A2-77CA-4B8A-CB98BF624EAE}"/>
              </a:ext>
            </a:extLst>
          </p:cNvPr>
          <p:cNvSpPr>
            <a:spLocks noGrp="1"/>
          </p:cNvSpPr>
          <p:nvPr>
            <p:ph type="title"/>
          </p:nvPr>
        </p:nvSpPr>
        <p:spPr>
          <a:xfrm>
            <a:off x="2099073" y="663420"/>
            <a:ext cx="7981841" cy="911374"/>
          </a:xfrm>
        </p:spPr>
        <p:txBody>
          <a:bodyPr/>
          <a:lstStyle/>
          <a:p>
            <a:r>
              <a:rPr lang="en-US" b="1" dirty="0">
                <a:latin typeface="Arial"/>
                <a:cs typeface="Arial"/>
              </a:rPr>
              <a:t>Tips! </a:t>
            </a:r>
            <a:endParaRPr lang="en-US" b="1" dirty="0">
              <a:latin typeface="Arial"/>
            </a:endParaRPr>
          </a:p>
        </p:txBody>
      </p:sp>
      <p:sp>
        <p:nvSpPr>
          <p:cNvPr id="3" name="Content Placeholder 2">
            <a:extLst>
              <a:ext uri="{FF2B5EF4-FFF2-40B4-BE49-F238E27FC236}">
                <a16:creationId xmlns:a16="http://schemas.microsoft.com/office/drawing/2014/main" id="{F92F863E-FF94-41DC-523E-CDD70EFEC5A6}"/>
              </a:ext>
            </a:extLst>
          </p:cNvPr>
          <p:cNvSpPr>
            <a:spLocks noGrp="1"/>
          </p:cNvSpPr>
          <p:nvPr>
            <p:ph idx="1"/>
          </p:nvPr>
        </p:nvSpPr>
        <p:spPr>
          <a:xfrm>
            <a:off x="2273244" y="1997213"/>
            <a:ext cx="8544548" cy="4197367"/>
          </a:xfrm>
        </p:spPr>
        <p:txBody>
          <a:bodyPr vert="horz" lIns="91440" tIns="45720" rIns="91440" bIns="45720" rtlCol="0" anchor="t">
            <a:normAutofit/>
          </a:bodyPr>
          <a:lstStyle/>
          <a:p>
            <a:pPr marL="0" indent="0">
              <a:buNone/>
            </a:pPr>
            <a:r>
              <a:rPr lang="en-US" sz="4000" b="1" dirty="0">
                <a:latin typeface="Arial"/>
                <a:cs typeface="Arial"/>
              </a:rPr>
              <a:t>Andra </a:t>
            </a:r>
            <a:r>
              <a:rPr lang="en-US" sz="4000" b="1" dirty="0" err="1">
                <a:latin typeface="Arial"/>
                <a:cs typeface="Arial"/>
              </a:rPr>
              <a:t>kunskapsmoduler</a:t>
            </a:r>
            <a:r>
              <a:rPr lang="en-US" sz="4000" b="1" dirty="0">
                <a:latin typeface="Arial"/>
                <a:cs typeface="Arial"/>
              </a:rPr>
              <a:t> </a:t>
            </a:r>
          </a:p>
          <a:p>
            <a:pPr marL="0" indent="0">
              <a:buNone/>
            </a:pPr>
            <a:endParaRPr lang="en-US" sz="4000" b="1" dirty="0">
              <a:latin typeface="Arial"/>
              <a:cs typeface="Arial"/>
            </a:endParaRPr>
          </a:p>
          <a:p>
            <a:r>
              <a:rPr lang="en-US" sz="2400" dirty="0">
                <a:latin typeface="Arial"/>
                <a:cs typeface="Arial"/>
              </a:rPr>
              <a:t>Vision</a:t>
            </a:r>
          </a:p>
          <a:p>
            <a:r>
              <a:rPr lang="en-US" sz="2400" dirty="0">
                <a:latin typeface="Arial"/>
                <a:cs typeface="Arial"/>
              </a:rPr>
              <a:t>Leans </a:t>
            </a:r>
            <a:r>
              <a:rPr lang="en-US" sz="2400" dirty="0" err="1">
                <a:latin typeface="Arial"/>
                <a:cs typeface="Arial"/>
              </a:rPr>
              <a:t>principer</a:t>
            </a:r>
            <a:r>
              <a:rPr lang="en-US" sz="2400" b="1" dirty="0">
                <a:latin typeface="Arial"/>
                <a:cs typeface="Arial"/>
              </a:rPr>
              <a:t> </a:t>
            </a:r>
          </a:p>
          <a:p>
            <a:r>
              <a:rPr lang="en-US" sz="2400" dirty="0" err="1">
                <a:latin typeface="Arial"/>
                <a:cs typeface="Arial"/>
              </a:rPr>
              <a:t>Gröna</a:t>
            </a:r>
            <a:r>
              <a:rPr lang="en-US" sz="2400" dirty="0">
                <a:latin typeface="Arial"/>
                <a:cs typeface="Arial"/>
              </a:rPr>
              <a:t> </a:t>
            </a:r>
            <a:r>
              <a:rPr lang="en-US" sz="2400" dirty="0" err="1">
                <a:latin typeface="Arial"/>
                <a:cs typeface="Arial"/>
              </a:rPr>
              <a:t>korset</a:t>
            </a:r>
            <a:r>
              <a:rPr lang="en-US" sz="2400" dirty="0">
                <a:latin typeface="Arial"/>
                <a:cs typeface="Arial"/>
              </a:rPr>
              <a:t> </a:t>
            </a:r>
            <a:r>
              <a:rPr lang="en-US" sz="2400" dirty="0" err="1">
                <a:latin typeface="Arial"/>
                <a:cs typeface="Arial"/>
              </a:rPr>
              <a:t>och</a:t>
            </a:r>
            <a:r>
              <a:rPr lang="en-US" sz="2400" dirty="0">
                <a:latin typeface="Arial"/>
                <a:cs typeface="Arial"/>
              </a:rPr>
              <a:t> </a:t>
            </a:r>
            <a:r>
              <a:rPr lang="en-US" sz="2400" dirty="0" err="1">
                <a:latin typeface="Arial"/>
                <a:cs typeface="Arial"/>
              </a:rPr>
              <a:t>Systematiskt</a:t>
            </a:r>
            <a:r>
              <a:rPr lang="en-US" sz="2400" dirty="0">
                <a:latin typeface="Arial"/>
                <a:cs typeface="Arial"/>
              </a:rPr>
              <a:t> </a:t>
            </a:r>
            <a:r>
              <a:rPr lang="en-US" sz="2400" dirty="0" err="1">
                <a:latin typeface="Arial"/>
                <a:cs typeface="Arial"/>
              </a:rPr>
              <a:t>arbetsmiljöarbete</a:t>
            </a:r>
            <a:r>
              <a:rPr lang="en-US" sz="2400" dirty="0">
                <a:latin typeface="Arial"/>
                <a:cs typeface="Arial"/>
              </a:rPr>
              <a:t> (SAM)</a:t>
            </a:r>
          </a:p>
          <a:p>
            <a:r>
              <a:rPr lang="en-US" sz="2400" dirty="0">
                <a:latin typeface="Arial"/>
                <a:cs typeface="Arial"/>
              </a:rPr>
              <a:t>Feedback </a:t>
            </a:r>
          </a:p>
          <a:p>
            <a:pPr marL="0" indent="0">
              <a:buNone/>
            </a:pPr>
            <a:endParaRPr lang="en-US" sz="4000" b="1" dirty="0">
              <a:latin typeface="Arial"/>
              <a:cs typeface="Arial"/>
            </a:endParaRPr>
          </a:p>
          <a:p>
            <a:pPr marL="0" indent="0">
              <a:buNone/>
            </a:pPr>
            <a:endParaRPr lang="en-US" sz="4000" b="1" dirty="0">
              <a:latin typeface="Arial"/>
              <a:cs typeface="Arial"/>
            </a:endParaRPr>
          </a:p>
        </p:txBody>
      </p:sp>
      <p:pic>
        <p:nvPicPr>
          <p:cNvPr id="5" name="Picture 4">
            <a:extLst>
              <a:ext uri="{FF2B5EF4-FFF2-40B4-BE49-F238E27FC236}">
                <a16:creationId xmlns:a16="http://schemas.microsoft.com/office/drawing/2014/main" id="{5E4BB2DA-3217-591A-FA09-EEBBABEE64B1}"/>
              </a:ext>
            </a:extLst>
          </p:cNvPr>
          <p:cNvPicPr>
            <a:picLocks noChangeAspect="1"/>
          </p:cNvPicPr>
          <p:nvPr/>
        </p:nvPicPr>
        <p:blipFill>
          <a:blip r:embed="rId2"/>
          <a:stretch>
            <a:fillRect/>
          </a:stretch>
        </p:blipFill>
        <p:spPr>
          <a:xfrm>
            <a:off x="256125" y="292854"/>
            <a:ext cx="1567104" cy="2216903"/>
          </a:xfrm>
          <a:prstGeom prst="rect">
            <a:avLst/>
          </a:prstGeom>
        </p:spPr>
      </p:pic>
    </p:spTree>
    <p:extLst>
      <p:ext uri="{BB962C8B-B14F-4D97-AF65-F5344CB8AC3E}">
        <p14:creationId xmlns:p14="http://schemas.microsoft.com/office/powerpoint/2010/main" val="406999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B76C3B7-D785-DCDC-CF9E-DE0E7457D34F}"/>
              </a:ext>
            </a:extLst>
          </p:cNvPr>
          <p:cNvSpPr txBox="1"/>
          <p:nvPr/>
        </p:nvSpPr>
        <p:spPr>
          <a:xfrm>
            <a:off x="631319" y="1228502"/>
            <a:ext cx="7210354" cy="4462760"/>
          </a:xfrm>
          <a:prstGeom prst="rect">
            <a:avLst/>
          </a:prstGeom>
          <a:noFill/>
        </p:spPr>
        <p:txBody>
          <a:bodyPr wrap="square" lIns="91440" tIns="45720" rIns="91440" bIns="45720" rtlCol="0" anchor="t">
            <a:spAutoFit/>
          </a:bodyPr>
          <a:lstStyle/>
          <a:p>
            <a:r>
              <a:rPr lang="sv-SE" sz="3600" b="1" dirty="0">
                <a:latin typeface="Arial"/>
                <a:cs typeface="Arial"/>
              </a:rPr>
              <a:t>Värderingar</a:t>
            </a:r>
          </a:p>
          <a:p>
            <a:endParaRPr lang="sv-SE" sz="2400" dirty="0">
              <a:latin typeface="Arial"/>
              <a:cs typeface="Arial"/>
            </a:endParaRPr>
          </a:p>
          <a:p>
            <a:pPr marL="457200" indent="-457200">
              <a:buFont typeface="Arial" panose="020B0604020202020204" pitchFamily="34" charset="0"/>
              <a:buChar char="•"/>
            </a:pPr>
            <a:r>
              <a:rPr lang="sv-SE" sz="2800" dirty="0">
                <a:latin typeface="Arial"/>
                <a:cs typeface="Arial"/>
              </a:rPr>
              <a:t>Hur vi ska vara mot varandra </a:t>
            </a:r>
            <a:endParaRPr lang="sv-SE" sz="2800" dirty="0">
              <a:latin typeface="Arial"/>
              <a:ea typeface="Calibri"/>
              <a:cs typeface="Calibri"/>
            </a:endParaRPr>
          </a:p>
          <a:p>
            <a:pPr marL="457200" indent="-457200">
              <a:buFont typeface="Arial" panose="020B0604020202020204" pitchFamily="34" charset="0"/>
              <a:buChar char="•"/>
            </a:pPr>
            <a:r>
              <a:rPr lang="sv-SE" sz="2800" dirty="0">
                <a:latin typeface="Arial"/>
                <a:cs typeface="Arial"/>
              </a:rPr>
              <a:t>Vårt rättesnöre för vad som är rätt och fel</a:t>
            </a:r>
            <a:endParaRPr lang="sv-SE" sz="2800" dirty="0">
              <a:latin typeface="Arial"/>
              <a:ea typeface="Calibri"/>
              <a:cs typeface="Calibri"/>
            </a:endParaRPr>
          </a:p>
          <a:p>
            <a:pPr marL="457200" indent="-457200">
              <a:buFont typeface="Arial" panose="020B0604020202020204" pitchFamily="34" charset="0"/>
              <a:buChar char="•"/>
            </a:pPr>
            <a:r>
              <a:rPr lang="sv-SE" sz="2800" dirty="0">
                <a:latin typeface="Arial"/>
                <a:cs typeface="Arial"/>
              </a:rPr>
              <a:t>En värdering sitter djupt rotad</a:t>
            </a:r>
          </a:p>
          <a:p>
            <a:pPr marL="457200" indent="-457200">
              <a:buFont typeface="Arial" panose="020B0604020202020204" pitchFamily="34" charset="0"/>
              <a:buChar char="•"/>
            </a:pPr>
            <a:r>
              <a:rPr lang="sv-SE" sz="2800" dirty="0">
                <a:latin typeface="Arial"/>
                <a:ea typeface="Calibri"/>
                <a:cs typeface="Calibri"/>
              </a:rPr>
              <a:t>Få kraftfulla ord (3-5) </a:t>
            </a:r>
          </a:p>
          <a:p>
            <a:endParaRPr lang="sv-SE" sz="2800" dirty="0">
              <a:latin typeface="Arial"/>
              <a:ea typeface="Calibri"/>
              <a:cs typeface="Calibri"/>
            </a:endParaRPr>
          </a:p>
          <a:p>
            <a:endParaRPr lang="sv-SE" sz="2800" dirty="0">
              <a:latin typeface="Arial"/>
              <a:cs typeface="Arial"/>
            </a:endParaRPr>
          </a:p>
          <a:p>
            <a:r>
              <a:rPr lang="sv-SE" sz="2800" dirty="0">
                <a:latin typeface="Arial"/>
                <a:cs typeface="Arial"/>
              </a:rPr>
              <a:t>Visionen visar vägen, </a:t>
            </a:r>
            <a:endParaRPr lang="sv-SE" sz="2800" dirty="0">
              <a:latin typeface="Arial"/>
              <a:ea typeface="Calibri"/>
              <a:cs typeface="Calibri"/>
            </a:endParaRPr>
          </a:p>
          <a:p>
            <a:r>
              <a:rPr lang="sv-SE" sz="2800" dirty="0">
                <a:latin typeface="Arial"/>
                <a:cs typeface="Arial"/>
              </a:rPr>
              <a:t>värderingarna hur vi ska vara på vägen!</a:t>
            </a:r>
            <a:endParaRPr lang="sv-SE" sz="2800" dirty="0">
              <a:latin typeface="Calibri"/>
              <a:ea typeface="Calibri"/>
              <a:cs typeface="Calibri"/>
            </a:endParaRPr>
          </a:p>
        </p:txBody>
      </p:sp>
      <p:pic>
        <p:nvPicPr>
          <p:cNvPr id="5" name="Bildobjekt 4" descr="En bild som visar text, Teckensnitt, skärmbild, symbol&#10;&#10;AI-genererat innehåll kan vara felaktigt.">
            <a:extLst>
              <a:ext uri="{FF2B5EF4-FFF2-40B4-BE49-F238E27FC236}">
                <a16:creationId xmlns:a16="http://schemas.microsoft.com/office/drawing/2014/main" id="{CF0EA721-3D79-2063-1123-ECBE8B706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065" y="1228502"/>
            <a:ext cx="3705431" cy="4831882"/>
          </a:xfrm>
          <a:prstGeom prst="rect">
            <a:avLst/>
          </a:prstGeom>
        </p:spPr>
      </p:pic>
    </p:spTree>
    <p:extLst>
      <p:ext uri="{BB962C8B-B14F-4D97-AF65-F5344CB8AC3E}">
        <p14:creationId xmlns:p14="http://schemas.microsoft.com/office/powerpoint/2010/main" val="363871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txBox="1">
            <a:spLocks/>
          </p:cNvSpPr>
          <p:nvPr/>
        </p:nvSpPr>
        <p:spPr>
          <a:xfrm>
            <a:off x="1410580" y="5445150"/>
            <a:ext cx="867577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3600" b="1" err="1">
                <a:solidFill>
                  <a:prstClr val="black"/>
                </a:solidFill>
                <a:latin typeface="Arial"/>
                <a:cs typeface="Arial"/>
              </a:rPr>
              <a:t>Leans</a:t>
            </a:r>
            <a:r>
              <a:rPr lang="sv-SE" sz="3600" b="1" dirty="0">
                <a:solidFill>
                  <a:prstClr val="black"/>
                </a:solidFill>
                <a:latin typeface="Arial"/>
                <a:cs typeface="Arial"/>
              </a:rPr>
              <a:t> grundläggande tankemodell!  </a:t>
            </a:r>
          </a:p>
        </p:txBody>
      </p:sp>
      <p:sp>
        <p:nvSpPr>
          <p:cNvPr id="6" name="Platshållare för innehåll 4"/>
          <p:cNvSpPr txBox="1">
            <a:spLocks/>
          </p:cNvSpPr>
          <p:nvPr/>
        </p:nvSpPr>
        <p:spPr>
          <a:xfrm>
            <a:off x="5758921" y="1139843"/>
            <a:ext cx="6032001" cy="5039989"/>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sv-SE" sz="2400" dirty="0">
                <a:solidFill>
                  <a:prstClr val="black"/>
                </a:solidFill>
                <a:latin typeface="Arial"/>
                <a:cs typeface="Arial"/>
              </a:rPr>
              <a:t>….för att på så sätt uppnå </a:t>
            </a:r>
            <a:br>
              <a:rPr lang="sv-SE" sz="2400" dirty="0">
                <a:latin typeface="Arial"/>
              </a:rPr>
            </a:br>
            <a:r>
              <a:rPr lang="sv-SE" sz="2400" dirty="0">
                <a:solidFill>
                  <a:prstClr val="black"/>
                </a:solidFill>
                <a:latin typeface="Arial"/>
                <a:cs typeface="Arial"/>
              </a:rPr>
              <a:t>önskat resultat!</a:t>
            </a:r>
          </a:p>
          <a:p>
            <a:pPr marL="0" indent="0" algn="ctr">
              <a:buNone/>
            </a:pPr>
            <a:endParaRPr lang="sv-SE" sz="2400" dirty="0">
              <a:solidFill>
                <a:prstClr val="black"/>
              </a:solidFill>
              <a:latin typeface="Arial"/>
              <a:cs typeface="Arial"/>
            </a:endParaRPr>
          </a:p>
          <a:p>
            <a:pPr marL="0" indent="0" algn="ctr">
              <a:buNone/>
            </a:pPr>
            <a:r>
              <a:rPr lang="sv-SE" sz="2400" dirty="0">
                <a:solidFill>
                  <a:prstClr val="black"/>
                </a:solidFill>
                <a:latin typeface="Arial"/>
                <a:cs typeface="Arial"/>
              </a:rPr>
              <a:t>Ett sätt att göra….</a:t>
            </a:r>
            <a:br>
              <a:rPr lang="sv-SE" sz="2400" dirty="0">
                <a:latin typeface="Arial"/>
              </a:rPr>
            </a:br>
            <a:endParaRPr lang="sv-SE" sz="2400" dirty="0">
              <a:solidFill>
                <a:prstClr val="black"/>
              </a:solidFill>
              <a:latin typeface="Arial"/>
              <a:cs typeface="Arial"/>
            </a:endParaRPr>
          </a:p>
          <a:p>
            <a:pPr marL="0" indent="0" algn="ctr">
              <a:buNone/>
            </a:pPr>
            <a:r>
              <a:rPr lang="sv-SE" sz="2400" dirty="0">
                <a:solidFill>
                  <a:prstClr val="black"/>
                </a:solidFill>
                <a:latin typeface="Arial"/>
                <a:cs typeface="Arial"/>
              </a:rPr>
              <a:t>Ett sätt att tänka….</a:t>
            </a:r>
            <a:endParaRPr lang="sv-SE" sz="2400" dirty="0">
              <a:solidFill>
                <a:prstClr val="black"/>
              </a:solidFill>
              <a:latin typeface="Arial"/>
              <a:ea typeface="Calibri"/>
              <a:cs typeface="Arial"/>
            </a:endParaRPr>
          </a:p>
          <a:p>
            <a:pPr marL="0" indent="0" algn="ctr">
              <a:buNone/>
            </a:pPr>
            <a:br>
              <a:rPr lang="sv-SE" sz="2400" dirty="0">
                <a:latin typeface="Arial"/>
              </a:rPr>
            </a:br>
            <a:r>
              <a:rPr lang="sv-SE" sz="2400" dirty="0">
                <a:solidFill>
                  <a:prstClr val="black"/>
                </a:solidFill>
                <a:latin typeface="Arial"/>
                <a:cs typeface="Arial"/>
              </a:rPr>
              <a:t>Ett sätt att förhålla sig….</a:t>
            </a:r>
            <a:br>
              <a:rPr lang="sv-SE" sz="2400" dirty="0">
                <a:latin typeface="Arial"/>
              </a:rPr>
            </a:br>
            <a:r>
              <a:rPr lang="sv-SE" sz="2400" dirty="0">
                <a:solidFill>
                  <a:prstClr val="black"/>
                </a:solidFill>
                <a:latin typeface="Arial"/>
                <a:ea typeface="Calibri"/>
                <a:cs typeface="Calibri"/>
              </a:rPr>
              <a:t>"Hur vi ska vara mot varandra"</a:t>
            </a:r>
          </a:p>
        </p:txBody>
      </p:sp>
      <p:sp>
        <p:nvSpPr>
          <p:cNvPr id="8" name="Ellips 7"/>
          <p:cNvSpPr/>
          <p:nvPr/>
        </p:nvSpPr>
        <p:spPr>
          <a:xfrm>
            <a:off x="2569080" y="855453"/>
            <a:ext cx="2520280" cy="1008112"/>
          </a:xfrm>
          <a:prstGeom prst="ellipse">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prstClr val="black"/>
              </a:solidFill>
            </a:endParaRPr>
          </a:p>
          <a:p>
            <a:pPr algn="ctr"/>
            <a:r>
              <a:rPr lang="sv-SE" dirty="0">
                <a:solidFill>
                  <a:prstClr val="black"/>
                </a:solidFill>
                <a:latin typeface="Arial"/>
                <a:cs typeface="Arial"/>
              </a:rPr>
              <a:t>Resultat</a:t>
            </a:r>
            <a:br>
              <a:rPr lang="sv-SE" dirty="0"/>
            </a:br>
            <a:endParaRPr lang="sv-SE">
              <a:solidFill>
                <a:prstClr val="black"/>
              </a:solidFill>
            </a:endParaRPr>
          </a:p>
        </p:txBody>
      </p:sp>
      <p:sp>
        <p:nvSpPr>
          <p:cNvPr id="9" name="Ellips 8"/>
          <p:cNvSpPr/>
          <p:nvPr/>
        </p:nvSpPr>
        <p:spPr>
          <a:xfrm>
            <a:off x="2583913" y="2000085"/>
            <a:ext cx="2520280" cy="1008112"/>
          </a:xfrm>
          <a:prstGeom prst="ellipse">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prstClr val="black"/>
              </a:solidFill>
            </a:endParaRPr>
          </a:p>
        </p:txBody>
      </p:sp>
      <p:sp>
        <p:nvSpPr>
          <p:cNvPr id="10" name="Ellips 9"/>
          <p:cNvSpPr/>
          <p:nvPr/>
        </p:nvSpPr>
        <p:spPr>
          <a:xfrm>
            <a:off x="2645687" y="3159607"/>
            <a:ext cx="2520280" cy="1008112"/>
          </a:xfrm>
          <a:prstGeom prst="ellipse">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prstClr val="black"/>
              </a:solidFill>
            </a:endParaRPr>
          </a:p>
          <a:p>
            <a:pPr algn="ctr"/>
            <a:r>
              <a:rPr lang="sv-SE" dirty="0">
                <a:solidFill>
                  <a:prstClr val="black"/>
                </a:solidFill>
                <a:latin typeface="Arial"/>
                <a:cs typeface="Arial"/>
              </a:rPr>
              <a:t>Principer ”Hjärnan” </a:t>
            </a:r>
            <a:br>
              <a:rPr lang="sv-SE" dirty="0"/>
            </a:br>
            <a:endParaRPr lang="sv-SE">
              <a:solidFill>
                <a:prstClr val="black"/>
              </a:solidFill>
            </a:endParaRPr>
          </a:p>
        </p:txBody>
      </p:sp>
      <p:sp>
        <p:nvSpPr>
          <p:cNvPr id="14" name="Vänsterböjd 13"/>
          <p:cNvSpPr/>
          <p:nvPr/>
        </p:nvSpPr>
        <p:spPr>
          <a:xfrm>
            <a:off x="4634707" y="1205037"/>
            <a:ext cx="874626" cy="1378935"/>
          </a:xfrm>
          <a:prstGeom prst="curvedLef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sv-SE">
              <a:solidFill>
                <a:prstClr val="black"/>
              </a:solidFill>
            </a:endParaRPr>
          </a:p>
        </p:txBody>
      </p:sp>
      <p:sp>
        <p:nvSpPr>
          <p:cNvPr id="15" name="Vänsterböjd 14"/>
          <p:cNvSpPr/>
          <p:nvPr/>
        </p:nvSpPr>
        <p:spPr>
          <a:xfrm>
            <a:off x="4689003" y="2666114"/>
            <a:ext cx="981654" cy="1171934"/>
          </a:xfrm>
          <a:prstGeom prst="curvedLef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sv-SE">
              <a:solidFill>
                <a:prstClr val="black"/>
              </a:solidFill>
            </a:endParaRPr>
          </a:p>
        </p:txBody>
      </p:sp>
      <p:sp>
        <p:nvSpPr>
          <p:cNvPr id="16" name="Vänsterböjd 15"/>
          <p:cNvSpPr/>
          <p:nvPr/>
        </p:nvSpPr>
        <p:spPr>
          <a:xfrm flipH="1" flipV="1">
            <a:off x="2071640" y="1097308"/>
            <a:ext cx="837405" cy="1324928"/>
          </a:xfrm>
          <a:prstGeom prst="curvedLef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sv-SE">
              <a:solidFill>
                <a:prstClr val="black"/>
              </a:solidFill>
            </a:endParaRPr>
          </a:p>
        </p:txBody>
      </p:sp>
      <p:sp>
        <p:nvSpPr>
          <p:cNvPr id="17" name="Vänsterböjd 16"/>
          <p:cNvSpPr/>
          <p:nvPr/>
        </p:nvSpPr>
        <p:spPr>
          <a:xfrm flipH="1" flipV="1">
            <a:off x="2192930" y="2513754"/>
            <a:ext cx="936106" cy="1260042"/>
          </a:xfrm>
          <a:prstGeom prst="curvedLef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sv-SE">
              <a:solidFill>
                <a:prstClr val="black"/>
              </a:solidFill>
            </a:endParaRPr>
          </a:p>
        </p:txBody>
      </p:sp>
      <p:sp>
        <p:nvSpPr>
          <p:cNvPr id="3" name="Ellips 2"/>
          <p:cNvSpPr/>
          <p:nvPr/>
        </p:nvSpPr>
        <p:spPr>
          <a:xfrm>
            <a:off x="1635777" y="455922"/>
            <a:ext cx="4416552" cy="4900393"/>
          </a:xfrm>
          <a:prstGeom prst="ellipse">
            <a:avLst/>
          </a:prstGeom>
          <a:noFill/>
          <a:ln w="76200">
            <a:solidFill>
              <a:srgbClr val="66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prstClr val="white"/>
              </a:solidFill>
            </a:endParaRPr>
          </a:p>
        </p:txBody>
      </p:sp>
      <p:sp>
        <p:nvSpPr>
          <p:cNvPr id="4" name="textruta 3"/>
          <p:cNvSpPr txBox="1"/>
          <p:nvPr/>
        </p:nvSpPr>
        <p:spPr>
          <a:xfrm>
            <a:off x="3085285" y="4172551"/>
            <a:ext cx="1641084" cy="402336"/>
          </a:xfrm>
          <a:prstGeom prst="rect">
            <a:avLst/>
          </a:prstGeom>
        </p:spPr>
        <p:txBody>
          <a:bodyPr vert="horz" wrap="square" lIns="91440" tIns="45720" rIns="91440" bIns="45720" rtlCol="0" anchor="t">
            <a:noAutofit/>
          </a:bodyPr>
          <a:lstStyle/>
          <a:p>
            <a:pPr algn="ctr"/>
            <a:r>
              <a:rPr lang="sv-SE" b="1" dirty="0">
                <a:solidFill>
                  <a:prstClr val="black">
                    <a:lumMod val="85000"/>
                    <a:lumOff val="15000"/>
                  </a:prstClr>
                </a:solidFill>
                <a:latin typeface="Arial"/>
                <a:cs typeface="Arial"/>
              </a:rPr>
              <a:t>Värderingar</a:t>
            </a:r>
            <a:br>
              <a:rPr lang="sv-SE" b="1" dirty="0">
                <a:latin typeface="Arial"/>
              </a:rPr>
            </a:br>
            <a:r>
              <a:rPr lang="sv-SE" b="1" dirty="0">
                <a:solidFill>
                  <a:prstClr val="black">
                    <a:lumMod val="85000"/>
                    <a:lumOff val="15000"/>
                  </a:prstClr>
                </a:solidFill>
                <a:latin typeface="Arial"/>
                <a:cs typeface="Arial"/>
              </a:rPr>
              <a:t>”Hjärtat”</a:t>
            </a:r>
            <a:br>
              <a:rPr lang="sv-SE" b="1" dirty="0">
                <a:latin typeface="Arial"/>
              </a:rPr>
            </a:br>
            <a:r>
              <a:rPr lang="sv-SE" sz="1600" b="1" i="1" dirty="0">
                <a:solidFill>
                  <a:prstClr val="black">
                    <a:lumMod val="85000"/>
                    <a:lumOff val="15000"/>
                  </a:prstClr>
                </a:solidFill>
                <a:latin typeface="Arial"/>
                <a:cs typeface="Arial"/>
              </a:rPr>
              <a:t>(Vårt ramverk)</a:t>
            </a:r>
          </a:p>
        </p:txBody>
      </p:sp>
      <p:sp>
        <p:nvSpPr>
          <p:cNvPr id="2" name="Rektangel 1"/>
          <p:cNvSpPr/>
          <p:nvPr/>
        </p:nvSpPr>
        <p:spPr>
          <a:xfrm>
            <a:off x="1558053" y="2117215"/>
            <a:ext cx="4572000" cy="923330"/>
          </a:xfrm>
          <a:prstGeom prst="rect">
            <a:avLst/>
          </a:prstGeom>
        </p:spPr>
        <p:txBody>
          <a:bodyPr lIns="91440" tIns="45720" rIns="91440" bIns="45720" anchor="t">
            <a:spAutoFit/>
          </a:bodyPr>
          <a:lstStyle/>
          <a:p>
            <a:pPr algn="ctr"/>
            <a:r>
              <a:rPr lang="sv-SE" dirty="0">
                <a:solidFill>
                  <a:prstClr val="black"/>
                </a:solidFill>
                <a:latin typeface="Arial"/>
                <a:cs typeface="Arial"/>
              </a:rPr>
              <a:t>Metoder/</a:t>
            </a:r>
            <a:br>
              <a:rPr lang="sv-SE" dirty="0">
                <a:latin typeface="Arial"/>
              </a:rPr>
            </a:br>
            <a:r>
              <a:rPr lang="sv-SE" dirty="0">
                <a:solidFill>
                  <a:prstClr val="black"/>
                </a:solidFill>
                <a:latin typeface="Arial"/>
                <a:cs typeface="Arial"/>
              </a:rPr>
              <a:t>arbetssätt</a:t>
            </a:r>
            <a:br>
              <a:rPr lang="sv-SE" dirty="0"/>
            </a:br>
            <a:endParaRPr lang="sv-SE">
              <a:solidFill>
                <a:prstClr val="black"/>
              </a:solidFill>
            </a:endParaRPr>
          </a:p>
        </p:txBody>
      </p:sp>
      <p:pic>
        <p:nvPicPr>
          <p:cNvPr id="18" name="Picture 2" descr="C:\Documents and Settings\bf110\Lokala inställningar\Temporary Internet Files\Content.IE5\032I2E0E\MC900432589[1].png"/>
          <p:cNvPicPr>
            <a:picLocks noChangeAspect="1" noChangeArrowheads="1"/>
          </p:cNvPicPr>
          <p:nvPr/>
        </p:nvPicPr>
        <p:blipFill>
          <a:blip r:embed="rId3" cstate="print"/>
          <a:srcRect/>
          <a:stretch>
            <a:fillRect/>
          </a:stretch>
        </p:blipFill>
        <p:spPr bwMode="auto">
          <a:xfrm>
            <a:off x="5482904" y="722"/>
            <a:ext cx="1448379" cy="1448379"/>
          </a:xfrm>
          <a:prstGeom prst="rect">
            <a:avLst/>
          </a:prstGeom>
          <a:noFill/>
        </p:spPr>
      </p:pic>
      <p:sp>
        <p:nvSpPr>
          <p:cNvPr id="19" name="Rektangel 18"/>
          <p:cNvSpPr/>
          <p:nvPr/>
        </p:nvSpPr>
        <p:spPr>
          <a:xfrm>
            <a:off x="5749260" y="459302"/>
            <a:ext cx="919542" cy="307777"/>
          </a:xfrm>
          <a:prstGeom prst="rect">
            <a:avLst/>
          </a:prstGeom>
          <a:noFill/>
        </p:spPr>
        <p:txBody>
          <a:bodyPr wrap="square" lIns="91440" tIns="45720" rIns="91440" bIns="45720" anchor="t">
            <a:spAutoFit/>
          </a:bodyPr>
          <a:lstStyle/>
          <a:p>
            <a:pPr algn="ctr"/>
            <a:r>
              <a:rPr lang="sv-SE" sz="1400" b="1" dirty="0">
                <a:ln w="1905"/>
                <a:effectLst>
                  <a:innerShdw blurRad="69850" dist="43180" dir="5400000">
                    <a:srgbClr val="000000">
                      <a:alpha val="65000"/>
                    </a:srgbClr>
                  </a:innerShdw>
                </a:effectLst>
                <a:latin typeface="Arial"/>
                <a:cs typeface="Arial"/>
              </a:rPr>
              <a:t>Vision</a:t>
            </a:r>
            <a:r>
              <a:rPr lang="sv-SE" sz="1200" b="1" dirty="0">
                <a:ln w="1905"/>
                <a:effectLst>
                  <a:innerShdw blurRad="69850" dist="43180" dir="5400000">
                    <a:srgbClr val="000000">
                      <a:alpha val="65000"/>
                    </a:srgbClr>
                  </a:innerShdw>
                </a:effectLst>
                <a:latin typeface="Arial"/>
                <a:cs typeface="Arial"/>
              </a:rPr>
              <a:t>!</a:t>
            </a:r>
          </a:p>
        </p:txBody>
      </p:sp>
      <p:cxnSp>
        <p:nvCxnSpPr>
          <p:cNvPr id="11" name="Rak pil 10"/>
          <p:cNvCxnSpPr/>
          <p:nvPr/>
        </p:nvCxnSpPr>
        <p:spPr>
          <a:xfrm flipV="1">
            <a:off x="4849746" y="652831"/>
            <a:ext cx="790082" cy="271583"/>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1226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6096000" y="3185737"/>
            <a:ext cx="4032448" cy="830997"/>
          </a:xfrm>
          <a:prstGeom prst="rect">
            <a:avLst/>
          </a:prstGeom>
          <a:noFill/>
        </p:spPr>
        <p:txBody>
          <a:bodyPr wrap="square" lIns="91440" tIns="45720" rIns="91440" bIns="45720" rtlCol="0" anchor="t">
            <a:spAutoFit/>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pPr algn="ctr"/>
            <a:r>
              <a:rPr lang="sv-SE" sz="2400" b="1" dirty="0">
                <a:latin typeface="Arial"/>
                <a:cs typeface="Arial"/>
              </a:rPr>
              <a:t>Värderingar</a:t>
            </a:r>
            <a:r>
              <a:rPr lang="sv-SE" sz="2400" dirty="0">
                <a:latin typeface="Arial"/>
                <a:cs typeface="Arial"/>
              </a:rPr>
              <a:t> = </a:t>
            </a:r>
          </a:p>
          <a:p>
            <a:r>
              <a:rPr lang="sv-SE" sz="2400" dirty="0">
                <a:latin typeface="Arial"/>
                <a:cs typeface="Arial"/>
              </a:rPr>
              <a:t>företagets hjärta (kulturen)</a:t>
            </a:r>
          </a:p>
        </p:txBody>
      </p:sp>
      <p:pic>
        <p:nvPicPr>
          <p:cNvPr id="41988" name="Picture 4" descr="C:\Documents and Settings\bf110\Lokala inställningar\Temporary Internet Files\Content.IE5\FD6XJHB9\MC900288997[1].wmf"/>
          <p:cNvPicPr>
            <a:picLocks noChangeAspect="1" noChangeArrowheads="1"/>
          </p:cNvPicPr>
          <p:nvPr/>
        </p:nvPicPr>
        <p:blipFill>
          <a:blip r:embed="rId3" cstate="print"/>
          <a:srcRect/>
          <a:stretch>
            <a:fillRect/>
          </a:stretch>
        </p:blipFill>
        <p:spPr bwMode="auto">
          <a:xfrm>
            <a:off x="2818293" y="2385226"/>
            <a:ext cx="4499231" cy="3604466"/>
          </a:xfrm>
          <a:prstGeom prst="rect">
            <a:avLst/>
          </a:prstGeom>
          <a:noFill/>
        </p:spPr>
      </p:pic>
      <p:pic>
        <p:nvPicPr>
          <p:cNvPr id="41990" name="Picture 6" descr="C:\Documents and Settings\bf110\Lokala inställningar\Temporary Internet Files\Content.IE5\GDYQX4RS\MP900433140[1].jpg"/>
          <p:cNvPicPr>
            <a:picLocks noChangeAspect="1" noChangeArrowheads="1"/>
          </p:cNvPicPr>
          <p:nvPr/>
        </p:nvPicPr>
        <p:blipFill>
          <a:blip r:embed="rId4" cstate="print"/>
          <a:srcRect/>
          <a:stretch>
            <a:fillRect/>
          </a:stretch>
        </p:blipFill>
        <p:spPr bwMode="auto">
          <a:xfrm>
            <a:off x="4871864" y="2920879"/>
            <a:ext cx="392088" cy="335702"/>
          </a:xfrm>
          <a:prstGeom prst="rect">
            <a:avLst/>
          </a:prstGeom>
          <a:noFill/>
        </p:spPr>
      </p:pic>
      <p:pic>
        <p:nvPicPr>
          <p:cNvPr id="41992" name="Picture 8" descr="C:\Documents and Settings\bf110\Lokala inställningar\Temporary Internet Files\Content.IE5\N8LMYA5R\MC900239747[1].wmf"/>
          <p:cNvPicPr>
            <a:picLocks noChangeAspect="1" noChangeArrowheads="1"/>
          </p:cNvPicPr>
          <p:nvPr/>
        </p:nvPicPr>
        <p:blipFill>
          <a:blip r:embed="rId5" cstate="print"/>
          <a:srcRect/>
          <a:stretch>
            <a:fillRect/>
          </a:stretch>
        </p:blipFill>
        <p:spPr bwMode="auto">
          <a:xfrm>
            <a:off x="3863753" y="1912766"/>
            <a:ext cx="364003" cy="454028"/>
          </a:xfrm>
          <a:prstGeom prst="rect">
            <a:avLst/>
          </a:prstGeom>
          <a:noFill/>
        </p:spPr>
      </p:pic>
      <p:sp>
        <p:nvSpPr>
          <p:cNvPr id="13" name="textruta 12"/>
          <p:cNvSpPr txBox="1"/>
          <p:nvPr/>
        </p:nvSpPr>
        <p:spPr>
          <a:xfrm>
            <a:off x="2495600" y="1268761"/>
            <a:ext cx="6552728" cy="830997"/>
          </a:xfrm>
          <a:prstGeom prst="rect">
            <a:avLst/>
          </a:prstGeom>
          <a:noFill/>
        </p:spPr>
        <p:txBody>
          <a:bodyPr wrap="square" lIns="91440" tIns="45720" rIns="91440" bIns="45720" rtlCol="0" anchor="t">
            <a:spAutoFit/>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pPr algn="ctr"/>
            <a:r>
              <a:rPr lang="sv-SE" sz="2400" b="1" dirty="0">
                <a:latin typeface="Arial"/>
                <a:cs typeface="Arial"/>
              </a:rPr>
              <a:t>Principer</a:t>
            </a:r>
            <a:r>
              <a:rPr lang="sv-SE" sz="2400" dirty="0">
                <a:latin typeface="Arial"/>
                <a:cs typeface="Arial"/>
              </a:rPr>
              <a:t> = </a:t>
            </a:r>
            <a:endParaRPr lang="sv-SE" sz="2400">
              <a:latin typeface="Arial"/>
              <a:ea typeface="Calibri"/>
              <a:cs typeface="Arial"/>
            </a:endParaRPr>
          </a:p>
          <a:p>
            <a:pPr algn="ctr"/>
            <a:r>
              <a:rPr lang="sv-SE" sz="2400" dirty="0">
                <a:latin typeface="Arial"/>
                <a:cs typeface="Arial"/>
              </a:rPr>
              <a:t>företagets hjärna (hur ska jag tänka)</a:t>
            </a:r>
            <a:endParaRPr lang="sv-SE" sz="2400" dirty="0">
              <a:latin typeface="Arial"/>
              <a:ea typeface="Calibri"/>
              <a:cs typeface="Arial"/>
            </a:endParaRPr>
          </a:p>
        </p:txBody>
      </p:sp>
      <p:sp>
        <p:nvSpPr>
          <p:cNvPr id="14" name="textruta 13"/>
          <p:cNvSpPr txBox="1"/>
          <p:nvPr/>
        </p:nvSpPr>
        <p:spPr>
          <a:xfrm>
            <a:off x="2063553" y="3989232"/>
            <a:ext cx="2116335" cy="1200329"/>
          </a:xfrm>
          <a:prstGeom prst="rect">
            <a:avLst/>
          </a:prstGeom>
          <a:noFill/>
        </p:spPr>
        <p:txBody>
          <a:bodyPr wrap="square" lIns="91440" tIns="45720" rIns="91440" bIns="45720" rtlCol="0" anchor="t">
            <a:spAutoFit/>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pPr algn="ctr"/>
            <a:r>
              <a:rPr lang="sv-SE" sz="2400" b="1" dirty="0">
                <a:latin typeface="Arial"/>
                <a:cs typeface="Arial"/>
              </a:rPr>
              <a:t>Metoder= </a:t>
            </a:r>
            <a:r>
              <a:rPr lang="sv-SE" sz="2400" dirty="0">
                <a:latin typeface="Arial"/>
                <a:cs typeface="Arial"/>
              </a:rPr>
              <a:t>verktyg som används</a:t>
            </a:r>
          </a:p>
        </p:txBody>
      </p:sp>
      <p:pic>
        <p:nvPicPr>
          <p:cNvPr id="41994" name="Picture 10" descr="C:\Documents and Settings\bf110\Lokala inställningar\Temporary Internet Files\Content.IE5\GDYQX4RS\MP900430592[1].jpg"/>
          <p:cNvPicPr>
            <a:picLocks noChangeAspect="1" noChangeArrowheads="1"/>
          </p:cNvPicPr>
          <p:nvPr/>
        </p:nvPicPr>
        <p:blipFill>
          <a:blip r:embed="rId6" cstate="print"/>
          <a:srcRect/>
          <a:stretch>
            <a:fillRect/>
          </a:stretch>
        </p:blipFill>
        <p:spPr bwMode="auto">
          <a:xfrm>
            <a:off x="8691612" y="306854"/>
            <a:ext cx="1584176" cy="1584176"/>
          </a:xfrm>
          <a:prstGeom prst="rect">
            <a:avLst/>
          </a:prstGeom>
          <a:noFill/>
        </p:spPr>
      </p:pic>
      <p:sp>
        <p:nvSpPr>
          <p:cNvPr id="17" name="textruta 16"/>
          <p:cNvSpPr txBox="1"/>
          <p:nvPr/>
        </p:nvSpPr>
        <p:spPr>
          <a:xfrm>
            <a:off x="7002364" y="451189"/>
            <a:ext cx="1835051" cy="830997"/>
          </a:xfrm>
          <a:prstGeom prst="rect">
            <a:avLst/>
          </a:prstGeom>
          <a:noFill/>
        </p:spPr>
        <p:txBody>
          <a:bodyPr wrap="square" lIns="91440" tIns="45720" rIns="91440" bIns="45720" rtlCol="0" anchor="t">
            <a:spAutoFit/>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pPr algn="ctr"/>
            <a:r>
              <a:rPr lang="sv-SE" sz="2400" b="1" dirty="0"/>
              <a:t>Resultat</a:t>
            </a:r>
            <a:r>
              <a:rPr lang="sv-SE" sz="2400" dirty="0"/>
              <a:t> = </a:t>
            </a:r>
            <a:endParaRPr lang="sv-SE" sz="2400" dirty="0">
              <a:ea typeface="Calibri"/>
              <a:cs typeface="Calibri"/>
            </a:endParaRPr>
          </a:p>
          <a:p>
            <a:pPr algn="ctr"/>
            <a:r>
              <a:rPr lang="sv-SE" sz="2400" dirty="0"/>
              <a:t>effekten</a:t>
            </a:r>
            <a:endParaRPr lang="sv-SE" sz="2400" dirty="0">
              <a:ea typeface="Calibri"/>
              <a:cs typeface="Calibri"/>
            </a:endParaRPr>
          </a:p>
        </p:txBody>
      </p:sp>
      <p:sp>
        <p:nvSpPr>
          <p:cNvPr id="2" name="Rubrik 1">
            <a:extLst>
              <a:ext uri="{FF2B5EF4-FFF2-40B4-BE49-F238E27FC236}">
                <a16:creationId xmlns:a16="http://schemas.microsoft.com/office/drawing/2014/main" id="{C5B72FED-9BDA-CB2B-BC28-857850A49B40}"/>
              </a:ext>
            </a:extLst>
          </p:cNvPr>
          <p:cNvSpPr txBox="1">
            <a:spLocks/>
          </p:cNvSpPr>
          <p:nvPr/>
        </p:nvSpPr>
        <p:spPr>
          <a:xfrm>
            <a:off x="1751557" y="5780888"/>
            <a:ext cx="8686202" cy="803495"/>
          </a:xfrm>
          <a:prstGeom prst="rect">
            <a:avLst/>
          </a:prstGeom>
        </p:spPr>
        <p:txBody>
          <a:bodyPr vert="horz" lIns="91440" tIns="45720" rIns="91440" bIns="45720" rtlCol="0" anchor="ctr">
            <a:normAutofit fontScale="85000" lnSpcReduction="20000"/>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sv-SE" sz="3600" b="0" i="0" u="none" strike="noStrike" kern="1200" cap="none" spc="0" normalizeH="0" baseline="0" noProof="0" dirty="0">
                <a:ln>
                  <a:noFill/>
                </a:ln>
                <a:solidFill>
                  <a:prstClr val="black"/>
                </a:solidFill>
                <a:effectLst/>
                <a:uLnTx/>
                <a:uFillTx/>
                <a:latin typeface="Georgia"/>
              </a:rPr>
              <a:t> </a:t>
            </a:r>
          </a:p>
          <a:p>
            <a:pPr marL="0" marR="0" lvl="0" indent="0" algn="ctr" defTabSz="457177" rtl="0" eaLnBrk="1" fontAlgn="auto" latinLnBrk="0" hangingPunct="1">
              <a:lnSpc>
                <a:spcPct val="100000"/>
              </a:lnSpc>
              <a:spcBef>
                <a:spcPct val="0"/>
              </a:spcBef>
              <a:spcAft>
                <a:spcPts val="0"/>
              </a:spcAft>
              <a:buClrTx/>
              <a:buSzTx/>
              <a:buFontTx/>
              <a:buNone/>
              <a:tabLst/>
              <a:defRPr/>
            </a:pPr>
            <a:r>
              <a:rPr kumimoji="0" lang="sv-SE" sz="2800" b="0" i="0" u="none" strike="noStrike" kern="1200" cap="none" spc="0" normalizeH="0" baseline="0" noProof="0" err="1">
                <a:ln>
                  <a:noFill/>
                </a:ln>
                <a:solidFill>
                  <a:prstClr val="black"/>
                </a:solidFill>
                <a:effectLst/>
                <a:uLnTx/>
                <a:uFillTx/>
                <a:latin typeface="Arial"/>
                <a:cs typeface="Arial"/>
              </a:rPr>
              <a:t>Leans</a:t>
            </a:r>
            <a:r>
              <a:rPr kumimoji="0" lang="sv-SE" sz="2800" b="0" i="0" u="none" strike="noStrike" kern="1200" cap="none" spc="0" normalizeH="0" baseline="0" noProof="0" dirty="0">
                <a:ln>
                  <a:noFill/>
                </a:ln>
                <a:solidFill>
                  <a:prstClr val="black"/>
                </a:solidFill>
                <a:effectLst/>
                <a:uLnTx/>
                <a:uFillTx/>
                <a:latin typeface="Arial"/>
                <a:cs typeface="Arial"/>
              </a:rPr>
              <a:t> grundläggande tankemodell!  </a:t>
            </a:r>
            <a:endParaRPr lang="sv-SE" sz="2800" b="0" i="0" u="none" strike="noStrike" kern="1200" cap="none" spc="0" normalizeH="0" baseline="0" noProof="0" dirty="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3784233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nts and Settings\bf110\Lokala inställningar\Temporary Internet Files\Content.IE5\SF9YNJ39\MC900431558[1].png"/>
          <p:cNvPicPr>
            <a:picLocks noChangeAspect="1" noChangeArrowheads="1"/>
          </p:cNvPicPr>
          <p:nvPr/>
        </p:nvPicPr>
        <p:blipFill>
          <a:blip r:embed="rId3" cstate="print"/>
          <a:srcRect/>
          <a:stretch>
            <a:fillRect/>
          </a:stretch>
        </p:blipFill>
        <p:spPr bwMode="auto">
          <a:xfrm>
            <a:off x="3791744" y="1196752"/>
            <a:ext cx="3744416" cy="3744416"/>
          </a:xfrm>
          <a:prstGeom prst="rect">
            <a:avLst/>
          </a:prstGeom>
          <a:noFill/>
        </p:spPr>
      </p:pic>
      <p:sp>
        <p:nvSpPr>
          <p:cNvPr id="6" name="textruta 5"/>
          <p:cNvSpPr txBox="1"/>
          <p:nvPr/>
        </p:nvSpPr>
        <p:spPr>
          <a:xfrm>
            <a:off x="3653294" y="339020"/>
            <a:ext cx="6336704" cy="523220"/>
          </a:xfrm>
          <a:prstGeom prst="rect">
            <a:avLst/>
          </a:prstGeom>
          <a:noFill/>
        </p:spPr>
        <p:txBody>
          <a:bodyPr wrap="square" lIns="91440" tIns="45720" rIns="91440" bIns="45720" rtlCol="0" anchor="t">
            <a:spAutoFit/>
          </a:bodyPr>
          <a:lstStyle/>
          <a:p>
            <a:r>
              <a:rPr lang="sv-SE" sz="2800" b="1" dirty="0">
                <a:latin typeface="Arial"/>
                <a:cs typeface="Arial"/>
              </a:rPr>
              <a:t>Toyotas värderingar</a:t>
            </a:r>
          </a:p>
        </p:txBody>
      </p:sp>
      <p:sp>
        <p:nvSpPr>
          <p:cNvPr id="7" name="textruta 6"/>
          <p:cNvSpPr txBox="1"/>
          <p:nvPr/>
        </p:nvSpPr>
        <p:spPr>
          <a:xfrm>
            <a:off x="6672064" y="1412776"/>
            <a:ext cx="4562713" cy="461665"/>
          </a:xfrm>
          <a:prstGeom prst="rect">
            <a:avLst/>
          </a:prstGeom>
          <a:noFill/>
        </p:spPr>
        <p:txBody>
          <a:bodyPr wrap="square" lIns="91440" tIns="45720" rIns="91440" bIns="45720" rtlCol="0" anchor="t">
            <a:spAutoFit/>
          </a:bodyPr>
          <a:lstStyle/>
          <a:p>
            <a:r>
              <a:rPr lang="sv-SE" sz="2400" dirty="0">
                <a:latin typeface="Arial"/>
                <a:cs typeface="Arial"/>
              </a:rPr>
              <a:t>Gör det rätta för företaget</a:t>
            </a:r>
          </a:p>
        </p:txBody>
      </p:sp>
      <p:sp>
        <p:nvSpPr>
          <p:cNvPr id="8" name="textruta 7"/>
          <p:cNvSpPr txBox="1"/>
          <p:nvPr/>
        </p:nvSpPr>
        <p:spPr>
          <a:xfrm>
            <a:off x="7176120" y="2636912"/>
            <a:ext cx="4591468" cy="461665"/>
          </a:xfrm>
          <a:prstGeom prst="rect">
            <a:avLst/>
          </a:prstGeom>
          <a:noFill/>
        </p:spPr>
        <p:txBody>
          <a:bodyPr wrap="square" lIns="91440" tIns="45720" rIns="91440" bIns="45720" rtlCol="0" anchor="t">
            <a:spAutoFit/>
          </a:bodyPr>
          <a:lstStyle/>
          <a:p>
            <a:r>
              <a:rPr lang="sv-SE" sz="2400" dirty="0">
                <a:latin typeface="Arial"/>
                <a:cs typeface="Arial"/>
              </a:rPr>
              <a:t>Gör det rätta för kunden</a:t>
            </a:r>
          </a:p>
        </p:txBody>
      </p:sp>
      <p:sp>
        <p:nvSpPr>
          <p:cNvPr id="9" name="textruta 8"/>
          <p:cNvSpPr txBox="1"/>
          <p:nvPr/>
        </p:nvSpPr>
        <p:spPr>
          <a:xfrm>
            <a:off x="227681" y="3429001"/>
            <a:ext cx="4328972" cy="461665"/>
          </a:xfrm>
          <a:prstGeom prst="rect">
            <a:avLst/>
          </a:prstGeom>
          <a:noFill/>
        </p:spPr>
        <p:txBody>
          <a:bodyPr wrap="square" lIns="91440" tIns="45720" rIns="91440" bIns="45720" rtlCol="0" anchor="t">
            <a:spAutoFit/>
          </a:bodyPr>
          <a:lstStyle/>
          <a:p>
            <a:r>
              <a:rPr lang="sv-SE" sz="2400" dirty="0">
                <a:latin typeface="Arial"/>
                <a:cs typeface="Arial"/>
              </a:rPr>
              <a:t>Gör det rätta för medarbetaren</a:t>
            </a:r>
          </a:p>
        </p:txBody>
      </p:sp>
      <p:sp>
        <p:nvSpPr>
          <p:cNvPr id="10" name="textruta 9"/>
          <p:cNvSpPr txBox="1"/>
          <p:nvPr/>
        </p:nvSpPr>
        <p:spPr>
          <a:xfrm>
            <a:off x="213620" y="1412776"/>
            <a:ext cx="4710022" cy="461665"/>
          </a:xfrm>
          <a:prstGeom prst="rect">
            <a:avLst/>
          </a:prstGeom>
          <a:noFill/>
        </p:spPr>
        <p:txBody>
          <a:bodyPr wrap="square" lIns="91440" tIns="45720" rIns="91440" bIns="45720" rtlCol="0" anchor="t">
            <a:spAutoFit/>
          </a:bodyPr>
          <a:lstStyle/>
          <a:p>
            <a:r>
              <a:rPr lang="sv-SE" sz="2400" dirty="0">
                <a:latin typeface="Arial"/>
                <a:cs typeface="Arial"/>
              </a:rPr>
              <a:t>Gör det rätta för samhället i stort</a:t>
            </a:r>
          </a:p>
        </p:txBody>
      </p:sp>
      <p:sp>
        <p:nvSpPr>
          <p:cNvPr id="11" name="textruta 10"/>
          <p:cNvSpPr txBox="1"/>
          <p:nvPr/>
        </p:nvSpPr>
        <p:spPr>
          <a:xfrm>
            <a:off x="996716" y="4947460"/>
            <a:ext cx="10066017" cy="1631216"/>
          </a:xfrm>
          <a:prstGeom prst="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r>
              <a:rPr lang="sv-SE" sz="2000" b="1" dirty="0">
                <a:solidFill>
                  <a:schemeClr val="bg1"/>
                </a:solidFill>
                <a:latin typeface="Arial"/>
                <a:cs typeface="Arial"/>
              </a:rPr>
              <a:t>En chef vid Toyota:</a:t>
            </a:r>
          </a:p>
          <a:p>
            <a:r>
              <a:rPr lang="sv-SE" sz="2000" b="1" dirty="0">
                <a:solidFill>
                  <a:schemeClr val="bg1"/>
                </a:solidFill>
                <a:latin typeface="Arial"/>
                <a:cs typeface="Arial"/>
              </a:rPr>
              <a:t>”De viktigaste faktorerna för att nå framgång är att man har tålamod, att man fokuserar på långsiktiga snarare än kortsiktiga resultat, att man nyinvesterar i människor, produkter och fabriker samt har en kompromisslös inställning till kvalitet”</a:t>
            </a:r>
          </a:p>
        </p:txBody>
      </p:sp>
    </p:spTree>
    <p:extLst>
      <p:ext uri="{BB962C8B-B14F-4D97-AF65-F5344CB8AC3E}">
        <p14:creationId xmlns:p14="http://schemas.microsoft.com/office/powerpoint/2010/main" val="1902899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16E467A4-1D55-13CC-DE92-61979BA5C036}"/>
              </a:ext>
            </a:extLst>
          </p:cNvPr>
          <p:cNvSpPr>
            <a:spLocks noGrp="1"/>
          </p:cNvSpPr>
          <p:nvPr>
            <p:ph type="sldNum" sz="quarter" idx="12"/>
          </p:nvPr>
        </p:nvSpPr>
        <p:spPr/>
        <p:txBody>
          <a:bodyPr/>
          <a:lstStyle/>
          <a:p>
            <a:fld id="{B00E2B2B-A71B-0F40-B198-A1C7A3AB2C93}" type="slidenum">
              <a:rPr lang="sv-SE" smtClean="0">
                <a:solidFill>
                  <a:prstClr val="black">
                    <a:tint val="75000"/>
                  </a:prstClr>
                </a:solidFill>
              </a:rPr>
              <a:pPr/>
              <a:t>7</a:t>
            </a:fld>
            <a:endParaRPr lang="sv-SE">
              <a:solidFill>
                <a:prstClr val="black">
                  <a:tint val="75000"/>
                </a:prstClr>
              </a:solidFill>
            </a:endParaRPr>
          </a:p>
        </p:txBody>
      </p:sp>
      <p:sp>
        <p:nvSpPr>
          <p:cNvPr id="5" name="textruta 4">
            <a:extLst>
              <a:ext uri="{FF2B5EF4-FFF2-40B4-BE49-F238E27FC236}">
                <a16:creationId xmlns:a16="http://schemas.microsoft.com/office/drawing/2014/main" id="{1EF6ECB1-B222-52F4-0A0F-0D296E721E88}"/>
              </a:ext>
            </a:extLst>
          </p:cNvPr>
          <p:cNvSpPr txBox="1"/>
          <p:nvPr/>
        </p:nvSpPr>
        <p:spPr>
          <a:xfrm>
            <a:off x="658041" y="799493"/>
            <a:ext cx="10422150"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600" b="1" dirty="0">
                <a:solidFill>
                  <a:schemeClr val="tx1">
                    <a:lumMod val="85000"/>
                    <a:lumOff val="15000"/>
                  </a:schemeClr>
                </a:solidFill>
                <a:latin typeface="Arial"/>
                <a:cs typeface="Calibri"/>
              </a:rPr>
              <a:t>IKEAS 8 värdeord, ett exempel</a:t>
            </a:r>
          </a:p>
          <a:p>
            <a:pPr marL="457200" indent="-457200">
              <a:buFont typeface="Arial"/>
              <a:buChar char="•"/>
            </a:pPr>
            <a:endParaRPr lang="sv-SE" sz="2400" dirty="0">
              <a:solidFill>
                <a:schemeClr val="tx1">
                  <a:lumMod val="85000"/>
                  <a:lumOff val="15000"/>
                </a:schemeClr>
              </a:solidFill>
              <a:latin typeface="Arial"/>
              <a:cs typeface="Calibri"/>
            </a:endParaRPr>
          </a:p>
          <a:p>
            <a:pPr marL="457200" indent="-457200">
              <a:buFont typeface="Arial"/>
              <a:buChar char="•"/>
            </a:pPr>
            <a:r>
              <a:rPr lang="sv-SE" sz="2800" dirty="0">
                <a:solidFill>
                  <a:schemeClr val="tx1">
                    <a:lumMod val="85000"/>
                    <a:lumOff val="15000"/>
                  </a:schemeClr>
                </a:solidFill>
                <a:latin typeface="Arial"/>
                <a:cs typeface="Calibri"/>
              </a:rPr>
              <a:t>Tillsammans</a:t>
            </a:r>
          </a:p>
          <a:p>
            <a:pPr marL="457200" indent="-457200">
              <a:buFont typeface="Arial"/>
              <a:buChar char="•"/>
            </a:pPr>
            <a:r>
              <a:rPr lang="sv-SE" sz="2800" dirty="0">
                <a:solidFill>
                  <a:schemeClr val="tx1">
                    <a:lumMod val="85000"/>
                    <a:lumOff val="15000"/>
                  </a:schemeClr>
                </a:solidFill>
                <a:latin typeface="Arial"/>
                <a:cs typeface="Calibri"/>
              </a:rPr>
              <a:t>Enkelhet</a:t>
            </a:r>
          </a:p>
          <a:p>
            <a:pPr marL="457200" indent="-457200">
              <a:buFont typeface="Arial"/>
              <a:buChar char="•"/>
            </a:pPr>
            <a:r>
              <a:rPr lang="sv-SE" sz="2800" dirty="0">
                <a:solidFill>
                  <a:schemeClr val="tx1">
                    <a:lumMod val="85000"/>
                    <a:lumOff val="15000"/>
                  </a:schemeClr>
                </a:solidFill>
                <a:latin typeface="Arial"/>
                <a:cs typeface="Calibri"/>
              </a:rPr>
              <a:t>Kostnadsmedvetna</a:t>
            </a:r>
          </a:p>
          <a:p>
            <a:pPr marL="457200" indent="-457200">
              <a:buFont typeface="Arial"/>
              <a:buChar char="•"/>
            </a:pPr>
            <a:r>
              <a:rPr lang="sv-SE" sz="2800" dirty="0">
                <a:solidFill>
                  <a:schemeClr val="tx1">
                    <a:lumMod val="85000"/>
                    <a:lumOff val="15000"/>
                  </a:schemeClr>
                </a:solidFill>
                <a:latin typeface="Arial"/>
                <a:cs typeface="Calibri"/>
              </a:rPr>
              <a:t>Värna om människor och vår planet</a:t>
            </a:r>
          </a:p>
          <a:p>
            <a:pPr marL="457200" indent="-457200">
              <a:buFont typeface="Arial"/>
              <a:buChar char="•"/>
            </a:pPr>
            <a:r>
              <a:rPr lang="sv-SE" sz="2800" dirty="0">
                <a:solidFill>
                  <a:schemeClr val="tx1">
                    <a:lumMod val="85000"/>
                    <a:lumOff val="15000"/>
                  </a:schemeClr>
                </a:solidFill>
                <a:latin typeface="Arial"/>
                <a:cs typeface="Calibri"/>
              </a:rPr>
              <a:t>Förnya och förbättra</a:t>
            </a:r>
          </a:p>
          <a:p>
            <a:pPr marL="457200" indent="-457200">
              <a:buFont typeface="Arial"/>
              <a:buChar char="•"/>
            </a:pPr>
            <a:r>
              <a:rPr lang="sv-SE" sz="2800" dirty="0">
                <a:solidFill>
                  <a:schemeClr val="tx1">
                    <a:lumMod val="85000"/>
                    <a:lumOff val="15000"/>
                  </a:schemeClr>
                </a:solidFill>
                <a:latin typeface="Arial"/>
                <a:cs typeface="Calibri"/>
              </a:rPr>
              <a:t>Annorlunda av en anledning</a:t>
            </a:r>
          </a:p>
          <a:p>
            <a:pPr marL="457200" indent="-457200">
              <a:buFont typeface="Arial"/>
              <a:buChar char="•"/>
            </a:pPr>
            <a:r>
              <a:rPr lang="sv-SE" sz="2800" dirty="0">
                <a:solidFill>
                  <a:schemeClr val="tx1">
                    <a:lumMod val="85000"/>
                    <a:lumOff val="15000"/>
                  </a:schemeClr>
                </a:solidFill>
                <a:latin typeface="Arial"/>
                <a:cs typeface="Calibri"/>
              </a:rPr>
              <a:t>Ge och ta ansvar</a:t>
            </a:r>
          </a:p>
          <a:p>
            <a:pPr marL="457200" indent="-457200">
              <a:buFont typeface="Arial"/>
              <a:buChar char="•"/>
            </a:pPr>
            <a:r>
              <a:rPr lang="sv-SE" sz="2800" dirty="0">
                <a:solidFill>
                  <a:schemeClr val="tx1">
                    <a:lumMod val="85000"/>
                    <a:lumOff val="15000"/>
                  </a:schemeClr>
                </a:solidFill>
                <a:latin typeface="Arial"/>
                <a:cs typeface="Calibri"/>
              </a:rPr>
              <a:t>Föregå med gott exempel</a:t>
            </a:r>
          </a:p>
        </p:txBody>
      </p:sp>
      <p:sp>
        <p:nvSpPr>
          <p:cNvPr id="6" name="TextBox 5">
            <a:extLst>
              <a:ext uri="{FF2B5EF4-FFF2-40B4-BE49-F238E27FC236}">
                <a16:creationId xmlns:a16="http://schemas.microsoft.com/office/drawing/2014/main" id="{74209E95-DF7D-BBB4-9455-2AB9FD7F5D8D}"/>
              </a:ext>
            </a:extLst>
          </p:cNvPr>
          <p:cNvSpPr txBox="1"/>
          <p:nvPr/>
        </p:nvSpPr>
        <p:spPr>
          <a:xfrm>
            <a:off x="7685314" y="6096000"/>
            <a:ext cx="37923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chemeClr val="tx1">
                  <a:lumMod val="85000"/>
                  <a:lumOff val="15000"/>
                </a:schemeClr>
              </a:solidFill>
              <a:ea typeface="Calibri"/>
              <a:cs typeface="Calibri"/>
            </a:endParaRPr>
          </a:p>
        </p:txBody>
      </p:sp>
      <p:sp>
        <p:nvSpPr>
          <p:cNvPr id="3" name="TextBox 2">
            <a:extLst>
              <a:ext uri="{FF2B5EF4-FFF2-40B4-BE49-F238E27FC236}">
                <a16:creationId xmlns:a16="http://schemas.microsoft.com/office/drawing/2014/main" id="{6D63FF0E-C252-B650-6D76-DDD5DE9951B3}"/>
              </a:ext>
            </a:extLst>
          </p:cNvPr>
          <p:cNvSpPr txBox="1"/>
          <p:nvPr/>
        </p:nvSpPr>
        <p:spPr>
          <a:xfrm>
            <a:off x="7686619" y="797500"/>
            <a:ext cx="4393633" cy="2923877"/>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dirty="0">
              <a:solidFill>
                <a:schemeClr val="bg1"/>
              </a:solidFill>
              <a:latin typeface="Arial"/>
              <a:ea typeface="Calibri"/>
              <a:cs typeface="Calibri"/>
            </a:endParaRPr>
          </a:p>
          <a:p>
            <a:r>
              <a:rPr lang="en-US" sz="2000" b="1" dirty="0">
                <a:solidFill>
                  <a:schemeClr val="bg1"/>
                </a:solidFill>
                <a:latin typeface="Arial"/>
                <a:ea typeface="Calibri"/>
                <a:cs typeface="Calibri"/>
              </a:rPr>
              <a:t>"IKEA </a:t>
            </a:r>
            <a:r>
              <a:rPr lang="en-US" sz="2000" b="1" err="1">
                <a:solidFill>
                  <a:schemeClr val="bg1"/>
                </a:solidFill>
                <a:latin typeface="Arial"/>
                <a:ea typeface="Calibri"/>
                <a:cs typeface="Calibri"/>
              </a:rPr>
              <a:t>bygger</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inte</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på</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en</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enda</a:t>
            </a:r>
            <a:r>
              <a:rPr lang="en-US" sz="2000" b="1" dirty="0">
                <a:solidFill>
                  <a:schemeClr val="bg1"/>
                </a:solidFill>
                <a:latin typeface="Arial"/>
                <a:ea typeface="Calibri"/>
                <a:cs typeface="Calibri"/>
              </a:rPr>
              <a:t> persons </a:t>
            </a:r>
            <a:r>
              <a:rPr lang="en-US" sz="2000" b="1" err="1">
                <a:solidFill>
                  <a:schemeClr val="bg1"/>
                </a:solidFill>
                <a:latin typeface="Arial"/>
                <a:ea typeface="Calibri"/>
                <a:cs typeface="Calibri"/>
              </a:rPr>
              <a:t>arbete</a:t>
            </a:r>
            <a:r>
              <a:rPr lang="en-US" sz="2000" b="1" dirty="0">
                <a:solidFill>
                  <a:schemeClr val="bg1"/>
                </a:solidFill>
                <a:latin typeface="Arial"/>
                <a:ea typeface="Calibri"/>
                <a:cs typeface="Calibri"/>
              </a:rPr>
              <a:t>. Det </a:t>
            </a:r>
            <a:r>
              <a:rPr lang="en-US" sz="2000" b="1" err="1">
                <a:solidFill>
                  <a:schemeClr val="bg1"/>
                </a:solidFill>
                <a:latin typeface="Arial"/>
                <a:ea typeface="Calibri"/>
                <a:cs typeface="Calibri"/>
              </a:rPr>
              <a:t>är</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resultatet</a:t>
            </a:r>
            <a:r>
              <a:rPr lang="en-US" sz="2000" b="1" dirty="0">
                <a:solidFill>
                  <a:schemeClr val="bg1"/>
                </a:solidFill>
                <a:latin typeface="Arial"/>
                <a:ea typeface="Calibri"/>
                <a:cs typeface="Calibri"/>
              </a:rPr>
              <a:t> av </a:t>
            </a:r>
            <a:r>
              <a:rPr lang="en-US" sz="2000" b="1" err="1">
                <a:solidFill>
                  <a:schemeClr val="bg1"/>
                </a:solidFill>
                <a:latin typeface="Arial"/>
                <a:ea typeface="Calibri"/>
                <a:cs typeface="Calibri"/>
              </a:rPr>
              <a:t>många</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människors</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samarbete</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uner</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många</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års</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glädje</a:t>
            </a:r>
            <a:r>
              <a:rPr lang="en-US" sz="2000" b="1" dirty="0">
                <a:solidFill>
                  <a:schemeClr val="bg1"/>
                </a:solidFill>
                <a:latin typeface="Arial"/>
                <a:ea typeface="Calibri"/>
                <a:cs typeface="Calibri"/>
              </a:rPr>
              <a:t> </a:t>
            </a:r>
            <a:r>
              <a:rPr lang="en-US" sz="2000" b="1" err="1">
                <a:solidFill>
                  <a:schemeClr val="bg1"/>
                </a:solidFill>
                <a:latin typeface="Arial"/>
                <a:ea typeface="Calibri"/>
                <a:cs typeface="Calibri"/>
              </a:rPr>
              <a:t>och</a:t>
            </a:r>
            <a:r>
              <a:rPr lang="en-US" sz="2000" b="1" dirty="0">
                <a:solidFill>
                  <a:schemeClr val="bg1"/>
                </a:solidFill>
                <a:latin typeface="Arial"/>
                <a:ea typeface="Calibri"/>
                <a:cs typeface="Calibri"/>
              </a:rPr>
              <a:t> slit".</a:t>
            </a:r>
            <a:endParaRPr lang="en-US" b="1">
              <a:solidFill>
                <a:schemeClr val="bg1"/>
              </a:solidFill>
              <a:latin typeface="Arial"/>
              <a:cs typeface="Arial"/>
            </a:endParaRPr>
          </a:p>
          <a:p>
            <a:endParaRPr lang="en-US" sz="2400" b="1" dirty="0">
              <a:solidFill>
                <a:schemeClr val="bg1"/>
              </a:solidFill>
              <a:latin typeface="Arial"/>
              <a:ea typeface="Calibri"/>
              <a:cs typeface="Calibri"/>
            </a:endParaRPr>
          </a:p>
          <a:p>
            <a:r>
              <a:rPr lang="en-US" sz="2000" b="1" i="1" dirty="0">
                <a:solidFill>
                  <a:schemeClr val="bg1"/>
                </a:solidFill>
                <a:latin typeface="Arial"/>
                <a:ea typeface="Calibri"/>
                <a:cs typeface="Calibri"/>
              </a:rPr>
              <a:t>Citat av Ingvar Kamprad, </a:t>
            </a:r>
            <a:r>
              <a:rPr lang="en-US" sz="2000" b="1" i="1" err="1">
                <a:solidFill>
                  <a:schemeClr val="bg1"/>
                </a:solidFill>
                <a:latin typeface="Arial"/>
                <a:ea typeface="Calibri"/>
                <a:cs typeface="Calibri"/>
              </a:rPr>
              <a:t>grundare</a:t>
            </a:r>
            <a:r>
              <a:rPr lang="en-US" sz="2000" b="1" i="1" dirty="0">
                <a:solidFill>
                  <a:schemeClr val="bg1"/>
                </a:solidFill>
                <a:latin typeface="Arial"/>
                <a:ea typeface="Calibri"/>
                <a:cs typeface="Calibri"/>
              </a:rPr>
              <a:t> av IKEA.</a:t>
            </a:r>
          </a:p>
          <a:p>
            <a:endParaRPr lang="en-US" sz="2000" i="1" dirty="0">
              <a:solidFill>
                <a:schemeClr val="bg1"/>
              </a:solidFill>
              <a:latin typeface="Arial"/>
              <a:ea typeface="Calibri"/>
              <a:cs typeface="Calibri"/>
            </a:endParaRPr>
          </a:p>
        </p:txBody>
      </p:sp>
      <p:pic>
        <p:nvPicPr>
          <p:cNvPr id="4" name="Bildobjekt 3" descr="En bild som visar Grafik, grafisk design, Färggrann, kreativitet&#10;&#10;AI-genererat innehåll kan vara felaktigt.">
            <a:extLst>
              <a:ext uri="{FF2B5EF4-FFF2-40B4-BE49-F238E27FC236}">
                <a16:creationId xmlns:a16="http://schemas.microsoft.com/office/drawing/2014/main" id="{803DE0F5-F251-B578-BFD3-02A37D6E3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787" y="4074014"/>
            <a:ext cx="4330817" cy="2204412"/>
          </a:xfrm>
          <a:prstGeom prst="rect">
            <a:avLst/>
          </a:prstGeom>
        </p:spPr>
      </p:pic>
    </p:spTree>
    <p:extLst>
      <p:ext uri="{BB962C8B-B14F-4D97-AF65-F5344CB8AC3E}">
        <p14:creationId xmlns:p14="http://schemas.microsoft.com/office/powerpoint/2010/main" val="4113765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16E467A4-1D55-13CC-DE92-61979BA5C036}"/>
              </a:ext>
            </a:extLst>
          </p:cNvPr>
          <p:cNvSpPr>
            <a:spLocks noGrp="1"/>
          </p:cNvSpPr>
          <p:nvPr>
            <p:ph type="sldNum" sz="quarter" idx="12"/>
          </p:nvPr>
        </p:nvSpPr>
        <p:spPr/>
        <p:txBody>
          <a:bodyPr/>
          <a:lstStyle/>
          <a:p>
            <a:fld id="{B00E2B2B-A71B-0F40-B198-A1C7A3AB2C93}" type="slidenum">
              <a:rPr lang="sv-SE" smtClean="0">
                <a:solidFill>
                  <a:prstClr val="black">
                    <a:tint val="75000"/>
                  </a:prstClr>
                </a:solidFill>
              </a:rPr>
              <a:pPr/>
              <a:t>8</a:t>
            </a:fld>
            <a:endParaRPr lang="sv-SE">
              <a:solidFill>
                <a:prstClr val="black">
                  <a:tint val="75000"/>
                </a:prstClr>
              </a:solidFill>
            </a:endParaRPr>
          </a:p>
        </p:txBody>
      </p:sp>
      <p:sp>
        <p:nvSpPr>
          <p:cNvPr id="5" name="textruta 4">
            <a:extLst>
              <a:ext uri="{FF2B5EF4-FFF2-40B4-BE49-F238E27FC236}">
                <a16:creationId xmlns:a16="http://schemas.microsoft.com/office/drawing/2014/main" id="{1EF6ECB1-B222-52F4-0A0F-0D296E721E88}"/>
              </a:ext>
            </a:extLst>
          </p:cNvPr>
          <p:cNvSpPr txBox="1"/>
          <p:nvPr/>
        </p:nvSpPr>
        <p:spPr>
          <a:xfrm>
            <a:off x="407575" y="947290"/>
            <a:ext cx="10612650"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600" b="1" dirty="0">
                <a:solidFill>
                  <a:schemeClr val="tx1">
                    <a:lumMod val="85000"/>
                    <a:lumOff val="15000"/>
                  </a:schemeClr>
                </a:solidFill>
                <a:latin typeface="Arial"/>
                <a:cs typeface="Calibri"/>
              </a:rPr>
              <a:t>Exempel på värderingar från IKEA</a:t>
            </a:r>
          </a:p>
          <a:p>
            <a:endParaRPr lang="sv-SE" sz="2800" b="1" dirty="0">
              <a:solidFill>
                <a:schemeClr val="tx1">
                  <a:lumMod val="85000"/>
                  <a:lumOff val="15000"/>
                </a:schemeClr>
              </a:solidFill>
              <a:latin typeface="Arial"/>
              <a:cs typeface="Calibri"/>
            </a:endParaRPr>
          </a:p>
          <a:p>
            <a:pPr algn="l"/>
            <a:r>
              <a:rPr lang="sv-SE" sz="2800" b="1" dirty="0">
                <a:solidFill>
                  <a:schemeClr val="tx1">
                    <a:lumMod val="85000"/>
                    <a:lumOff val="15000"/>
                  </a:schemeClr>
                </a:solidFill>
                <a:latin typeface="Arial"/>
                <a:cs typeface="Calibri"/>
              </a:rPr>
              <a:t>Tillsammans</a:t>
            </a:r>
            <a:endParaRPr lang="sv-SE" dirty="0">
              <a:solidFill>
                <a:schemeClr val="tx1">
                  <a:lumMod val="85000"/>
                  <a:lumOff val="15000"/>
                </a:schemeClr>
              </a:solidFill>
              <a:latin typeface="Arial"/>
              <a:cs typeface="Arial"/>
            </a:endParaRPr>
          </a:p>
          <a:p>
            <a:r>
              <a:rPr lang="sv-SE" sz="2800" dirty="0">
                <a:solidFill>
                  <a:schemeClr val="tx1">
                    <a:lumMod val="85000"/>
                    <a:lumOff val="15000"/>
                  </a:schemeClr>
                </a:solidFill>
                <a:latin typeface="Arial"/>
                <a:cs typeface="Calibri"/>
              </a:rPr>
              <a:t>Samhörighet eller "Tillsammans" är viktigt för oss. Faktum är att det ligger i hjärtat av IKEA kulturen. Vi vet att vi är som bäst när vi litar på varandra, drar i samma riktning och inte minst har roligt tillsammans.</a:t>
            </a:r>
          </a:p>
          <a:p>
            <a:endParaRPr lang="sv-SE" sz="2800" dirty="0">
              <a:solidFill>
                <a:schemeClr val="tx1">
                  <a:lumMod val="85000"/>
                  <a:lumOff val="15000"/>
                </a:schemeClr>
              </a:solidFill>
              <a:latin typeface="Arial"/>
              <a:cs typeface="Calibri"/>
            </a:endParaRPr>
          </a:p>
          <a:p>
            <a:r>
              <a:rPr lang="sv-SE" sz="2800" b="1" dirty="0">
                <a:solidFill>
                  <a:schemeClr val="tx1">
                    <a:lumMod val="85000"/>
                    <a:lumOff val="15000"/>
                  </a:schemeClr>
                </a:solidFill>
                <a:latin typeface="Arial"/>
                <a:cs typeface="Calibri"/>
              </a:rPr>
              <a:t>Enkelhet</a:t>
            </a:r>
          </a:p>
          <a:p>
            <a:r>
              <a:rPr lang="sv-SE" sz="2800" dirty="0">
                <a:solidFill>
                  <a:schemeClr val="tx1">
                    <a:lumMod val="85000"/>
                    <a:lumOff val="15000"/>
                  </a:schemeClr>
                </a:solidFill>
                <a:latin typeface="Arial"/>
                <a:cs typeface="Calibri"/>
              </a:rPr>
              <a:t>Ett enkelt, okomplicerat och jordnära förhållningssätt är en del av vårt arv. I vår värld betyder enkelhet effektivitet och att göra det som kommer naturligt. Vi säger "nej" till komplicerade lösningar och ser byråkrati som vår största fiende. </a:t>
            </a:r>
          </a:p>
        </p:txBody>
      </p:sp>
      <p:pic>
        <p:nvPicPr>
          <p:cNvPr id="3" name="Bildobjekt 2" descr="En bild som visar Grafik, grafisk design, Färggrann, kreativitet&#10;&#10;AI-genererat innehåll kan vara felaktigt.">
            <a:extLst>
              <a:ext uri="{FF2B5EF4-FFF2-40B4-BE49-F238E27FC236}">
                <a16:creationId xmlns:a16="http://schemas.microsoft.com/office/drawing/2014/main" id="{F4993FE2-DAB5-74F7-0E94-D0A07043D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4063" y="612760"/>
            <a:ext cx="3056644" cy="1559484"/>
          </a:xfrm>
          <a:prstGeom prst="rect">
            <a:avLst/>
          </a:prstGeom>
        </p:spPr>
      </p:pic>
    </p:spTree>
    <p:extLst>
      <p:ext uri="{BB962C8B-B14F-4D97-AF65-F5344CB8AC3E}">
        <p14:creationId xmlns:p14="http://schemas.microsoft.com/office/powerpoint/2010/main" val="1985802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16E467A4-1D55-13CC-DE92-61979BA5C036}"/>
              </a:ext>
            </a:extLst>
          </p:cNvPr>
          <p:cNvSpPr>
            <a:spLocks noGrp="1"/>
          </p:cNvSpPr>
          <p:nvPr>
            <p:ph type="sldNum" sz="quarter" idx="12"/>
          </p:nvPr>
        </p:nvSpPr>
        <p:spPr/>
        <p:txBody>
          <a:bodyPr/>
          <a:lstStyle/>
          <a:p>
            <a:fld id="{B00E2B2B-A71B-0F40-B198-A1C7A3AB2C93}" type="slidenum">
              <a:rPr lang="sv-SE" smtClean="0">
                <a:solidFill>
                  <a:prstClr val="black">
                    <a:tint val="75000"/>
                  </a:prstClr>
                </a:solidFill>
              </a:rPr>
              <a:pPr/>
              <a:t>9</a:t>
            </a:fld>
            <a:endParaRPr lang="sv-SE">
              <a:solidFill>
                <a:prstClr val="black">
                  <a:tint val="75000"/>
                </a:prstClr>
              </a:solidFill>
            </a:endParaRPr>
          </a:p>
        </p:txBody>
      </p:sp>
      <p:sp>
        <p:nvSpPr>
          <p:cNvPr id="5" name="textruta 4">
            <a:extLst>
              <a:ext uri="{FF2B5EF4-FFF2-40B4-BE49-F238E27FC236}">
                <a16:creationId xmlns:a16="http://schemas.microsoft.com/office/drawing/2014/main" id="{1EF6ECB1-B222-52F4-0A0F-0D296E721E88}"/>
              </a:ext>
            </a:extLst>
          </p:cNvPr>
          <p:cNvSpPr txBox="1"/>
          <p:nvPr/>
        </p:nvSpPr>
        <p:spPr>
          <a:xfrm>
            <a:off x="606554" y="284628"/>
            <a:ext cx="10422150" cy="79714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600" b="1" dirty="0">
                <a:solidFill>
                  <a:schemeClr val="tx1">
                    <a:lumMod val="85000"/>
                    <a:lumOff val="15000"/>
                  </a:schemeClr>
                </a:solidFill>
                <a:latin typeface="Arial"/>
                <a:cs typeface="Calibri"/>
              </a:rPr>
              <a:t>Exempel på värderingar från IKEA</a:t>
            </a:r>
          </a:p>
          <a:p>
            <a:endParaRPr lang="sv-SE" sz="2800" b="1" dirty="0">
              <a:solidFill>
                <a:schemeClr val="tx1">
                  <a:lumMod val="85000"/>
                  <a:lumOff val="15000"/>
                </a:schemeClr>
              </a:solidFill>
              <a:latin typeface="Arial"/>
              <a:cs typeface="Calibri"/>
            </a:endParaRPr>
          </a:p>
          <a:p>
            <a:r>
              <a:rPr lang="sv-SE" sz="2800" b="1" dirty="0">
                <a:solidFill>
                  <a:schemeClr val="tx1">
                    <a:lumMod val="85000"/>
                    <a:lumOff val="15000"/>
                  </a:schemeClr>
                </a:solidFill>
                <a:latin typeface="Arial"/>
                <a:cs typeface="Calibri"/>
              </a:rPr>
              <a:t>Annorlunda av en anledning</a:t>
            </a:r>
            <a:endParaRPr lang="sv-SE" sz="2800">
              <a:solidFill>
                <a:schemeClr val="tx1">
                  <a:lumMod val="85000"/>
                  <a:lumOff val="15000"/>
                </a:schemeClr>
              </a:solidFill>
              <a:latin typeface="Arial"/>
              <a:cs typeface="Arial"/>
            </a:endParaRPr>
          </a:p>
          <a:p>
            <a:r>
              <a:rPr lang="sv-SE" sz="2800" dirty="0">
                <a:solidFill>
                  <a:schemeClr val="tx1">
                    <a:lumMod val="85000"/>
                    <a:lumOff val="15000"/>
                  </a:schemeClr>
                </a:solidFill>
                <a:latin typeface="Arial"/>
                <a:cs typeface="Calibri"/>
              </a:rPr>
              <a:t>Vi är inte som andra företag och vill inte vara det heller. Vi vill utmana konventioner och driva på positiva förändringar i vår bransch och ibland även i världen. Vi är rastlösa genomförare, drivna av nyfikenhet, entusiasm och en önskan om att skapa en bättre värld. </a:t>
            </a:r>
            <a:endParaRPr lang="sv-SE" sz="2800" b="1">
              <a:solidFill>
                <a:schemeClr val="tx1">
                  <a:lumMod val="85000"/>
                  <a:lumOff val="15000"/>
                </a:schemeClr>
              </a:solidFill>
              <a:latin typeface="Arial"/>
              <a:cs typeface="Calibri"/>
            </a:endParaRPr>
          </a:p>
          <a:p>
            <a:endParaRPr lang="sv-SE" sz="2800" dirty="0">
              <a:solidFill>
                <a:schemeClr val="tx1">
                  <a:lumMod val="85000"/>
                  <a:lumOff val="15000"/>
                </a:schemeClr>
              </a:solidFill>
              <a:latin typeface="Arial"/>
              <a:cs typeface="Calibri"/>
            </a:endParaRPr>
          </a:p>
          <a:p>
            <a:r>
              <a:rPr lang="sv-SE" sz="2800" b="1" dirty="0">
                <a:solidFill>
                  <a:schemeClr val="tx1">
                    <a:lumMod val="85000"/>
                    <a:lumOff val="15000"/>
                  </a:schemeClr>
                </a:solidFill>
                <a:latin typeface="Arial"/>
                <a:cs typeface="Calibri"/>
              </a:rPr>
              <a:t>Föregå med gott exempel</a:t>
            </a:r>
            <a:endParaRPr lang="sv-SE" sz="2800" b="1">
              <a:solidFill>
                <a:schemeClr val="tx1">
                  <a:lumMod val="85000"/>
                  <a:lumOff val="15000"/>
                </a:schemeClr>
              </a:solidFill>
              <a:latin typeface="Arial"/>
              <a:cs typeface="Calibri"/>
            </a:endParaRPr>
          </a:p>
          <a:p>
            <a:r>
              <a:rPr lang="sv-SE" sz="2800" dirty="0">
                <a:solidFill>
                  <a:schemeClr val="tx1">
                    <a:lumMod val="85000"/>
                    <a:lumOff val="15000"/>
                  </a:schemeClr>
                </a:solidFill>
                <a:latin typeface="Arial"/>
                <a:cs typeface="Calibri"/>
              </a:rPr>
              <a:t>För oss är ledarskap en handling, inte en position. Vi ger människors värderingar lika mycket vikt som deras kompetens och erfarenhet. Människor som "lever som de lär" och föregår med gott exempel. </a:t>
            </a:r>
          </a:p>
          <a:p>
            <a:endParaRPr lang="sv-SE" sz="2800" b="1" dirty="0">
              <a:solidFill>
                <a:schemeClr val="tx1">
                  <a:lumMod val="85000"/>
                  <a:lumOff val="15000"/>
                </a:schemeClr>
              </a:solidFill>
              <a:cs typeface="Calibri"/>
            </a:endParaRPr>
          </a:p>
          <a:p>
            <a:endParaRPr lang="sv-SE" sz="2800" dirty="0">
              <a:solidFill>
                <a:schemeClr val="tx1">
                  <a:lumMod val="85000"/>
                  <a:lumOff val="15000"/>
                </a:schemeClr>
              </a:solidFill>
              <a:cs typeface="Calibri"/>
            </a:endParaRPr>
          </a:p>
          <a:p>
            <a:endParaRPr lang="sv-SE" sz="2800" dirty="0">
              <a:solidFill>
                <a:schemeClr val="tx1">
                  <a:lumMod val="85000"/>
                  <a:lumOff val="15000"/>
                </a:schemeClr>
              </a:solidFill>
              <a:cs typeface="Calibri"/>
            </a:endParaRPr>
          </a:p>
          <a:p>
            <a:endParaRPr lang="sv-SE" sz="2800" dirty="0">
              <a:solidFill>
                <a:schemeClr val="tx1">
                  <a:lumMod val="85000"/>
                  <a:lumOff val="15000"/>
                </a:schemeClr>
              </a:solidFill>
              <a:cs typeface="Calibri"/>
            </a:endParaRPr>
          </a:p>
        </p:txBody>
      </p:sp>
      <p:pic>
        <p:nvPicPr>
          <p:cNvPr id="3" name="Bildobjekt 2" descr="En bild som visar Grafik, grafisk design, Färggrann, kreativitet&#10;&#10;AI-genererat innehåll kan vara felaktigt.">
            <a:extLst>
              <a:ext uri="{FF2B5EF4-FFF2-40B4-BE49-F238E27FC236}">
                <a16:creationId xmlns:a16="http://schemas.microsoft.com/office/drawing/2014/main" id="{453FB8A2-906A-C2E4-9653-912019AA1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770" y="104557"/>
            <a:ext cx="2861241" cy="1456389"/>
          </a:xfrm>
          <a:prstGeom prst="rect">
            <a:avLst/>
          </a:prstGeom>
        </p:spPr>
      </p:pic>
    </p:spTree>
    <p:extLst>
      <p:ext uri="{BB962C8B-B14F-4D97-AF65-F5344CB8AC3E}">
        <p14:creationId xmlns:p14="http://schemas.microsoft.com/office/powerpoint/2010/main" val="32089208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a:defRPr sz="2800" dirty="0" smtClean="0">
            <a:solidFill>
              <a:schemeClr val="tx1">
                <a:lumMod val="85000"/>
                <a:lumOff val="15000"/>
              </a:schemeClr>
            </a:solidFill>
          </a:defRPr>
        </a:defPPr>
      </a:lstStyle>
    </a:txDef>
  </a:objectDefaults>
  <a:extraClrSchemeLst/>
</a:theme>
</file>

<file path=ppt/theme/theme3.xml><?xml version="1.0" encoding="utf-8"?>
<a:theme xmlns:a="http://schemas.openxmlformats.org/drawingml/2006/main" name="SLU mallsidor">
  <a:themeElements>
    <a:clrScheme name="SLU">
      <a:dk1>
        <a:srgbClr val="000000"/>
      </a:dk1>
      <a:lt1>
        <a:srgbClr val="FFFFFF"/>
      </a:lt1>
      <a:dk2>
        <a:srgbClr val="535659"/>
      </a:dk2>
      <a:lt2>
        <a:srgbClr val="D9D9D6"/>
      </a:lt2>
      <a:accent1>
        <a:srgbClr val="154734"/>
      </a:accent1>
      <a:accent2>
        <a:srgbClr val="509E2F"/>
      </a:accent2>
      <a:accent3>
        <a:srgbClr val="79863B"/>
      </a:accent3>
      <a:accent4>
        <a:srgbClr val="007681"/>
      </a:accent4>
      <a:accent5>
        <a:srgbClr val="672145"/>
      </a:accent5>
      <a:accent6>
        <a:srgbClr val="CE0037"/>
      </a:accent6>
      <a:hlink>
        <a:srgbClr val="000000"/>
      </a:hlink>
      <a:folHlink>
        <a:srgbClr val="502B3A"/>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SLU-pptmall_16x9-240424" id="{200191CC-59B3-B845-8616-2A010D9CE11C}" vid="{01EA3C52-BBB1-974F-9B22-05533E0C8A94}"/>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7DA9F26C8271C4C8C5445BECDB8F407" ma:contentTypeVersion="12" ma:contentTypeDescription="Skapa ett nytt dokument." ma:contentTypeScope="" ma:versionID="e2be050b02f4fa8b5aa6b5e31dcebccd">
  <xsd:schema xmlns:xsd="http://www.w3.org/2001/XMLSchema" xmlns:xs="http://www.w3.org/2001/XMLSchema" xmlns:p="http://schemas.microsoft.com/office/2006/metadata/properties" xmlns:ns2="4cc52fd1-4084-4967-b238-cfd41d19cde4" xmlns:ns3="da959c67-1504-4c94-b121-98718622c0b0" targetNamespace="http://schemas.microsoft.com/office/2006/metadata/properties" ma:root="true" ma:fieldsID="5f84ff716df39f2248df64523d9e1a74" ns2:_="" ns3:_="">
    <xsd:import namespace="4cc52fd1-4084-4967-b238-cfd41d19cde4"/>
    <xsd:import namespace="da959c67-1504-4c94-b121-98718622c0b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52fd1-4084-4967-b238-cfd41d19c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357ce2f8-f89c-471c-b8ae-5f01d944964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a959c67-1504-4c94-b121-98718622c0b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fe89e46-3c17-4b3f-afdc-bf5f9390e02d}" ma:internalName="TaxCatchAll" ma:showField="CatchAllData" ma:web="da959c67-1504-4c94-b121-98718622c0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c52fd1-4084-4967-b238-cfd41d19cde4">
      <Terms xmlns="http://schemas.microsoft.com/office/infopath/2007/PartnerControls"/>
    </lcf76f155ced4ddcb4097134ff3c332f>
    <TaxCatchAll xmlns="da959c67-1504-4c94-b121-98718622c0b0" xsi:nil="true"/>
  </documentManagement>
</p:properties>
</file>

<file path=customXml/itemProps1.xml><?xml version="1.0" encoding="utf-8"?>
<ds:datastoreItem xmlns:ds="http://schemas.openxmlformats.org/officeDocument/2006/customXml" ds:itemID="{E6318B9F-21F8-4E7E-89B0-8B19D34D949B}">
  <ds:schemaRefs>
    <ds:schemaRef ds:uri="http://schemas.microsoft.com/sharepoint/v3/contenttype/forms"/>
  </ds:schemaRefs>
</ds:datastoreItem>
</file>

<file path=customXml/itemProps2.xml><?xml version="1.0" encoding="utf-8"?>
<ds:datastoreItem xmlns:ds="http://schemas.openxmlformats.org/officeDocument/2006/customXml" ds:itemID="{B8A00315-9CDC-4F2A-AA5A-B1AEABBF0EE8}">
  <ds:schemaRefs>
    <ds:schemaRef ds:uri="4cc52fd1-4084-4967-b238-cfd41d19cde4"/>
    <ds:schemaRef ds:uri="da959c67-1504-4c94-b121-98718622c0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DD51CB-F331-43B2-9E3C-4D456EE30668}">
  <ds:schemaRefs>
    <ds:schemaRef ds:uri="3783813a-a908-48d3-af1b-2dde1f7d32cf"/>
    <ds:schemaRef ds:uri="4cc52fd1-4084-4967-b238-cfd41d19cde4"/>
    <ds:schemaRef ds:uri="da959c67-1504-4c94-b121-98718622c0b0"/>
    <ds:schemaRef ds:uri="edf87c31-c10e-4dfc-8508-ba0e7f764f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30</TotalTime>
  <Words>2563</Words>
  <Application>Microsoft Office PowerPoint</Application>
  <PresentationFormat>Bredbild</PresentationFormat>
  <Paragraphs>297</Paragraphs>
  <Slides>21</Slides>
  <Notes>18</Notes>
  <HiddenSlides>0</HiddenSlides>
  <MMClips>0</MMClips>
  <ScaleCrop>false</ScaleCrop>
  <HeadingPairs>
    <vt:vector size="6" baseType="variant">
      <vt:variant>
        <vt:lpstr>Använt teckensnitt</vt:lpstr>
      </vt:variant>
      <vt:variant>
        <vt:i4>11</vt:i4>
      </vt:variant>
      <vt:variant>
        <vt:lpstr>Tema</vt:lpstr>
      </vt:variant>
      <vt:variant>
        <vt:i4>5</vt:i4>
      </vt:variant>
      <vt:variant>
        <vt:lpstr>Bildrubriker</vt:lpstr>
      </vt:variant>
      <vt:variant>
        <vt:i4>21</vt:i4>
      </vt:variant>
    </vt:vector>
  </HeadingPairs>
  <TitlesOfParts>
    <vt:vector size="37" baseType="lpstr">
      <vt:lpstr>Microsoft YaHei</vt:lpstr>
      <vt:lpstr>Aptos</vt:lpstr>
      <vt:lpstr>Aptos Display</vt:lpstr>
      <vt:lpstr>Arial</vt:lpstr>
      <vt:lpstr>Calibri</vt:lpstr>
      <vt:lpstr>Calibri Light</vt:lpstr>
      <vt:lpstr>Century Gothic</vt:lpstr>
      <vt:lpstr>Georgia</vt:lpstr>
      <vt:lpstr>IBM Plex Sans</vt:lpstr>
      <vt:lpstr>Tahoma</vt:lpstr>
      <vt:lpstr>Wingdings</vt:lpstr>
      <vt:lpstr>Office-tema</vt:lpstr>
      <vt:lpstr>1_Office-tema</vt:lpstr>
      <vt:lpstr>SLU mallsidor</vt:lpstr>
      <vt:lpstr>Office-tema</vt:lpstr>
      <vt:lpstr>2_Office-tema</vt:lpstr>
      <vt:lpstr> Värderingar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Tips! </vt:lpstr>
      <vt:lpstr>Tips!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Katarina Steen</dc:creator>
  <cp:lastModifiedBy>Åsa-Lina Nordlund</cp:lastModifiedBy>
  <cp:revision>176</cp:revision>
  <dcterms:created xsi:type="dcterms:W3CDTF">2024-05-27T13:38:59Z</dcterms:created>
  <dcterms:modified xsi:type="dcterms:W3CDTF">2025-06-19T09:11:56Z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0x01010017DA9F26C8271C4C8C5445BECDB8F407</vt:lpwstr>
  </property>
  <property fmtid="{D5CDD505-2E9C-101B-9397-08002B2CF9AE}" pid="3" name="MediaServiceImageTags">
    <vt:lpwstr/>
  </property>
  <property fmtid="{D5CDD505-2E9C-101B-9397-08002B2CF9AE}" pid="4" name="Order">
    <vt:r8>142600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