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694" r:id="rId5"/>
    <p:sldMasterId id="2147483665" r:id="rId6"/>
    <p:sldMasterId id="2147483697" r:id="rId7"/>
  </p:sldMasterIdLst>
  <p:notesMasterIdLst>
    <p:notesMasterId r:id="rId20"/>
  </p:notesMasterIdLst>
  <p:sldIdLst>
    <p:sldId id="12484" r:id="rId8"/>
    <p:sldId id="2162" r:id="rId9"/>
    <p:sldId id="1129" r:id="rId10"/>
    <p:sldId id="1627" r:id="rId11"/>
    <p:sldId id="284" r:id="rId12"/>
    <p:sldId id="328" r:id="rId13"/>
    <p:sldId id="274" r:id="rId14"/>
    <p:sldId id="301" r:id="rId15"/>
    <p:sldId id="1788" r:id="rId16"/>
    <p:sldId id="329" r:id="rId17"/>
    <p:sldId id="2000" r:id="rId18"/>
    <p:sldId id="944"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88AE136E-69D4-4E24-8B26-14A2202087BA}">
          <p14:sldIdLst>
            <p14:sldId id="12484"/>
          </p14:sldIdLst>
        </p14:section>
        <p14:section name="Lean bakgund" id="{707BE6B6-5653-4F92-ABDC-8B7604F9FF03}">
          <p14:sldIdLst>
            <p14:sldId id="2162"/>
            <p14:sldId id="1129"/>
            <p14:sldId id="1627"/>
            <p14:sldId id="284"/>
          </p14:sldIdLst>
        </p14:section>
        <p14:section name="Varför principer" id="{F21C308D-26A8-41A1-8D0C-8CB8D3E37A11}">
          <p14:sldIdLst>
            <p14:sldId id="328"/>
            <p14:sldId id="274"/>
          </p14:sldIdLst>
        </p14:section>
        <p14:section name="om principerna" id="{2E31DC35-2F39-4408-87A6-9FCC13DB7C22}">
          <p14:sldIdLst>
            <p14:sldId id="301"/>
            <p14:sldId id="1788"/>
          </p14:sldIdLst>
        </p14:section>
        <p14:section name="övningar" id="{FA74D301-CF1C-4141-9C78-86B5DAD40114}">
          <p14:sldIdLst>
            <p14:sldId id="329"/>
          </p14:sldIdLst>
        </p14:section>
        <p14:section name="Tips" id="{20E27CFF-CED4-4B54-BD63-DFDC4BC2F691}">
          <p14:sldIdLst>
            <p14:sldId id="2000"/>
            <p14:sldId id="94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FE7F76-D6CC-C68B-D88A-CCB8A17E3718}" name="Sara Johnson" initials="SJ" userId="S::sara.johnson@hushallningssallskapet.se::51f89924-055d-44ab-8e20-2fc548136883" providerId="AD"/>
  <p188:author id="{C389D091-1EE8-7EAC-05B1-8662671B5D09}" name="Katarina Steen" initials="KS" userId="S::katarina.steen_vxa.se#ext#@svelantbruksuniversitet.onmicrosoft.com::9fc3855b-ece0-42ae-86f3-62743addf2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8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887639-58E1-43B1-9D87-EE2264BC5AEA}" v="4" dt="2025-06-23T07:48:36.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22" autoAdjust="0"/>
  </p:normalViewPr>
  <p:slideViewPr>
    <p:cSldViewPr snapToGrid="0">
      <p:cViewPr varScale="1">
        <p:scale>
          <a:sx n="55" d="100"/>
          <a:sy n="55" d="100"/>
        </p:scale>
        <p:origin x="1072" y="40"/>
      </p:cViewPr>
      <p:guideLst/>
    </p:cSldViewPr>
  </p:slideViewPr>
  <p:notesTextViewPr>
    <p:cViewPr>
      <p:scale>
        <a:sx n="1" d="1"/>
        <a:sy n="1" d="1"/>
      </p:scale>
      <p:origin x="0" y="-46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Åsa-Lina Nordlund" userId="7e96768a-9080-4672-be98-afb4b17f83c4" providerId="ADAL" clId="{B2887639-58E1-43B1-9D87-EE2264BC5AEA}"/>
    <pc:docChg chg="custSel modSld">
      <pc:chgData name="Åsa-Lina Nordlund" userId="7e96768a-9080-4672-be98-afb4b17f83c4" providerId="ADAL" clId="{B2887639-58E1-43B1-9D87-EE2264BC5AEA}" dt="2025-06-23T07:45:51.358" v="160" actId="20577"/>
      <pc:docMkLst>
        <pc:docMk/>
      </pc:docMkLst>
      <pc:sldChg chg="modSp mod">
        <pc:chgData name="Åsa-Lina Nordlund" userId="7e96768a-9080-4672-be98-afb4b17f83c4" providerId="ADAL" clId="{B2887639-58E1-43B1-9D87-EE2264BC5AEA}" dt="2025-06-23T07:40:37.227" v="71" actId="255"/>
        <pc:sldMkLst>
          <pc:docMk/>
          <pc:sldMk cId="3017226179" sldId="274"/>
        </pc:sldMkLst>
        <pc:spChg chg="mod">
          <ac:chgData name="Åsa-Lina Nordlund" userId="7e96768a-9080-4672-be98-afb4b17f83c4" providerId="ADAL" clId="{B2887639-58E1-43B1-9D87-EE2264BC5AEA}" dt="2025-06-23T07:40:31.840" v="70" actId="14100"/>
          <ac:spMkLst>
            <pc:docMk/>
            <pc:sldMk cId="3017226179" sldId="274"/>
            <ac:spMk id="3" creationId="{00000000-0000-0000-0000-000000000000}"/>
          </ac:spMkLst>
        </pc:spChg>
        <pc:spChg chg="mod">
          <ac:chgData name="Åsa-Lina Nordlund" userId="7e96768a-9080-4672-be98-afb4b17f83c4" providerId="ADAL" clId="{B2887639-58E1-43B1-9D87-EE2264BC5AEA}" dt="2025-06-23T07:40:37.227" v="71" actId="255"/>
          <ac:spMkLst>
            <pc:docMk/>
            <pc:sldMk cId="3017226179" sldId="274"/>
            <ac:spMk id="6" creationId="{00000000-0000-0000-0000-000000000000}"/>
          </ac:spMkLst>
        </pc:spChg>
      </pc:sldChg>
      <pc:sldChg chg="modSp mod">
        <pc:chgData name="Åsa-Lina Nordlund" userId="7e96768a-9080-4672-be98-afb4b17f83c4" providerId="ADAL" clId="{B2887639-58E1-43B1-9D87-EE2264BC5AEA}" dt="2025-06-23T07:42:08.838" v="119" actId="20577"/>
        <pc:sldMkLst>
          <pc:docMk/>
          <pc:sldMk cId="3941226044" sldId="284"/>
        </pc:sldMkLst>
        <pc:spChg chg="mod">
          <ac:chgData name="Åsa-Lina Nordlund" userId="7e96768a-9080-4672-be98-afb4b17f83c4" providerId="ADAL" clId="{B2887639-58E1-43B1-9D87-EE2264BC5AEA}" dt="2025-06-23T07:42:08.838" v="119" actId="20577"/>
          <ac:spMkLst>
            <pc:docMk/>
            <pc:sldMk cId="3941226044" sldId="284"/>
            <ac:spMk id="5" creationId="{00000000-0000-0000-0000-000000000000}"/>
          </ac:spMkLst>
        </pc:spChg>
        <pc:picChg chg="mod">
          <ac:chgData name="Åsa-Lina Nordlund" userId="7e96768a-9080-4672-be98-afb4b17f83c4" providerId="ADAL" clId="{B2887639-58E1-43B1-9D87-EE2264BC5AEA}" dt="2025-06-23T07:39:19.221" v="61" actId="1076"/>
          <ac:picMkLst>
            <pc:docMk/>
            <pc:sldMk cId="3941226044" sldId="284"/>
            <ac:picMk id="7" creationId="{3B5B46BD-8BBB-39F7-6FA3-786BA19D4328}"/>
          </ac:picMkLst>
        </pc:picChg>
      </pc:sldChg>
      <pc:sldChg chg="modSp mod">
        <pc:chgData name="Åsa-Lina Nordlund" userId="7e96768a-9080-4672-be98-afb4b17f83c4" providerId="ADAL" clId="{B2887639-58E1-43B1-9D87-EE2264BC5AEA}" dt="2025-06-23T07:41:00.020" v="76" actId="20577"/>
        <pc:sldMkLst>
          <pc:docMk/>
          <pc:sldMk cId="3272049361" sldId="328"/>
        </pc:sldMkLst>
        <pc:spChg chg="mod">
          <ac:chgData name="Åsa-Lina Nordlund" userId="7e96768a-9080-4672-be98-afb4b17f83c4" providerId="ADAL" clId="{B2887639-58E1-43B1-9D87-EE2264BC5AEA}" dt="2025-06-23T07:41:00.020" v="76" actId="20577"/>
          <ac:spMkLst>
            <pc:docMk/>
            <pc:sldMk cId="3272049361" sldId="328"/>
            <ac:spMk id="2" creationId="{462A76F5-8376-A4FF-A134-F37343F8A0BA}"/>
          </ac:spMkLst>
        </pc:spChg>
        <pc:picChg chg="mod">
          <ac:chgData name="Åsa-Lina Nordlund" userId="7e96768a-9080-4672-be98-afb4b17f83c4" providerId="ADAL" clId="{B2887639-58E1-43B1-9D87-EE2264BC5AEA}" dt="2025-06-23T07:40:49.274" v="73" actId="1076"/>
          <ac:picMkLst>
            <pc:docMk/>
            <pc:sldMk cId="3272049361" sldId="328"/>
            <ac:picMk id="6" creationId="{72196AEF-7ABF-5A40-B60F-F41CCE7A6D6C}"/>
          </ac:picMkLst>
        </pc:picChg>
      </pc:sldChg>
      <pc:sldChg chg="modSp mod">
        <pc:chgData name="Åsa-Lina Nordlund" userId="7e96768a-9080-4672-be98-afb4b17f83c4" providerId="ADAL" clId="{B2887639-58E1-43B1-9D87-EE2264BC5AEA}" dt="2025-06-23T07:43:12.706" v="131" actId="1076"/>
        <pc:sldMkLst>
          <pc:docMk/>
          <pc:sldMk cId="2278680579" sldId="944"/>
        </pc:sldMkLst>
        <pc:spChg chg="mod">
          <ac:chgData name="Åsa-Lina Nordlund" userId="7e96768a-9080-4672-be98-afb4b17f83c4" providerId="ADAL" clId="{B2887639-58E1-43B1-9D87-EE2264BC5AEA}" dt="2025-06-23T07:43:12.706" v="131" actId="1076"/>
          <ac:spMkLst>
            <pc:docMk/>
            <pc:sldMk cId="2278680579" sldId="944"/>
            <ac:spMk id="4" creationId="{D932C5CA-3353-5A83-6C27-E4E6D9C61944}"/>
          </ac:spMkLst>
        </pc:spChg>
      </pc:sldChg>
      <pc:sldChg chg="modSp mod modNotesTx">
        <pc:chgData name="Åsa-Lina Nordlund" userId="7e96768a-9080-4672-be98-afb4b17f83c4" providerId="ADAL" clId="{B2887639-58E1-43B1-9D87-EE2264BC5AEA}" dt="2025-06-23T07:45:44.273" v="159" actId="14100"/>
        <pc:sldMkLst>
          <pc:docMk/>
          <pc:sldMk cId="1687299675" sldId="1129"/>
        </pc:sldMkLst>
        <pc:spChg chg="mod">
          <ac:chgData name="Åsa-Lina Nordlund" userId="7e96768a-9080-4672-be98-afb4b17f83c4" providerId="ADAL" clId="{B2887639-58E1-43B1-9D87-EE2264BC5AEA}" dt="2025-06-23T07:37:53.876" v="46" actId="1076"/>
          <ac:spMkLst>
            <pc:docMk/>
            <pc:sldMk cId="1687299675" sldId="1129"/>
            <ac:spMk id="7" creationId="{6D168002-47B2-482B-829B-F92792ECFA2A}"/>
          </ac:spMkLst>
        </pc:spChg>
        <pc:picChg chg="mod">
          <ac:chgData name="Åsa-Lina Nordlund" userId="7e96768a-9080-4672-be98-afb4b17f83c4" providerId="ADAL" clId="{B2887639-58E1-43B1-9D87-EE2264BC5AEA}" dt="2025-06-23T07:45:44.273" v="159" actId="14100"/>
          <ac:picMkLst>
            <pc:docMk/>
            <pc:sldMk cId="1687299675" sldId="1129"/>
            <ac:picMk id="5" creationId="{D84971EB-F3C6-4F08-9D6E-7A1118CF0F6F}"/>
          </ac:picMkLst>
        </pc:picChg>
      </pc:sldChg>
      <pc:sldChg chg="modSp mod">
        <pc:chgData name="Åsa-Lina Nordlund" userId="7e96768a-9080-4672-be98-afb4b17f83c4" providerId="ADAL" clId="{B2887639-58E1-43B1-9D87-EE2264BC5AEA}" dt="2025-06-23T07:38:31.714" v="50" actId="1076"/>
        <pc:sldMkLst>
          <pc:docMk/>
          <pc:sldMk cId="1277537527" sldId="1627"/>
        </pc:sldMkLst>
        <pc:picChg chg="mod">
          <ac:chgData name="Åsa-Lina Nordlund" userId="7e96768a-9080-4672-be98-afb4b17f83c4" providerId="ADAL" clId="{B2887639-58E1-43B1-9D87-EE2264BC5AEA}" dt="2025-06-23T07:38:31.714" v="50" actId="1076"/>
          <ac:picMkLst>
            <pc:docMk/>
            <pc:sldMk cId="1277537527" sldId="1627"/>
            <ac:picMk id="5" creationId="{93419198-D09E-EB5A-B96D-500B28B312B6}"/>
          </ac:picMkLst>
        </pc:picChg>
        <pc:picChg chg="mod">
          <ac:chgData name="Åsa-Lina Nordlund" userId="7e96768a-9080-4672-be98-afb4b17f83c4" providerId="ADAL" clId="{B2887639-58E1-43B1-9D87-EE2264BC5AEA}" dt="2025-06-23T07:38:30.185" v="49" actId="1076"/>
          <ac:picMkLst>
            <pc:docMk/>
            <pc:sldMk cId="1277537527" sldId="1627"/>
            <ac:picMk id="6" creationId="{8142AF9E-A7E3-F067-C51B-4B006AF0B61F}"/>
          </ac:picMkLst>
        </pc:picChg>
      </pc:sldChg>
      <pc:sldChg chg="modSp mod">
        <pc:chgData name="Åsa-Lina Nordlund" userId="7e96768a-9080-4672-be98-afb4b17f83c4" providerId="ADAL" clId="{B2887639-58E1-43B1-9D87-EE2264BC5AEA}" dt="2025-06-23T07:42:30.480" v="120" actId="113"/>
        <pc:sldMkLst>
          <pc:docMk/>
          <pc:sldMk cId="2218488295" sldId="2000"/>
        </pc:sldMkLst>
        <pc:spChg chg="mod">
          <ac:chgData name="Åsa-Lina Nordlund" userId="7e96768a-9080-4672-be98-afb4b17f83c4" providerId="ADAL" clId="{B2887639-58E1-43B1-9D87-EE2264BC5AEA}" dt="2025-06-23T07:42:30.480" v="120" actId="113"/>
          <ac:spMkLst>
            <pc:docMk/>
            <pc:sldMk cId="2218488295" sldId="2000"/>
            <ac:spMk id="2" creationId="{37049411-93FB-FD81-F37F-BE93A8C73697}"/>
          </ac:spMkLst>
        </pc:spChg>
      </pc:sldChg>
      <pc:sldChg chg="modSp mod modNotesTx">
        <pc:chgData name="Åsa-Lina Nordlund" userId="7e96768a-9080-4672-be98-afb4b17f83c4" providerId="ADAL" clId="{B2887639-58E1-43B1-9D87-EE2264BC5AEA}" dt="2025-06-23T07:45:20.677" v="157" actId="1076"/>
        <pc:sldMkLst>
          <pc:docMk/>
          <pc:sldMk cId="1803049727" sldId="2162"/>
        </pc:sldMkLst>
        <pc:spChg chg="mod">
          <ac:chgData name="Åsa-Lina Nordlund" userId="7e96768a-9080-4672-be98-afb4b17f83c4" providerId="ADAL" clId="{B2887639-58E1-43B1-9D87-EE2264BC5AEA}" dt="2025-06-23T07:44:36.154" v="141" actId="1076"/>
          <ac:spMkLst>
            <pc:docMk/>
            <pc:sldMk cId="1803049727" sldId="2162"/>
            <ac:spMk id="3" creationId="{D5BA0029-0A9E-6444-B43D-E336E6DBADA8}"/>
          </ac:spMkLst>
        </pc:spChg>
        <pc:spChg chg="mod">
          <ac:chgData name="Åsa-Lina Nordlund" userId="7e96768a-9080-4672-be98-afb4b17f83c4" providerId="ADAL" clId="{B2887639-58E1-43B1-9D87-EE2264BC5AEA}" dt="2025-06-23T07:45:10.577" v="154" actId="20577"/>
          <ac:spMkLst>
            <pc:docMk/>
            <pc:sldMk cId="1803049727" sldId="2162"/>
            <ac:spMk id="5" creationId="{00729DDE-A91C-C8D2-D5FA-A588C6F3E8A2}"/>
          </ac:spMkLst>
        </pc:spChg>
        <pc:picChg chg="mod">
          <ac:chgData name="Åsa-Lina Nordlund" userId="7e96768a-9080-4672-be98-afb4b17f83c4" providerId="ADAL" clId="{B2887639-58E1-43B1-9D87-EE2264BC5AEA}" dt="2025-06-23T07:45:20.677" v="157" actId="1076"/>
          <ac:picMkLst>
            <pc:docMk/>
            <pc:sldMk cId="1803049727" sldId="2162"/>
            <ac:picMk id="7" creationId="{28631F84-7D33-667F-9B54-6B5616C59B0B}"/>
          </ac:picMkLst>
        </pc:picChg>
        <pc:picChg chg="mod">
          <ac:chgData name="Åsa-Lina Nordlund" userId="7e96768a-9080-4672-be98-afb4b17f83c4" providerId="ADAL" clId="{B2887639-58E1-43B1-9D87-EE2264BC5AEA}" dt="2025-06-23T07:45:17.229" v="156" actId="1076"/>
          <ac:picMkLst>
            <pc:docMk/>
            <pc:sldMk cId="1803049727" sldId="2162"/>
            <ac:picMk id="11" creationId="{9659A3DD-0C3A-0238-44C0-C1B005FE422B}"/>
          </ac:picMkLst>
        </pc:picChg>
      </pc:sldChg>
      <pc:sldChg chg="modSp mod">
        <pc:chgData name="Åsa-Lina Nordlund" userId="7e96768a-9080-4672-be98-afb4b17f83c4" providerId="ADAL" clId="{B2887639-58E1-43B1-9D87-EE2264BC5AEA}" dt="2025-06-23T07:45:51.358" v="160" actId="20577"/>
        <pc:sldMkLst>
          <pc:docMk/>
          <pc:sldMk cId="1152627747" sldId="12484"/>
        </pc:sldMkLst>
        <pc:spChg chg="mod">
          <ac:chgData name="Åsa-Lina Nordlund" userId="7e96768a-9080-4672-be98-afb4b17f83c4" providerId="ADAL" clId="{B2887639-58E1-43B1-9D87-EE2264BC5AEA}" dt="2025-06-23T07:45:51.358" v="160" actId="20577"/>
          <ac:spMkLst>
            <pc:docMk/>
            <pc:sldMk cId="1152627747" sldId="12484"/>
            <ac:spMk id="3" creationId="{1EF55264-D660-5DCD-DD37-6E92038CE140}"/>
          </ac:spMkLst>
        </pc:spChg>
        <pc:picChg chg="mod modCrop">
          <ac:chgData name="Åsa-Lina Nordlund" userId="7e96768a-9080-4672-be98-afb4b17f83c4" providerId="ADAL" clId="{B2887639-58E1-43B1-9D87-EE2264BC5AEA}" dt="2025-06-23T07:44:09.049" v="137" actId="732"/>
          <ac:picMkLst>
            <pc:docMk/>
            <pc:sldMk cId="1152627747" sldId="12484"/>
            <ac:picMk id="6" creationId="{CF3AB85A-3A0E-9C49-DB36-A45628771EC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37D3F-EBEA-4D1F-A2E2-16A4A0F51BA7}" type="datetimeFigureOut">
              <a:rPr lang="sv-SE" smtClean="0"/>
              <a:t>2025-06-23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B798A-F65B-4DD9-BE78-C568652DEA8E}" type="slidenum">
              <a:rPr lang="sv-SE" smtClean="0"/>
              <a:t>‹#›</a:t>
            </a:fld>
            <a:endParaRPr lang="sv-SE"/>
          </a:p>
        </p:txBody>
      </p:sp>
    </p:spTree>
    <p:extLst>
      <p:ext uri="{BB962C8B-B14F-4D97-AF65-F5344CB8AC3E}">
        <p14:creationId xmlns:p14="http://schemas.microsoft.com/office/powerpoint/2010/main" val="2463671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F83BE-9841-A7FD-7BF5-38BC9983656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B15C8FE-6962-12F5-99E1-D0AA3B77C88B}"/>
              </a:ext>
            </a:extLst>
          </p:cNvPr>
          <p:cNvSpPr>
            <a:spLocks noGrp="1" noRot="1" noChangeAspect="1"/>
          </p:cNvSpPr>
          <p:nvPr>
            <p:ph type="sldImg"/>
          </p:nvPr>
        </p:nvSpPr>
        <p:spPr>
          <a:xfrm>
            <a:off x="103188" y="750888"/>
            <a:ext cx="6681787" cy="3759200"/>
          </a:xfrm>
        </p:spPr>
      </p:sp>
      <p:sp>
        <p:nvSpPr>
          <p:cNvPr id="3" name="Platshållare för anteckningar 2">
            <a:extLst>
              <a:ext uri="{FF2B5EF4-FFF2-40B4-BE49-F238E27FC236}">
                <a16:creationId xmlns:a16="http://schemas.microsoft.com/office/drawing/2014/main" id="{275D50F5-50EB-ED1B-783B-4A495E32D5B7}"/>
              </a:ext>
            </a:extLst>
          </p:cNvPr>
          <p:cNvSpPr>
            <a:spLocks noGrp="1"/>
          </p:cNvSpPr>
          <p:nvPr>
            <p:ph type="body" idx="1"/>
          </p:nvPr>
        </p:nvSpPr>
        <p:spPr/>
        <p:txBody>
          <a:bodyPr/>
          <a:lstStyle/>
          <a:p>
            <a:r>
              <a:rPr lang="sv-SE" sz="1200" b="1" kern="1200" dirty="0">
                <a:solidFill>
                  <a:schemeClr val="tx1"/>
                </a:solidFill>
                <a:effectLst/>
                <a:latin typeface="+mn-lt"/>
                <a:ea typeface="+mn-ea"/>
                <a:cs typeface="+mn-cs"/>
              </a:rPr>
              <a:t>Varför ska man jobba med </a:t>
            </a:r>
            <a:r>
              <a:rPr lang="sv-SE" sz="1200" b="1" kern="1200" dirty="0" err="1">
                <a:solidFill>
                  <a:schemeClr val="tx1"/>
                </a:solidFill>
                <a:effectLst/>
                <a:latin typeface="+mn-lt"/>
                <a:ea typeface="+mn-ea"/>
                <a:cs typeface="+mn-cs"/>
              </a:rPr>
              <a:t>Lean</a:t>
            </a:r>
            <a:r>
              <a:rPr lang="sv-SE" sz="1200" b="1" kern="1200" dirty="0">
                <a:solidFill>
                  <a:schemeClr val="tx1"/>
                </a:solidFill>
                <a:effectLst/>
                <a:latin typeface="+mn-lt"/>
                <a:ea typeface="+mn-ea"/>
                <a:cs typeface="+mn-cs"/>
              </a:rPr>
              <a:t> och </a:t>
            </a:r>
            <a:r>
              <a:rPr lang="sv-SE" sz="1200" b="1" kern="1200" dirty="0" err="1">
                <a:solidFill>
                  <a:schemeClr val="tx1"/>
                </a:solidFill>
                <a:effectLst/>
                <a:latin typeface="+mn-lt"/>
                <a:ea typeface="+mn-ea"/>
                <a:cs typeface="+mn-cs"/>
              </a:rPr>
              <a:t>leanprinciper</a:t>
            </a:r>
            <a:r>
              <a:rPr lang="sv-SE" sz="1200" b="1" kern="1200" dirty="0">
                <a:solidFill>
                  <a:schemeClr val="tx1"/>
                </a:solidFill>
                <a:effectLst/>
                <a:latin typeface="+mn-lt"/>
                <a:ea typeface="+mn-ea"/>
                <a:cs typeface="+mn-cs"/>
              </a:rPr>
              <a:t>?</a:t>
            </a:r>
            <a:endParaRPr lang="sv-SE" sz="1200" kern="1200" dirty="0">
              <a:solidFill>
                <a:schemeClr val="tx1"/>
              </a:solidFill>
              <a:effectLst/>
              <a:latin typeface="+mn-lt"/>
              <a:ea typeface="+mn-ea"/>
              <a:cs typeface="+mn-cs"/>
            </a:endParaRPr>
          </a:p>
          <a:p>
            <a:r>
              <a:rPr lang="sv-SE" sz="1200" kern="1200" dirty="0" err="1">
                <a:solidFill>
                  <a:schemeClr val="tx1"/>
                </a:solidFill>
                <a:effectLst/>
                <a:latin typeface="+mn-lt"/>
                <a:ea typeface="+mn-ea"/>
                <a:cs typeface="+mn-cs"/>
              </a:rPr>
              <a:t>Lean</a:t>
            </a:r>
            <a:r>
              <a:rPr lang="sv-SE" sz="1200" kern="1200" dirty="0">
                <a:solidFill>
                  <a:schemeClr val="tx1"/>
                </a:solidFill>
                <a:effectLst/>
                <a:latin typeface="+mn-lt"/>
                <a:ea typeface="+mn-ea"/>
                <a:cs typeface="+mn-cs"/>
              </a:rPr>
              <a:t> är en filosofi och en metod för verksamhetsstyrning där man jobbar systematiskt med förbättringar. </a:t>
            </a:r>
            <a:r>
              <a:rPr lang="sv-SE" sz="1200" kern="1200" dirty="0" err="1">
                <a:solidFill>
                  <a:schemeClr val="tx1"/>
                </a:solidFill>
                <a:effectLst/>
                <a:latin typeface="+mn-lt"/>
                <a:ea typeface="+mn-ea"/>
                <a:cs typeface="+mn-cs"/>
              </a:rPr>
              <a:t>Lean</a:t>
            </a:r>
            <a:r>
              <a:rPr lang="sv-SE" sz="1200" kern="1200" dirty="0">
                <a:solidFill>
                  <a:schemeClr val="tx1"/>
                </a:solidFill>
                <a:effectLst/>
                <a:latin typeface="+mn-lt"/>
                <a:ea typeface="+mn-ea"/>
                <a:cs typeface="+mn-cs"/>
              </a:rPr>
              <a:t> hjälper företag att bli mer konkurrenskraftiga, kostnadseffektiva och kundorienterade. </a:t>
            </a:r>
          </a:p>
          <a:p>
            <a:r>
              <a:rPr lang="sv-SE" sz="1200" kern="1200" dirty="0">
                <a:solidFill>
                  <a:schemeClr val="tx1"/>
                </a:solidFill>
                <a:effectLst/>
                <a:latin typeface="+mn-lt"/>
                <a:ea typeface="+mn-ea"/>
                <a:cs typeface="+mn-cs"/>
              </a:rPr>
              <a:t>Om man vill jobba med </a:t>
            </a:r>
            <a:r>
              <a:rPr lang="sv-SE" sz="1200" kern="1200" dirty="0" err="1">
                <a:solidFill>
                  <a:schemeClr val="tx1"/>
                </a:solidFill>
                <a:effectLst/>
                <a:latin typeface="+mn-lt"/>
                <a:ea typeface="+mn-ea"/>
                <a:cs typeface="+mn-cs"/>
              </a:rPr>
              <a:t>Lean</a:t>
            </a:r>
            <a:r>
              <a:rPr lang="sv-SE" sz="1200" kern="1200" dirty="0">
                <a:solidFill>
                  <a:schemeClr val="tx1"/>
                </a:solidFill>
                <a:effectLst/>
                <a:latin typeface="+mn-lt"/>
                <a:ea typeface="+mn-ea"/>
                <a:cs typeface="+mn-cs"/>
              </a:rPr>
              <a:t> och få långsiktig bestående effekt i sin verksamhet är det rekommenderat att jobba med och att ta till sig </a:t>
            </a:r>
            <a:r>
              <a:rPr lang="sv-SE" sz="1200" kern="1200" dirty="0" err="1">
                <a:solidFill>
                  <a:schemeClr val="tx1"/>
                </a:solidFill>
                <a:effectLst/>
                <a:latin typeface="+mn-lt"/>
                <a:ea typeface="+mn-ea"/>
                <a:cs typeface="+mn-cs"/>
              </a:rPr>
              <a:t>Leans</a:t>
            </a:r>
            <a:r>
              <a:rPr lang="sv-SE" sz="1200" kern="1200" dirty="0">
                <a:solidFill>
                  <a:schemeClr val="tx1"/>
                </a:solidFill>
                <a:effectLst/>
                <a:latin typeface="+mn-lt"/>
                <a:ea typeface="+mn-ea"/>
                <a:cs typeface="+mn-cs"/>
              </a:rPr>
              <a:t> tankar och filosofi. Att bara använda verktygen utan en djupare förståelse leder ofta till kortvariga förbättringar. </a:t>
            </a:r>
            <a:r>
              <a:rPr lang="sv-SE" sz="1200" kern="1200" dirty="0" err="1">
                <a:solidFill>
                  <a:schemeClr val="tx1"/>
                </a:solidFill>
                <a:effectLst/>
                <a:latin typeface="+mn-lt"/>
                <a:ea typeface="+mn-ea"/>
                <a:cs typeface="+mn-cs"/>
              </a:rPr>
              <a:t>Leans</a:t>
            </a:r>
            <a:r>
              <a:rPr lang="sv-SE" sz="1200" kern="1200" dirty="0">
                <a:solidFill>
                  <a:schemeClr val="tx1"/>
                </a:solidFill>
                <a:effectLst/>
                <a:latin typeface="+mn-lt"/>
                <a:ea typeface="+mn-ea"/>
                <a:cs typeface="+mn-cs"/>
              </a:rPr>
              <a:t>-principer fungerar som verksamhetens hjärna, ett gemensamt sätt att tänka för att lösa ett problem. Gemensam utveckla verksamheten mot rätt resultat. </a:t>
            </a:r>
          </a:p>
          <a:p>
            <a:endParaRPr lang="sv-SE" dirty="0"/>
          </a:p>
        </p:txBody>
      </p:sp>
      <p:sp>
        <p:nvSpPr>
          <p:cNvPr id="4" name="Platshållare för bildnummer 3">
            <a:extLst>
              <a:ext uri="{FF2B5EF4-FFF2-40B4-BE49-F238E27FC236}">
                <a16:creationId xmlns:a16="http://schemas.microsoft.com/office/drawing/2014/main" id="{A1914C91-A486-FDC9-3B90-830F9CAA79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F7BF8A-7715-400F-BBF4-F9341909D0F1}"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1434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cs typeface="Calibri"/>
              </a:rPr>
              <a:t>Dela </a:t>
            </a:r>
            <a:r>
              <a:rPr lang="en-US" dirty="0" err="1">
                <a:cs typeface="Calibri"/>
              </a:rPr>
              <a:t>ut</a:t>
            </a:r>
            <a:r>
              <a:rPr lang="en-US" dirty="0">
                <a:cs typeface="Calibri"/>
              </a:rPr>
              <a:t> </a:t>
            </a:r>
            <a:r>
              <a:rPr lang="en-US" dirty="0" err="1">
                <a:cs typeface="Calibri"/>
              </a:rPr>
              <a:t>utskriven</a:t>
            </a:r>
            <a:r>
              <a:rPr lang="en-US" dirty="0">
                <a:cs typeface="Calibri"/>
              </a:rPr>
              <a:t> pyramid med Leans 14 </a:t>
            </a:r>
            <a:r>
              <a:rPr lang="en-US" dirty="0" err="1">
                <a:cs typeface="Calibri"/>
              </a:rPr>
              <a:t>principer</a:t>
            </a:r>
            <a:r>
              <a:rPr lang="en-US" dirty="0">
                <a:cs typeface="Calibri"/>
              </a:rPr>
              <a:t> </a:t>
            </a:r>
            <a:r>
              <a:rPr lang="en-US" dirty="0" err="1">
                <a:cs typeface="Calibri"/>
              </a:rPr>
              <a:t>eller</a:t>
            </a:r>
            <a:r>
              <a:rPr lang="en-US" dirty="0">
                <a:cs typeface="Calibri"/>
              </a:rPr>
              <a:t> </a:t>
            </a:r>
            <a:r>
              <a:rPr lang="en-US" dirty="0" err="1">
                <a:cs typeface="Calibri"/>
              </a:rPr>
              <a:t>låt</a:t>
            </a:r>
            <a:r>
              <a:rPr lang="en-US" dirty="0">
                <a:cs typeface="Calibri"/>
              </a:rPr>
              <a:t> </a:t>
            </a:r>
            <a:r>
              <a:rPr lang="en-US" dirty="0" err="1">
                <a:cs typeface="Calibri"/>
              </a:rPr>
              <a:t>bild</a:t>
            </a:r>
            <a:r>
              <a:rPr lang="en-US" dirty="0">
                <a:cs typeface="Calibri"/>
              </a:rPr>
              <a:t> 5 </a:t>
            </a:r>
            <a:r>
              <a:rPr lang="en-US" dirty="0" err="1">
                <a:cs typeface="Calibri"/>
              </a:rPr>
              <a:t>ligga</a:t>
            </a:r>
            <a:r>
              <a:rPr lang="en-US" dirty="0">
                <a:cs typeface="Calibri"/>
              </a:rPr>
              <a:t> </a:t>
            </a:r>
            <a:r>
              <a:rPr lang="en-US" dirty="0" err="1">
                <a:cs typeface="Calibri"/>
              </a:rPr>
              <a:t>framme</a:t>
            </a:r>
            <a:endParaRPr lang="en-US" dirty="0">
              <a:cs typeface="Calibri"/>
            </a:endParaRPr>
          </a:p>
          <a:p>
            <a:r>
              <a:rPr lang="en-US" dirty="0">
                <a:cs typeface="Calibri"/>
              </a:rPr>
              <a:t>Vill </a:t>
            </a:r>
            <a:r>
              <a:rPr lang="en-US" dirty="0" err="1">
                <a:cs typeface="Calibri"/>
              </a:rPr>
              <a:t>företaget</a:t>
            </a:r>
            <a:r>
              <a:rPr lang="en-US" dirty="0">
                <a:cs typeface="Calibri"/>
              </a:rPr>
              <a:t> </a:t>
            </a:r>
            <a:r>
              <a:rPr lang="en-US" dirty="0" err="1">
                <a:cs typeface="Calibri"/>
              </a:rPr>
              <a:t>göra</a:t>
            </a:r>
            <a:r>
              <a:rPr lang="en-US" dirty="0">
                <a:cs typeface="Calibri"/>
              </a:rPr>
              <a:t> en </a:t>
            </a:r>
            <a:r>
              <a:rPr lang="en-US" dirty="0" err="1">
                <a:cs typeface="Calibri"/>
              </a:rPr>
              <a:t>egen</a:t>
            </a:r>
            <a:r>
              <a:rPr lang="en-US" dirty="0">
                <a:cs typeface="Calibri"/>
              </a:rPr>
              <a:t> </a:t>
            </a:r>
            <a:r>
              <a:rPr lang="en-US" dirty="0" err="1">
                <a:cs typeface="Calibri"/>
              </a:rPr>
              <a:t>bild</a:t>
            </a:r>
            <a:r>
              <a:rPr lang="en-US" dirty="0">
                <a:cs typeface="Calibri"/>
              </a:rPr>
              <a:t> för </a:t>
            </a:r>
            <a:r>
              <a:rPr lang="en-US" dirty="0" err="1">
                <a:cs typeface="Calibri"/>
              </a:rPr>
              <a:t>sitt</a:t>
            </a:r>
            <a:r>
              <a:rPr lang="en-US" dirty="0">
                <a:cs typeface="Calibri"/>
              </a:rPr>
              <a:t> </a:t>
            </a:r>
            <a:r>
              <a:rPr lang="en-US" dirty="0" err="1">
                <a:cs typeface="Calibri"/>
              </a:rPr>
              <a:t>företag</a:t>
            </a:r>
            <a:r>
              <a:rPr lang="en-US" dirty="0">
                <a:cs typeface="Calibri"/>
              </a:rPr>
              <a:t> </a:t>
            </a:r>
            <a:r>
              <a:rPr lang="en-US" dirty="0" err="1">
                <a:cs typeface="Calibri"/>
              </a:rPr>
              <a:t>likt</a:t>
            </a:r>
            <a:r>
              <a:rPr lang="en-US" dirty="0">
                <a:cs typeface="Calibri"/>
              </a:rPr>
              <a:t> den för </a:t>
            </a:r>
            <a:r>
              <a:rPr lang="en-US" dirty="0" err="1">
                <a:cs typeface="Calibri"/>
              </a:rPr>
              <a:t>lantbruksföretaget</a:t>
            </a:r>
            <a:r>
              <a:rPr lang="en-US" dirty="0">
                <a:cs typeface="Calibri"/>
              </a:rPr>
              <a:t> I </a:t>
            </a:r>
            <a:r>
              <a:rPr lang="en-US" dirty="0" err="1">
                <a:cs typeface="Calibri"/>
              </a:rPr>
              <a:t>bild</a:t>
            </a:r>
            <a:r>
              <a:rPr lang="en-US" dirty="0">
                <a:cs typeface="Calibri"/>
              </a:rPr>
              <a:t> 6-  </a:t>
            </a:r>
            <a:r>
              <a:rPr lang="en-US" dirty="0" err="1">
                <a:cs typeface="Calibri"/>
              </a:rPr>
              <a:t>Ett</a:t>
            </a:r>
            <a:r>
              <a:rPr lang="en-US" dirty="0">
                <a:cs typeface="Calibri"/>
              </a:rPr>
              <a:t> </a:t>
            </a:r>
            <a:r>
              <a:rPr lang="en-US" dirty="0" err="1">
                <a:cs typeface="Calibri"/>
              </a:rPr>
              <a:t>eget</a:t>
            </a:r>
            <a:r>
              <a:rPr lang="en-US" dirty="0">
                <a:cs typeface="Calibri"/>
              </a:rPr>
              <a:t> </a:t>
            </a:r>
            <a:r>
              <a:rPr lang="en-US" dirty="0" err="1">
                <a:cs typeface="Calibri"/>
              </a:rPr>
              <a:t>produktionssystem</a:t>
            </a:r>
            <a:r>
              <a:rPr lang="en-US" dirty="0">
                <a:cs typeface="Calibri"/>
              </a:rPr>
              <a:t>.</a:t>
            </a:r>
          </a:p>
          <a:p>
            <a:r>
              <a:rPr lang="en-US" dirty="0">
                <a:cs typeface="Calibri"/>
              </a:rPr>
              <a:t>Har </a:t>
            </a:r>
            <a:r>
              <a:rPr lang="en-US" dirty="0" err="1">
                <a:cs typeface="Calibri"/>
              </a:rPr>
              <a:t>gruppen</a:t>
            </a:r>
            <a:r>
              <a:rPr lang="en-US" dirty="0">
                <a:cs typeface="Calibri"/>
              </a:rPr>
              <a:t> </a:t>
            </a:r>
            <a:r>
              <a:rPr lang="en-US" dirty="0" err="1">
                <a:cs typeface="Calibri"/>
              </a:rPr>
              <a:t>tidigare</a:t>
            </a:r>
            <a:r>
              <a:rPr lang="en-US" dirty="0">
                <a:cs typeface="Calibri"/>
              </a:rPr>
              <a:t> </a:t>
            </a:r>
            <a:r>
              <a:rPr lang="en-US" dirty="0" err="1">
                <a:cs typeface="Calibri"/>
              </a:rPr>
              <a:t>jobbat</a:t>
            </a:r>
            <a:r>
              <a:rPr lang="en-US" dirty="0">
                <a:cs typeface="Calibri"/>
              </a:rPr>
              <a:t> med Leans </a:t>
            </a:r>
            <a:r>
              <a:rPr lang="en-US" dirty="0" err="1">
                <a:cs typeface="Calibri"/>
              </a:rPr>
              <a:t>principer</a:t>
            </a:r>
            <a:r>
              <a:rPr lang="en-US" dirty="0">
                <a:cs typeface="Calibri"/>
              </a:rPr>
              <a:t>? Titta </a:t>
            </a:r>
            <a:r>
              <a:rPr lang="en-US" dirty="0" err="1">
                <a:cs typeface="Calibri"/>
              </a:rPr>
              <a:t>på</a:t>
            </a:r>
            <a:r>
              <a:rPr lang="en-US" dirty="0">
                <a:cs typeface="Calibri"/>
              </a:rPr>
              <a:t> de </a:t>
            </a:r>
            <a:r>
              <a:rPr lang="en-US" dirty="0" err="1">
                <a:cs typeface="Calibri"/>
              </a:rPr>
              <a:t>som</a:t>
            </a:r>
            <a:r>
              <a:rPr lang="en-US" dirty="0">
                <a:cs typeface="Calibri"/>
              </a:rPr>
              <a:t> </a:t>
            </a:r>
            <a:r>
              <a:rPr lang="en-US" dirty="0" err="1">
                <a:cs typeface="Calibri"/>
              </a:rPr>
              <a:t>är</a:t>
            </a:r>
            <a:r>
              <a:rPr lang="en-US" dirty="0">
                <a:cs typeface="Calibri"/>
              </a:rPr>
              <a:t> </a:t>
            </a:r>
            <a:r>
              <a:rPr lang="en-US" dirty="0" err="1">
                <a:cs typeface="Calibri"/>
              </a:rPr>
              <a:t>utvalda</a:t>
            </a:r>
            <a:r>
              <a:rPr lang="en-US" dirty="0">
                <a:cs typeface="Calibri"/>
              </a:rPr>
              <a:t>. </a:t>
            </a:r>
            <a:r>
              <a:rPr lang="en-US" dirty="0" err="1">
                <a:cs typeface="Calibri"/>
              </a:rPr>
              <a:t>Är</a:t>
            </a:r>
            <a:r>
              <a:rPr lang="en-US" dirty="0">
                <a:cs typeface="Calibri"/>
              </a:rPr>
              <a:t> de </a:t>
            </a:r>
            <a:r>
              <a:rPr lang="en-US" dirty="0" err="1">
                <a:cs typeface="Calibri"/>
              </a:rPr>
              <a:t>fortrfarande</a:t>
            </a:r>
            <a:r>
              <a:rPr lang="en-US" dirty="0">
                <a:cs typeface="Calibri"/>
              </a:rPr>
              <a:t> </a:t>
            </a:r>
            <a:r>
              <a:rPr lang="en-US" dirty="0" err="1">
                <a:cs typeface="Calibri"/>
              </a:rPr>
              <a:t>aktuella</a:t>
            </a:r>
            <a:r>
              <a:rPr lang="en-US" dirty="0">
                <a:cs typeface="Calibri"/>
              </a:rPr>
              <a:t>? </a:t>
            </a:r>
            <a:r>
              <a:rPr lang="en-US" dirty="0" err="1">
                <a:cs typeface="Calibri"/>
              </a:rPr>
              <a:t>Behov</a:t>
            </a:r>
            <a:r>
              <a:rPr lang="en-US" dirty="0">
                <a:cs typeface="Calibri"/>
              </a:rPr>
              <a:t> av </a:t>
            </a:r>
            <a:r>
              <a:rPr lang="en-US" dirty="0" err="1">
                <a:cs typeface="Calibri"/>
              </a:rPr>
              <a:t>att</a:t>
            </a:r>
            <a:r>
              <a:rPr lang="en-US" dirty="0">
                <a:cs typeface="Calibri"/>
              </a:rPr>
              <a:t> </a:t>
            </a:r>
            <a:r>
              <a:rPr lang="en-US" dirty="0" err="1">
                <a:cs typeface="Calibri"/>
              </a:rPr>
              <a:t>uppdateras</a:t>
            </a:r>
            <a:r>
              <a:rPr lang="en-US" dirty="0">
                <a:cs typeface="Calibri"/>
              </a:rPr>
              <a:t>? Prata om </a:t>
            </a:r>
            <a:r>
              <a:rPr lang="en-US" dirty="0" err="1">
                <a:cs typeface="Calibri"/>
              </a:rPr>
              <a:t>vad</a:t>
            </a:r>
            <a:r>
              <a:rPr lang="en-US" dirty="0">
                <a:cs typeface="Calibri"/>
              </a:rPr>
              <a:t> de </a:t>
            </a:r>
            <a:r>
              <a:rPr lang="en-US" dirty="0" err="1">
                <a:cs typeface="Calibri"/>
              </a:rPr>
              <a:t>betyder</a:t>
            </a:r>
            <a:r>
              <a:rPr lang="en-US" dirty="0">
                <a:cs typeface="Calibri"/>
              </a:rPr>
              <a:t> för </a:t>
            </a:r>
            <a:r>
              <a:rPr lang="en-US" dirty="0" err="1">
                <a:cs typeface="Calibri"/>
              </a:rPr>
              <a:t>oss</a:t>
            </a:r>
            <a:r>
              <a:rPr lang="en-US" dirty="0">
                <a:cs typeface="Calibri"/>
              </a:rPr>
              <a:t> I </a:t>
            </a:r>
            <a:r>
              <a:rPr lang="en-US" dirty="0" err="1">
                <a:cs typeface="Calibri"/>
              </a:rPr>
              <a:t>vardagen</a:t>
            </a:r>
            <a:r>
              <a:rPr lang="en-US" dirty="0">
                <a:cs typeface="Calibri"/>
              </a:rPr>
              <a:t>, </a:t>
            </a:r>
            <a:r>
              <a:rPr lang="en-US" dirty="0" err="1">
                <a:cs typeface="Calibri"/>
              </a:rPr>
              <a:t>koppla</a:t>
            </a:r>
            <a:r>
              <a:rPr lang="en-US" dirty="0">
                <a:cs typeface="Calibri"/>
              </a:rPr>
              <a:t> </a:t>
            </a:r>
            <a:r>
              <a:rPr lang="en-US" dirty="0" err="1">
                <a:cs typeface="Calibri"/>
              </a:rPr>
              <a:t>samman</a:t>
            </a:r>
            <a:r>
              <a:rPr lang="en-US" dirty="0">
                <a:cs typeface="Calibri"/>
              </a:rPr>
              <a:t> </a:t>
            </a:r>
            <a:r>
              <a:rPr lang="en-US" dirty="0" err="1">
                <a:cs typeface="Calibri"/>
              </a:rPr>
              <a:t>teori</a:t>
            </a:r>
            <a:r>
              <a:rPr lang="en-US" dirty="0">
                <a:cs typeface="Calibri"/>
              </a:rPr>
              <a:t> med </a:t>
            </a:r>
            <a:r>
              <a:rPr lang="en-US" dirty="0" err="1">
                <a:cs typeface="Calibri"/>
              </a:rPr>
              <a:t>praktik</a:t>
            </a:r>
            <a:r>
              <a:rPr lang="en-US" dirty="0">
                <a:cs typeface="Calibri"/>
              </a:rPr>
              <a:t> för </a:t>
            </a:r>
            <a:r>
              <a:rPr lang="en-US" dirty="0" err="1">
                <a:cs typeface="Calibri"/>
              </a:rPr>
              <a:t>ökad</a:t>
            </a:r>
            <a:r>
              <a:rPr lang="en-US" dirty="0">
                <a:cs typeface="Calibri"/>
              </a:rPr>
              <a:t> </a:t>
            </a:r>
            <a:r>
              <a:rPr lang="en-US" dirty="0" err="1">
                <a:cs typeface="Calibri"/>
              </a:rPr>
              <a:t>förståelse</a:t>
            </a:r>
            <a:r>
              <a:rPr lang="en-US" dirty="0">
                <a:cs typeface="Calibri"/>
              </a:rPr>
              <a:t>.</a:t>
            </a:r>
            <a:endParaRPr lang="en-US" dirty="0"/>
          </a:p>
        </p:txBody>
      </p:sp>
      <p:sp>
        <p:nvSpPr>
          <p:cNvPr id="4" name="Platshållare för bildnummer 3"/>
          <p:cNvSpPr>
            <a:spLocks noGrp="1"/>
          </p:cNvSpPr>
          <p:nvPr>
            <p:ph type="sldNum" sz="quarter" idx="5"/>
          </p:nvPr>
        </p:nvSpPr>
        <p:spPr/>
        <p:txBody>
          <a:bodyPr/>
          <a:lstStyle/>
          <a:p>
            <a:fld id="{DB4B798A-F65B-4DD9-BE78-C568652DEA8E}" type="slidenum">
              <a:rPr lang="sv-SE" smtClean="0"/>
              <a:t>10</a:t>
            </a:fld>
            <a:endParaRPr lang="sv-SE"/>
          </a:p>
        </p:txBody>
      </p:sp>
    </p:spTree>
    <p:extLst>
      <p:ext uri="{BB962C8B-B14F-4D97-AF65-F5344CB8AC3E}">
        <p14:creationId xmlns:p14="http://schemas.microsoft.com/office/powerpoint/2010/main" val="936207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18103-7518-F731-C458-BB1825A8D9E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01C281B-FA1E-7EC1-353C-8513117F80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3039F98-E2D4-78EB-9EEC-FF8174B1B7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Lean är en filosofi om hur verksamhet ska drivas på </a:t>
            </a:r>
            <a:r>
              <a:rPr lang="sv-SE" b="1" dirty="0"/>
              <a:t>ett resurseffektivt sätt med strävan att skapa ett långsiktigt robust system.</a:t>
            </a: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Lean är inget man inför och gör klart, utan mer ett sätt att ständigt förhålla sig till vad man gör. Klar blir man aldrig, då det alltid finns en nästa nivå att nå. Målet är att minska slöseri i alla sina former och på så sätt få ökad produktivitet och nöjdare kunder och bättre lönsamhet. </a:t>
            </a:r>
            <a:br>
              <a:rPr lang="sv-SE" dirty="0"/>
            </a:br>
            <a:r>
              <a:rPr lang="sv-SE" b="1" dirty="0"/>
              <a:t>Göra rätt saker, men framför allt göra saker på rätt sätt</a:t>
            </a:r>
          </a:p>
          <a:p>
            <a:endParaRPr lang="sv-SE" b="0" dirty="0"/>
          </a:p>
          <a:p>
            <a:endParaRPr lang="sv-SE" b="0" dirty="0"/>
          </a:p>
          <a:p>
            <a:r>
              <a:rPr lang="sv-SE" b="0" dirty="0"/>
              <a:t>Kundfokus – vi ska inte producera något kunden inte är beredd att betala för, och för att veta detta måste vi föra en dialog med kunden. Kan man göra något för att öka värdet i det man producerar på lång sikt? Det finns även interna kunder i ett företag, t.ex. är djurproduktionen en kund till växtodlingen, mjölkproduktionen är kund till </a:t>
            </a:r>
            <a:r>
              <a:rPr lang="sv-SE" b="0" dirty="0" err="1"/>
              <a:t>kviguppfödningen</a:t>
            </a:r>
            <a:r>
              <a:rPr lang="sv-SE" b="0" dirty="0"/>
              <a:t>. Man bör ställa interna kundkrav, tex ska de kalvar man föder upp vara friska, nå en viss vikt vid en viss ålder och vara vaccinerade.</a:t>
            </a:r>
          </a:p>
          <a:p>
            <a:r>
              <a:rPr lang="sv-SE" b="0" dirty="0"/>
              <a:t> </a:t>
            </a:r>
          </a:p>
          <a:p>
            <a:r>
              <a:rPr lang="sv-SE" b="0" dirty="0"/>
              <a:t>Ta bort </a:t>
            </a:r>
            <a:r>
              <a:rPr lang="sv-SE" b="0" dirty="0" err="1"/>
              <a:t>slöserier</a:t>
            </a:r>
            <a:r>
              <a:rPr lang="sv-SE" b="0" dirty="0"/>
              <a:t> – större delen av det vi gör är </a:t>
            </a:r>
            <a:r>
              <a:rPr lang="sv-SE" b="0" dirty="0" err="1"/>
              <a:t>slöserier</a:t>
            </a:r>
            <a:r>
              <a:rPr lang="sv-SE" b="0" dirty="0"/>
              <a:t>, dvs sådant som kunden inte är beredd att betala för. Genom att lära alla i företaget att se dessa </a:t>
            </a:r>
            <a:r>
              <a:rPr lang="sv-SE" b="0" dirty="0" err="1"/>
              <a:t>slöserier</a:t>
            </a:r>
            <a:r>
              <a:rPr lang="sv-SE" b="0" dirty="0"/>
              <a:t> och på ett strukturerat sätt arbeta bort dem ökar värdet i vår produktion (vi blir mer produktiva). I källan till ett slöseri finns en möjlighet till </a:t>
            </a:r>
            <a:r>
              <a:rPr lang="sv-SE" b="0" dirty="0" err="1"/>
              <a:t>enförbättring</a:t>
            </a:r>
            <a:r>
              <a:rPr lang="sv-SE" b="0" dirty="0"/>
              <a:t>, genom att jaga </a:t>
            </a:r>
            <a:r>
              <a:rPr lang="sv-SE" b="0" dirty="0" err="1"/>
              <a:t>slöserier</a:t>
            </a:r>
            <a:r>
              <a:rPr lang="sv-SE" b="0" dirty="0"/>
              <a:t> blir företaget hela tiden lite bättre.</a:t>
            </a:r>
          </a:p>
          <a:p>
            <a:endParaRPr lang="sv-SE" b="0" dirty="0"/>
          </a:p>
          <a:p>
            <a:r>
              <a:rPr lang="sv-SE" b="0" dirty="0"/>
              <a:t>Robusta system – handlar om att företaget ska tåla yttre påfrestningar. Det får inte vara så att verksamheten står och faller med om en person är på jobbet eller ej, en lantbrukare måste kunna åka bort en vecka, en förman måste kunna vara hemma med vård av sjukt barn, man måste klara plötsliga arbetstoppar. Då måste man arbeta med långsiktig planering, standardiserade arbetssätt, har en väl inarbetad kommunikation, ha ett förebyggande underhåll, god ordning och reda och en personal som tar ansvar för sin arbetsplats.</a:t>
            </a:r>
          </a:p>
          <a:p>
            <a:endParaRPr lang="sv-SE" b="0" dirty="0"/>
          </a:p>
          <a:p>
            <a:r>
              <a:rPr lang="sv-SE" b="0" dirty="0"/>
              <a:t>Medarbetare – </a:t>
            </a:r>
            <a:r>
              <a:rPr lang="sv-SE" b="0" dirty="0" err="1"/>
              <a:t>Lean</a:t>
            </a:r>
            <a:r>
              <a:rPr lang="sv-SE" b="0" dirty="0"/>
              <a:t> är något för alla i företaget, inte för några stycken utvalda. Det bygger på att alla lär sig att se </a:t>
            </a:r>
            <a:r>
              <a:rPr lang="sv-SE" b="0" dirty="0" err="1"/>
              <a:t>slöserier</a:t>
            </a:r>
            <a:r>
              <a:rPr lang="sv-SE" b="0" dirty="0"/>
              <a:t> och kommer med förslag hur de kan tas bort. </a:t>
            </a:r>
          </a:p>
          <a:p>
            <a:endParaRPr lang="sv-SE" b="0" dirty="0"/>
          </a:p>
          <a:p>
            <a:r>
              <a:rPr lang="sv-SE" sz="1200" b="0" i="0" kern="1200" dirty="0">
                <a:solidFill>
                  <a:schemeClr val="tx1"/>
                </a:solidFill>
                <a:effectLst/>
                <a:latin typeface="+mn-lt"/>
                <a:ea typeface="+mn-ea"/>
                <a:cs typeface="+mn-cs"/>
              </a:rPr>
              <a:t>Lean har sina rötter inom tillverkningsindustrin men har sedan spridit sig till andra branscher och </a:t>
            </a:r>
            <a:endParaRPr lang="sv-SE" b="0" dirty="0"/>
          </a:p>
          <a:p>
            <a:endParaRPr lang="sv-SE" dirty="0"/>
          </a:p>
        </p:txBody>
      </p:sp>
      <p:sp>
        <p:nvSpPr>
          <p:cNvPr id="4" name="Platshållare för bildnummer 3">
            <a:extLst>
              <a:ext uri="{FF2B5EF4-FFF2-40B4-BE49-F238E27FC236}">
                <a16:creationId xmlns:a16="http://schemas.microsoft.com/office/drawing/2014/main" id="{226D605E-0E3E-A357-16B3-F12E38C5CC51}"/>
              </a:ext>
            </a:extLst>
          </p:cNvPr>
          <p:cNvSpPr>
            <a:spLocks noGrp="1"/>
          </p:cNvSpPr>
          <p:nvPr>
            <p:ph type="sldNum" sz="quarter" idx="5"/>
          </p:nvPr>
        </p:nvSpPr>
        <p:spPr/>
        <p:txBody>
          <a:bodyPr/>
          <a:lstStyle/>
          <a:p>
            <a:pPr defTabSz="438931" fontAlgn="base">
              <a:spcBef>
                <a:spcPct val="0"/>
              </a:spcBef>
              <a:spcAft>
                <a:spcPct val="0"/>
              </a:spcAft>
              <a:defRPr/>
            </a:pPr>
            <a:fld id="{5276326E-19BB-4EB5-AA08-BB44B1B1626B}" type="slidenum">
              <a:rPr lang="sv-SE" sz="1300">
                <a:solidFill>
                  <a:prstClr val="black"/>
                </a:solidFill>
                <a:latin typeface="Calibri" charset="0"/>
                <a:ea typeface="ＭＳ Ｐゴシック" charset="0"/>
              </a:rPr>
              <a:pPr defTabSz="438931" fontAlgn="base">
                <a:spcBef>
                  <a:spcPct val="0"/>
                </a:spcBef>
                <a:spcAft>
                  <a:spcPct val="0"/>
                </a:spcAft>
                <a:defRPr/>
              </a:pPr>
              <a:t>2</a:t>
            </a:fld>
            <a:endParaRPr lang="sv-SE" sz="1300">
              <a:solidFill>
                <a:prstClr val="black"/>
              </a:solidFill>
              <a:latin typeface="Calibri" charset="0"/>
              <a:ea typeface="ＭＳ Ｐゴシック" charset="0"/>
            </a:endParaRPr>
          </a:p>
        </p:txBody>
      </p:sp>
    </p:spTree>
    <p:extLst>
      <p:ext uri="{BB962C8B-B14F-4D97-AF65-F5344CB8AC3E}">
        <p14:creationId xmlns:p14="http://schemas.microsoft.com/office/powerpoint/2010/main" val="812442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Den är långsammare i starten, men ger </a:t>
            </a:r>
            <a:r>
              <a:rPr lang="sv-SE" u="sng" dirty="0"/>
              <a:t>mycket</a:t>
            </a:r>
            <a:r>
              <a:rPr lang="sv-SE" dirty="0"/>
              <a:t> större utdelning på sikt</a:t>
            </a:r>
          </a:p>
          <a:p>
            <a:r>
              <a:rPr lang="sv-SE" dirty="0"/>
              <a:t>Material från Lean Lantbruks grundutbildning</a:t>
            </a:r>
          </a:p>
          <a:p>
            <a:endParaRPr lang="sv-SE" sz="1200" b="0" i="0" kern="1200">
              <a:solidFill>
                <a:schemeClr val="tx1"/>
              </a:solidFill>
              <a:effectLst/>
              <a:latin typeface="+mn-lt"/>
              <a:ea typeface="+mn-ea"/>
              <a:cs typeface="+mn-cs"/>
            </a:endParaRPr>
          </a:p>
          <a:p>
            <a:r>
              <a:rPr lang="sv-SE" sz="1200" b="0" i="0" kern="1200">
                <a:solidFill>
                  <a:schemeClr val="tx1"/>
                </a:solidFill>
                <a:effectLst/>
                <a:latin typeface="+mn-lt"/>
                <a:ea typeface="+mn-ea"/>
                <a:cs typeface="+mn-cs"/>
              </a:rPr>
              <a:t>Lean har sina rötter inom tillverkningsindustrin men har sedan spridit sig till andra branscher och </a:t>
            </a:r>
            <a:endParaRPr lang="sv-SE"/>
          </a:p>
          <a:p>
            <a:endParaRPr lang="sv-SE" dirty="0"/>
          </a:p>
          <a:p>
            <a:endParaRPr lang="sv-SE" dirty="0"/>
          </a:p>
          <a:p>
            <a:pPr defTabSz="910079">
              <a:defRPr/>
            </a:pPr>
            <a:r>
              <a:rPr lang="sv-SE" dirty="0"/>
              <a:t>Arbetar man med de olika </a:t>
            </a:r>
            <a:r>
              <a:rPr lang="sv-SE" dirty="0" err="1"/>
              <a:t>leanverktygen</a:t>
            </a:r>
            <a:r>
              <a:rPr lang="sv-SE" dirty="0"/>
              <a:t> kan man snabbt se resultat, t ex när det gäller ordning och reda. Men den stora vinsten är effekter kopplade till ett nytt tankesätt och till personalens delaktighet och engagemang. Det är ett långsiktigt arbete som måste få ta tid eftersom det handlar om att påverka människors beteende. Några av de deltagare som varit med i projekten säger att de kommer att se ett ekonomiskt resultat inom två till tre år.  </a:t>
            </a:r>
          </a:p>
          <a:p>
            <a:endParaRPr lang="sv-SE" dirty="0"/>
          </a:p>
          <a:p>
            <a:r>
              <a:rPr lang="sv-SE" dirty="0"/>
              <a:t>Hur ser deras möjligheter ut att sätta av tid? Säsongsvariationer? Personal? Närmaste tiden</a:t>
            </a:r>
            <a:r>
              <a:rPr lang="sv-SE" baseline="0" dirty="0"/>
              <a:t> (18 mån) i företaget? Tidspress i allmänhet? Hur överens är olika beslutsfattare?</a:t>
            </a:r>
          </a:p>
          <a:p>
            <a:endParaRPr lang="sv-SE" baseline="0" dirty="0"/>
          </a:p>
          <a:p>
            <a:r>
              <a:rPr lang="sv-SE" baseline="0" dirty="0"/>
              <a:t>Vilka utmaningar står företaget inför idag?</a:t>
            </a:r>
            <a:endParaRPr lang="sv-SE" dirty="0"/>
          </a:p>
          <a:p>
            <a:endParaRPr lang="sv-SE" dirty="0"/>
          </a:p>
        </p:txBody>
      </p:sp>
      <p:sp>
        <p:nvSpPr>
          <p:cNvPr id="4" name="Platshållare för bildnummer 3"/>
          <p:cNvSpPr>
            <a:spLocks noGrp="1"/>
          </p:cNvSpPr>
          <p:nvPr>
            <p:ph type="sldNum" sz="quarter" idx="5"/>
          </p:nvPr>
        </p:nvSpPr>
        <p:spPr/>
        <p:txBody>
          <a:bodyPr/>
          <a:lstStyle/>
          <a:p>
            <a:fld id="{BC5FDA5C-B8C6-4C63-81FA-159F2BB4862C}" type="slidenum">
              <a:rPr lang="sv-SE" smtClean="0"/>
              <a:t>3</a:t>
            </a:fld>
            <a:endParaRPr lang="sv-SE"/>
          </a:p>
        </p:txBody>
      </p:sp>
    </p:spTree>
    <p:extLst>
      <p:ext uri="{BB962C8B-B14F-4D97-AF65-F5344CB8AC3E}">
        <p14:creationId xmlns:p14="http://schemas.microsoft.com/office/powerpoint/2010/main" val="2699070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Göra rätt saker, men framför allt göra saker på rätt sätt</a:t>
            </a:r>
          </a:p>
          <a:p>
            <a:endParaRPr lang="sv-SE" sz="1200" dirty="0">
              <a:solidFill>
                <a:schemeClr val="tx2"/>
              </a:solidFill>
              <a:latin typeface="Arial" panose="020B0604020202020204" pitchFamily="34" charset="0"/>
              <a:cs typeface="Arial" panose="020B0604020202020204" pitchFamily="34" charset="0"/>
            </a:endParaRPr>
          </a:p>
          <a:p>
            <a:r>
              <a:rPr lang="sv-SE" sz="1200" dirty="0">
                <a:solidFill>
                  <a:schemeClr val="tx2"/>
                </a:solidFill>
                <a:latin typeface="Arial" panose="020B0604020202020204" pitchFamily="34" charset="0"/>
                <a:cs typeface="Arial" panose="020B0604020202020204" pitchFamily="34" charset="0"/>
              </a:rPr>
              <a:t>Ständiga förbättringar med fokus på värdeskapande i alla led skapar bättre produktivitet och flödeseffektivitet .</a:t>
            </a:r>
          </a:p>
          <a:p>
            <a:r>
              <a:rPr lang="sv-SE" sz="1200" dirty="0">
                <a:solidFill>
                  <a:schemeClr val="tx2"/>
                </a:solidFill>
                <a:latin typeface="Arial" panose="020B0604020202020204" pitchFamily="34" charset="0"/>
                <a:cs typeface="Arial" panose="020B0604020202020204" pitchFamily="34" charset="0"/>
              </a:rPr>
              <a:t>Omloppstiden från vi startar upp till vi avslutar minskar ju bättre flöde, strävan är att ta bort alla </a:t>
            </a:r>
            <a:r>
              <a:rPr lang="sv-SE" sz="1200" dirty="0" err="1">
                <a:solidFill>
                  <a:schemeClr val="tx2"/>
                </a:solidFill>
                <a:latin typeface="Arial" panose="020B0604020202020204" pitchFamily="34" charset="0"/>
                <a:cs typeface="Arial" panose="020B0604020202020204" pitchFamily="34" charset="0"/>
              </a:rPr>
              <a:t>slöserier</a:t>
            </a:r>
            <a:r>
              <a:rPr lang="sv-SE" sz="1200" dirty="0">
                <a:solidFill>
                  <a:schemeClr val="tx2"/>
                </a:solidFill>
                <a:latin typeface="Arial" panose="020B0604020202020204" pitchFamily="34" charset="0"/>
                <a:cs typeface="Arial" panose="020B0604020202020204" pitchFamily="34" charset="0"/>
              </a:rPr>
              <a:t> på vägen för att få ut maximalt värde. Viktigt att förstå vad som skapar väder för de olika intressenterna som verksamheten är beroende av, tex vad kunden betalar för. Detta för att förstå vad det är extra viktigt att det blir rätt på vägen. Stöd för att prioritera förbättringsarbetet. </a:t>
            </a:r>
            <a:endParaRPr lang="sv-SE" dirty="0"/>
          </a:p>
        </p:txBody>
      </p:sp>
      <p:sp>
        <p:nvSpPr>
          <p:cNvPr id="4" name="Platshållare för bildnummer 3"/>
          <p:cNvSpPr>
            <a:spLocks noGrp="1"/>
          </p:cNvSpPr>
          <p:nvPr>
            <p:ph type="sldNum" sz="quarter" idx="5"/>
          </p:nvPr>
        </p:nvSpPr>
        <p:spPr/>
        <p:txBody>
          <a:bodyPr/>
          <a:lstStyle/>
          <a:p>
            <a:fld id="{BC5FDA5C-B8C6-4C63-81FA-159F2BB4862C}" type="slidenum">
              <a:rPr lang="sv-SE" smtClean="0"/>
              <a:t>4</a:t>
            </a:fld>
            <a:endParaRPr lang="sv-SE"/>
          </a:p>
        </p:txBody>
      </p:sp>
    </p:spTree>
    <p:extLst>
      <p:ext uri="{BB962C8B-B14F-4D97-AF65-F5344CB8AC3E}">
        <p14:creationId xmlns:p14="http://schemas.microsoft.com/office/powerpoint/2010/main" val="4109164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Tankemodell som hjälp för att förstå det</a:t>
            </a:r>
            <a:r>
              <a:rPr lang="sv-SE" baseline="0"/>
              <a:t> grundläggande </a:t>
            </a:r>
            <a:r>
              <a:rPr lang="sv-SE" baseline="0" err="1"/>
              <a:t>Lean</a:t>
            </a:r>
            <a:r>
              <a:rPr lang="sv-SE" baseline="0"/>
              <a:t> sambandet mellan värderingar-principer-metoder och resultat. Kopplat till visionen, verksamhetens yttersta strävan!</a:t>
            </a:r>
          </a:p>
          <a:p>
            <a:r>
              <a:rPr lang="sv-SE" b="1" baseline="0"/>
              <a:t>Värderingarna </a:t>
            </a:r>
            <a:r>
              <a:rPr lang="sv-SE" baseline="0"/>
              <a:t>är företagets hjärta- hjälper oss att förstå vad som är viktigt för oss i vår verksamhet och leder oss i vardagen. </a:t>
            </a:r>
            <a:br>
              <a:rPr lang="sv-SE" baseline="0"/>
            </a:br>
            <a:r>
              <a:rPr lang="sv-SE" baseline="0"/>
              <a:t>Vårt ramverk över vad som är accepterat och önskvärt i vår verksamhet, vad vi ska förhålla oss till. Värderingarna ska visa vägen över vårt önskvärda sätt att förhålla sig till intressenterna. (Kunder/Leverantörer, Ägare, Medarbetare och Samhälle). </a:t>
            </a:r>
          </a:p>
          <a:p>
            <a:endParaRPr lang="sv-SE" baseline="0"/>
          </a:p>
          <a:p>
            <a:r>
              <a:rPr lang="sv-SE" b="1" baseline="0"/>
              <a:t>Principer: </a:t>
            </a:r>
            <a:r>
              <a:rPr lang="sv-SE" baseline="0"/>
              <a:t>Sätt att tänka för att hitta rätt lösningar . Vägledning för att hitta konkreta lösningar – syfte för att jobba bort </a:t>
            </a:r>
            <a:r>
              <a:rPr lang="sv-SE" baseline="0" err="1"/>
              <a:t>slöserier</a:t>
            </a:r>
            <a:r>
              <a:rPr lang="sv-SE" baseline="0"/>
              <a:t> </a:t>
            </a:r>
          </a:p>
          <a:p>
            <a:r>
              <a:rPr lang="sv-SE" b="1" baseline="0"/>
              <a:t>Metoder/Arbetssätt: </a:t>
            </a:r>
            <a:r>
              <a:rPr lang="sv-SE" baseline="0"/>
              <a:t>Sätt att göra för att omvandla tanke till resultat </a:t>
            </a:r>
          </a:p>
          <a:p>
            <a:r>
              <a:rPr lang="sv-SE" b="1" baseline="0"/>
              <a:t>Resultat: </a:t>
            </a:r>
            <a:r>
              <a:rPr lang="sv-SE" baseline="0"/>
              <a:t>Konsekvenser av arbetet med värderingar, principer och metoder/arbetssätt.</a:t>
            </a:r>
            <a:endParaRPr lang="sv-SE"/>
          </a:p>
          <a:p>
            <a:endParaRPr lang="sv-SE"/>
          </a:p>
          <a:p>
            <a:r>
              <a:rPr lang="sv-SE"/>
              <a:t>Modellen visar med</a:t>
            </a:r>
            <a:r>
              <a:rPr lang="sv-SE" baseline="0"/>
              <a:t> pilarna att man kan gå åt båda hållen och hänger ihop med varandra: </a:t>
            </a:r>
          </a:p>
          <a:p>
            <a:r>
              <a:rPr lang="sv-SE"/>
              <a:t>Utifrån vilket resultat det blir, utvärderar vi gemensamt. </a:t>
            </a:r>
          </a:p>
          <a:p>
            <a:r>
              <a:rPr lang="sv-SE"/>
              <a:t>Om</a:t>
            </a:r>
            <a:r>
              <a:rPr lang="sv-SE" baseline="0"/>
              <a:t> det blev önskvärt resultat </a:t>
            </a:r>
            <a:r>
              <a:rPr lang="sv-SE" baseline="0">
                <a:sym typeface="Wingdings" panose="05000000000000000000" pitchFamily="2" charset="2"/>
              </a:rPr>
              <a:t> </a:t>
            </a:r>
            <a:r>
              <a:rPr lang="sv-SE" baseline="0"/>
              <a:t>då följde vi vår metod </a:t>
            </a:r>
            <a:r>
              <a:rPr lang="sv-SE" baseline="0">
                <a:sym typeface="Wingdings" panose="05000000000000000000" pitchFamily="2" charset="2"/>
              </a:rPr>
              <a:t> Vilket var vald utifrån </a:t>
            </a:r>
            <a:r>
              <a:rPr lang="sv-SE" baseline="0"/>
              <a:t>våra principer</a:t>
            </a:r>
          </a:p>
          <a:p>
            <a:r>
              <a:rPr lang="sv-SE" baseline="0"/>
              <a:t>Om det inte blev ett önskvärt utfall/Dåligt utfall, gå baklänges, använde vi rätt metod? tänkte vi rätt enligt våra principer? </a:t>
            </a:r>
            <a:br>
              <a:rPr lang="sv-SE" baseline="0"/>
            </a:br>
            <a:r>
              <a:rPr lang="sv-SE" baseline="0"/>
              <a:t>Använd modellen och tänk om – utgå från principerna och ta fram rätt metod och på så sätt får rätt resultat? </a:t>
            </a:r>
          </a:p>
          <a:p>
            <a:r>
              <a:rPr lang="sv-SE" baseline="0"/>
              <a:t>Värderingarna hjälper oss att vara långsiktiga så vi kan leva upp till vår vision. </a:t>
            </a:r>
          </a:p>
          <a:p>
            <a:endParaRPr lang="sv-SE"/>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325C58-D2DD-4F4B-8EE4-EC852648EC4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42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Om man vill jobba med Lean och få långsiktig bestående effekt i sin verksamhet är det rekommenderat att jobba med och att ta till sig Leans tankar och filosofi. Att bara använda verktygen utan en djupare förståelse leder ofta till kortvariga förbättringar. För att lyckas med ett långsiktigt Lean arbete i en verksamhet behöver man få med sig principerna, hur vi ska tänka för att nå visionen.</a:t>
            </a:r>
            <a:endParaRPr lang="en-US"/>
          </a:p>
        </p:txBody>
      </p:sp>
      <p:sp>
        <p:nvSpPr>
          <p:cNvPr id="4" name="Platshållare för bildnummer 3"/>
          <p:cNvSpPr>
            <a:spLocks noGrp="1"/>
          </p:cNvSpPr>
          <p:nvPr>
            <p:ph type="sldNum" sz="quarter" idx="5"/>
          </p:nvPr>
        </p:nvSpPr>
        <p:spPr/>
        <p:txBody>
          <a:bodyPr/>
          <a:lstStyle/>
          <a:p>
            <a:fld id="{DB4B798A-F65B-4DD9-BE78-C568652DEA8E}" type="slidenum">
              <a:rPr lang="sv-SE" smtClean="0"/>
              <a:t>6</a:t>
            </a:fld>
            <a:endParaRPr lang="sv-SE"/>
          </a:p>
        </p:txBody>
      </p:sp>
    </p:spTree>
    <p:extLst>
      <p:ext uri="{BB962C8B-B14F-4D97-AF65-F5344CB8AC3E}">
        <p14:creationId xmlns:p14="http://schemas.microsoft.com/office/powerpoint/2010/main" val="139115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På 1980-talet hade Toyota</a:t>
            </a:r>
            <a:r>
              <a:rPr lang="sv-SE" baseline="0" dirty="0"/>
              <a:t> kommit så långt i sitt förbättringsarbete att man tydligt märkte skillnad mellan deras och t ex amerikanska bilmärken i fråga om kvalitet, effektivitet och produktutveckling. Vart efter man öppnade fabriker i USA insåg man att det inte hade att göra med enbart japansk flit, utan att det var något annat. Men det var svårt att kopiera! Det räckte inte med att sätta upp tavlor, minska lager och takta arbetet – det blev ändå inte mer effektivt!</a:t>
            </a:r>
            <a:endParaRPr lang="sv-SE" dirty="0"/>
          </a:p>
          <a:p>
            <a:endParaRPr lang="sv-SE" dirty="0"/>
          </a:p>
          <a:p>
            <a:r>
              <a:rPr lang="sv-SE" dirty="0"/>
              <a:t>Lean är inte verktygen, det är tankesätten och att dessa</a:t>
            </a:r>
            <a:r>
              <a:rPr lang="sv-SE" baseline="0" dirty="0"/>
              <a:t> finns bland alla medarbetare.</a:t>
            </a:r>
          </a:p>
          <a:p>
            <a:r>
              <a:rPr lang="sv-SE" baseline="0" dirty="0"/>
              <a:t>Man kan inte kopiera ett </a:t>
            </a:r>
            <a:r>
              <a:rPr lang="sv-SE" baseline="0" dirty="0" err="1"/>
              <a:t>leanarbete</a:t>
            </a:r>
            <a:r>
              <a:rPr lang="sv-SE" baseline="0" dirty="0"/>
              <a:t> eftersom man inte kan ta någon annans produktionssystem och göra det till sitt egna. Att börja tillämpa arbete enligt ett produktionssystem styrt av värderingar och principer är ett långsiktigt arbete. </a:t>
            </a:r>
          </a:p>
          <a:p>
            <a:endParaRPr lang="sv-SE" baseline="0" dirty="0"/>
          </a:p>
          <a:p>
            <a:r>
              <a:rPr lang="sv-SE" baseline="0" dirty="0"/>
              <a:t>Förändringen i betydelsen i TPS är något som Toyota har gjort på senare år för att betona att det är människorna som bygger upp produktionssystemet.</a:t>
            </a:r>
          </a:p>
          <a:p>
            <a:endParaRPr lang="sv-SE" baseline="0" dirty="0"/>
          </a:p>
          <a:p>
            <a:r>
              <a:rPr lang="sv-SE" baseline="0" dirty="0"/>
              <a:t>Man utmanar sig själv genom att hitta tillämpningar på </a:t>
            </a:r>
            <a:r>
              <a:rPr lang="sv-SE" baseline="0" dirty="0" err="1"/>
              <a:t>leanprinciperna</a:t>
            </a:r>
            <a:r>
              <a:rPr lang="sv-SE" baseline="0" dirty="0"/>
              <a:t> i sin egna verksamhet</a:t>
            </a:r>
          </a:p>
          <a:p>
            <a:r>
              <a:rPr lang="sv-SE" baseline="0" dirty="0"/>
              <a:t>Material från Lean Lantbruk grundutbildning</a:t>
            </a:r>
            <a:endParaRPr lang="sv-SE"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21DF814-4263-4ACF-814D-B8EB7327B3D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0386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dirty="0"/>
              <a:t>Sammanfattning/beskrivning av vad Lean går ut på. </a:t>
            </a:r>
          </a:p>
          <a:p>
            <a:endParaRPr lang="sv-SE" sz="1400" dirty="0"/>
          </a:p>
          <a:p>
            <a:r>
              <a:rPr lang="sv-SE" sz="1400" dirty="0"/>
              <a:t>Principerna är</a:t>
            </a:r>
            <a:r>
              <a:rPr lang="sv-SE" sz="1400" baseline="0" dirty="0"/>
              <a:t> till för att skapa ett system som förser kunden med exakt det den behöver vid exakt rätt tillfälle och med ett minimum av slöseri. </a:t>
            </a:r>
            <a:br>
              <a:rPr lang="sv-SE" sz="1400" baseline="0" dirty="0"/>
            </a:br>
            <a:r>
              <a:rPr lang="sv-SE" sz="1400" baseline="0" dirty="0"/>
              <a:t>Principerna är ett sätt att tänka, och talar om kriterierna för en bra lösning på ett problem, snarare än exakt </a:t>
            </a:r>
            <a:r>
              <a:rPr lang="sv-SE" sz="1400" i="1" baseline="0" dirty="0"/>
              <a:t>hur</a:t>
            </a:r>
            <a:r>
              <a:rPr lang="sv-SE" sz="1400" baseline="0" dirty="0"/>
              <a:t> problemet ska lösas.</a:t>
            </a:r>
          </a:p>
          <a:p>
            <a:endParaRPr lang="sv-SE" sz="1400" baseline="0" dirty="0"/>
          </a:p>
          <a:p>
            <a:r>
              <a:rPr lang="sv-SE" sz="1400" dirty="0"/>
              <a:t>Filosofin, företagskulturen och det långsiktiga tänkandet</a:t>
            </a:r>
            <a:r>
              <a:rPr lang="sv-SE" sz="1400" baseline="0" dirty="0"/>
              <a:t> är basen i pyramiden och ligger till grund för de andra delarna. De talar om hur man ska arbeta med delarna högre upp.</a:t>
            </a:r>
          </a:p>
          <a:p>
            <a:endParaRPr lang="sv-SE" sz="1400" baseline="0" dirty="0"/>
          </a:p>
          <a:p>
            <a:r>
              <a:rPr lang="sv-SE" sz="1400" baseline="0" dirty="0"/>
              <a:t>Processerna: Varje funktion i företaget ska bidra till att skapa värde för kunden.</a:t>
            </a:r>
          </a:p>
          <a:p>
            <a:r>
              <a:rPr lang="sv-SE" sz="1400" baseline="0" dirty="0"/>
              <a:t>Hur får man reda på att man gör ett bra jobb och når sina mål? Snabb återkoppling, visualiseringar. Hur formulerar vi målen?</a:t>
            </a:r>
          </a:p>
          <a:p>
            <a:endParaRPr lang="sv-SE" sz="1400" baseline="0" dirty="0"/>
          </a:p>
          <a:p>
            <a:r>
              <a:rPr lang="sv-SE" sz="1400" baseline="0" dirty="0"/>
              <a:t>Medarbetare och partners: det långsiktiga tänkandet är en förutsättning för att leva upp till de här principerna. Grundfilosofin kommer igen i alla punkterna. </a:t>
            </a:r>
          </a:p>
          <a:p>
            <a:endParaRPr lang="sv-SE" sz="1400" baseline="0" dirty="0"/>
          </a:p>
          <a:p>
            <a:r>
              <a:rPr lang="sv-SE" sz="1400" baseline="0" dirty="0"/>
              <a:t>Problemlösning: den enda bestående konkurrensfördelen är förmågan att lära snabbare än konkurrenterna</a:t>
            </a:r>
          </a:p>
          <a:p>
            <a:endParaRPr lang="sv-SE" sz="1400" baseline="0" dirty="0"/>
          </a:p>
          <a:p>
            <a:r>
              <a:rPr lang="sv-SE" sz="1400" b="1" baseline="0" dirty="0"/>
              <a:t>Poängtera att det hela tiden gäller att utmana sig själv.</a:t>
            </a:r>
            <a:r>
              <a:rPr lang="sv-SE" sz="1400" baseline="0" dirty="0"/>
              <a:t> Vi arbetar med företag som absolut gör det och ständigt utvecklar sin produktion, men här handlar det om att ifrågasätta om man arbetar med rätt saker. Vad skapar egentligen värde? Om vi ser att arbetsmomentet är nödvändigt även om det inte är direkt värdeskapande, hur kan vi förbättra det så att andelen värdeskapande tid ökar totalt? En förutsättning för ett bra </a:t>
            </a:r>
            <a:r>
              <a:rPr lang="sv-SE" sz="1400" baseline="0" dirty="0" err="1"/>
              <a:t>leanarbete</a:t>
            </a:r>
            <a:r>
              <a:rPr lang="sv-SE" sz="1400" baseline="0" dirty="0"/>
              <a:t> är att man kan ta upp och diskutera problem utan att det känns jobbigt. Förbättringsarbetet utgår hela tiden från att göra allt man kan för att hitta problem och lösa dem från grunden.</a:t>
            </a:r>
            <a:endParaRPr lang="sv-SE" sz="1400" dirty="0"/>
          </a:p>
        </p:txBody>
      </p:sp>
      <p:sp>
        <p:nvSpPr>
          <p:cNvPr id="4" name="Platshållare för bildnumm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9521A77-0397-4C4A-B323-B3C46FEED85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24998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r>
              <a:rPr lang="en-US" dirty="0" err="1">
                <a:ea typeface="Calibri"/>
                <a:cs typeface="Calibri"/>
              </a:rPr>
              <a:t>Exempel</a:t>
            </a:r>
            <a:r>
              <a:rPr lang="en-US" dirty="0">
                <a:ea typeface="Calibri"/>
                <a:cs typeface="Calibri"/>
              </a:rPr>
              <a:t> </a:t>
            </a:r>
            <a:r>
              <a:rPr lang="en-US" dirty="0" err="1">
                <a:ea typeface="Calibri"/>
                <a:cs typeface="Calibri"/>
              </a:rPr>
              <a:t>från</a:t>
            </a:r>
            <a:r>
              <a:rPr lang="en-US" dirty="0">
                <a:ea typeface="Calibri"/>
                <a:cs typeface="Calibri"/>
              </a:rPr>
              <a:t> </a:t>
            </a:r>
            <a:r>
              <a:rPr lang="en-US" dirty="0" err="1">
                <a:ea typeface="Calibri"/>
                <a:cs typeface="Calibri"/>
              </a:rPr>
              <a:t>lantbruksföretag</a:t>
            </a:r>
            <a:r>
              <a:rPr lang="en-US" dirty="0">
                <a:ea typeface="Calibri"/>
                <a:cs typeface="Calibri"/>
              </a:rPr>
              <a:t> </a:t>
            </a:r>
            <a:r>
              <a:rPr lang="en-US" dirty="0" err="1">
                <a:ea typeface="Calibri"/>
                <a:cs typeface="Calibri"/>
              </a:rPr>
              <a:t>hur</a:t>
            </a:r>
            <a:r>
              <a:rPr lang="en-US" dirty="0">
                <a:ea typeface="Calibri"/>
                <a:cs typeface="Calibri"/>
              </a:rPr>
              <a:t> man </a:t>
            </a:r>
            <a:r>
              <a:rPr lang="en-US" dirty="0" err="1">
                <a:ea typeface="Calibri"/>
                <a:cs typeface="Calibri"/>
              </a:rPr>
              <a:t>kan</a:t>
            </a:r>
            <a:r>
              <a:rPr lang="en-US" dirty="0">
                <a:ea typeface="Calibri"/>
                <a:cs typeface="Calibri"/>
              </a:rPr>
              <a:t> </a:t>
            </a:r>
            <a:r>
              <a:rPr lang="en-US" dirty="0" err="1">
                <a:ea typeface="Calibri"/>
                <a:cs typeface="Calibri"/>
              </a:rPr>
              <a:t>jobba</a:t>
            </a:r>
            <a:r>
              <a:rPr lang="en-US" dirty="0">
                <a:ea typeface="Calibri"/>
                <a:cs typeface="Calibri"/>
              </a:rPr>
              <a:t> med </a:t>
            </a:r>
            <a:r>
              <a:rPr lang="en-US" dirty="0" err="1">
                <a:ea typeface="Calibri"/>
                <a:cs typeface="Calibri"/>
              </a:rPr>
              <a:t>att</a:t>
            </a:r>
            <a:r>
              <a:rPr lang="en-US" dirty="0">
                <a:ea typeface="Calibri"/>
                <a:cs typeface="Calibri"/>
              </a:rPr>
              <a:t> </a:t>
            </a:r>
            <a:r>
              <a:rPr lang="en-US" dirty="0" err="1">
                <a:ea typeface="Calibri"/>
                <a:cs typeface="Calibri"/>
              </a:rPr>
              <a:t>knyta</a:t>
            </a:r>
            <a:r>
              <a:rPr lang="en-US" dirty="0">
                <a:ea typeface="Calibri"/>
                <a:cs typeface="Calibri"/>
              </a:rPr>
              <a:t> </a:t>
            </a:r>
            <a:r>
              <a:rPr lang="en-US" dirty="0" err="1">
                <a:ea typeface="Calibri"/>
                <a:cs typeface="Calibri"/>
              </a:rPr>
              <a:t>ihop</a:t>
            </a:r>
            <a:r>
              <a:rPr lang="en-US" dirty="0">
                <a:ea typeface="Calibri"/>
                <a:cs typeface="Calibri"/>
              </a:rPr>
              <a:t> vision, </a:t>
            </a:r>
            <a:r>
              <a:rPr lang="en-US" dirty="0" err="1">
                <a:ea typeface="Calibri"/>
                <a:cs typeface="Calibri"/>
              </a:rPr>
              <a:t>principer</a:t>
            </a:r>
            <a:r>
              <a:rPr lang="en-US" dirty="0">
                <a:ea typeface="Calibri"/>
                <a:cs typeface="Calibri"/>
              </a:rPr>
              <a:t>, </a:t>
            </a:r>
            <a:r>
              <a:rPr lang="en-US" dirty="0" err="1">
                <a:ea typeface="Calibri"/>
                <a:cs typeface="Calibri"/>
              </a:rPr>
              <a:t>värderingar</a:t>
            </a:r>
            <a:endParaRPr lang="en-US" dirty="0">
              <a:ea typeface="Calibri"/>
              <a:cs typeface="Calibri"/>
            </a:endParaRPr>
          </a:p>
        </p:txBody>
      </p:sp>
      <p:sp>
        <p:nvSpPr>
          <p:cNvPr id="4" name="Platshållare för bildnummer 3"/>
          <p:cNvSpPr>
            <a:spLocks noGrp="1"/>
          </p:cNvSpPr>
          <p:nvPr>
            <p:ph type="sldNum" sz="quarter" idx="5"/>
          </p:nvPr>
        </p:nvSpPr>
        <p:spPr/>
        <p:txBody>
          <a:bodyPr/>
          <a:lstStyle/>
          <a:p>
            <a:fld id="{5EB18C63-ED6A-4B35-9DC9-094380B947F3}" type="slidenum">
              <a:rPr lang="sv-SE" smtClean="0"/>
              <a:t>9</a:t>
            </a:fld>
            <a:endParaRPr lang="sv-SE"/>
          </a:p>
        </p:txBody>
      </p:sp>
    </p:spTree>
    <p:extLst>
      <p:ext uri="{BB962C8B-B14F-4D97-AF65-F5344CB8AC3E}">
        <p14:creationId xmlns:p14="http://schemas.microsoft.com/office/powerpoint/2010/main" val="1829833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182E33B-D96A-A711-952D-F5CD303A539A}"/>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94E2881F-A435-FF43-84A7-F195580F46F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E53C93E1-6C4B-0138-F613-D8DD3D5F56E5}"/>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34EC45D7-A2A4-0DBB-B19C-27B9B763E6B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F81A871-06F2-6854-A806-140FCCA88ACC}"/>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181754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BA19EC-78B8-B3EF-A458-F24BBB7020D6}"/>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5E1C446C-E89B-FA24-277D-E615CC7D6565}"/>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654C4DA-DAE3-9212-BFA6-C13381A3D37F}"/>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CB5107A8-EBE9-5478-C2A8-82FAD32BE5E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BD840ED-84CB-FAE8-5444-86DE4E3F0292}"/>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302015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02ADB280-046B-A709-E89D-2C0217ABB8A0}"/>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7A9056B-AC8B-E995-102C-5761BCB9FCAB}"/>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038FB6-8E31-70B9-A712-ECC74782EB29}"/>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6832BD23-7B73-ED10-1ABD-8FC5D24A8FA6}"/>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BA64DC27-9C2B-12CB-BAB4-64A0224D73C1}"/>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2457659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rtsida – sko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E8C5A01F-3658-46AC-A1DE-8445AEAB0AA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grpSp>
        <p:nvGrpSpPr>
          <p:cNvPr id="16" name="Grupp 15">
            <a:extLst>
              <a:ext uri="{FF2B5EF4-FFF2-40B4-BE49-F238E27FC236}">
                <a16:creationId xmlns:a16="http://schemas.microsoft.com/office/drawing/2014/main" id="{94A9C963-ED04-41BD-8D28-415BB3BACE33}"/>
              </a:ext>
              <a:ext uri="{C183D7F6-B498-43B3-948B-1728B52AA6E4}">
                <adec:decorative xmlns:adec="http://schemas.microsoft.com/office/drawing/2017/decorative" val="1"/>
              </a:ext>
            </a:extLst>
          </p:cNvPr>
          <p:cNvGrpSpPr/>
          <p:nvPr userDrawn="1"/>
        </p:nvGrpSpPr>
        <p:grpSpPr>
          <a:xfrm>
            <a:off x="260350" y="258763"/>
            <a:ext cx="503239" cy="506412"/>
            <a:chOff x="260350" y="258763"/>
            <a:chExt cx="503238" cy="506412"/>
          </a:xfrm>
        </p:grpSpPr>
        <p:sp>
          <p:nvSpPr>
            <p:cNvPr id="11" name="Freeform 5">
              <a:extLst>
                <a:ext uri="{FF2B5EF4-FFF2-40B4-BE49-F238E27FC236}">
                  <a16:creationId xmlns:a16="http://schemas.microsoft.com/office/drawing/2014/main" id="{02CA2365-A94F-4ED0-819A-EFFBD6E13A2A}"/>
                </a:ext>
              </a:extLst>
            </p:cNvPr>
            <p:cNvSpPr>
              <a:spLocks/>
            </p:cNvSpPr>
            <p:nvPr userDrawn="1"/>
          </p:nvSpPr>
          <p:spPr bwMode="auto">
            <a:xfrm>
              <a:off x="522288" y="258763"/>
              <a:ext cx="241300" cy="323850"/>
            </a:xfrm>
            <a:custGeom>
              <a:avLst/>
              <a:gdLst>
                <a:gd name="T0" fmla="*/ 1845 w 1845"/>
                <a:gd name="T1" fmla="*/ 2080 h 2463"/>
                <a:gd name="T2" fmla="*/ 945 w 1845"/>
                <a:gd name="T3" fmla="*/ 2463 h 2463"/>
                <a:gd name="T4" fmla="*/ 58 w 1845"/>
                <a:gd name="T5" fmla="*/ 1814 h 2463"/>
                <a:gd name="T6" fmla="*/ 0 w 1845"/>
                <a:gd name="T7" fmla="*/ 336 h 2463"/>
                <a:gd name="T8" fmla="*/ 0 w 1845"/>
                <a:gd name="T9" fmla="*/ 0 h 2463"/>
                <a:gd name="T10" fmla="*/ 6 w 1845"/>
                <a:gd name="T11" fmla="*/ 0 h 2463"/>
                <a:gd name="T12" fmla="*/ 493 w 1845"/>
                <a:gd name="T13" fmla="*/ 955 h 2463"/>
                <a:gd name="T14" fmla="*/ 340 w 1845"/>
                <a:gd name="T15" fmla="*/ 1438 h 2463"/>
                <a:gd name="T16" fmla="*/ 221 w 1845"/>
                <a:gd name="T17" fmla="*/ 1757 h 2463"/>
                <a:gd name="T18" fmla="*/ 361 w 1845"/>
                <a:gd name="T19" fmla="*/ 1883 h 2463"/>
                <a:gd name="T20" fmla="*/ 982 w 1845"/>
                <a:gd name="T21" fmla="*/ 1770 h 2463"/>
                <a:gd name="T22" fmla="*/ 1845 w 1845"/>
                <a:gd name="T23" fmla="*/ 2073 h 2463"/>
                <a:gd name="T24" fmla="*/ 1845 w 1845"/>
                <a:gd name="T25" fmla="*/ 2080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1845" y="2080"/>
                  </a:moveTo>
                  <a:cubicBezTo>
                    <a:pt x="1580" y="2256"/>
                    <a:pt x="1328" y="2463"/>
                    <a:pt x="945" y="2463"/>
                  </a:cubicBezTo>
                  <a:cubicBezTo>
                    <a:pt x="502" y="2463"/>
                    <a:pt x="130" y="2258"/>
                    <a:pt x="58" y="1814"/>
                  </a:cubicBezTo>
                  <a:cubicBezTo>
                    <a:pt x="6" y="1490"/>
                    <a:pt x="0" y="628"/>
                    <a:pt x="0" y="336"/>
                  </a:cubicBezTo>
                  <a:cubicBezTo>
                    <a:pt x="0" y="0"/>
                    <a:pt x="0" y="0"/>
                    <a:pt x="0" y="0"/>
                  </a:cubicBezTo>
                  <a:cubicBezTo>
                    <a:pt x="6" y="0"/>
                    <a:pt x="6" y="0"/>
                    <a:pt x="6" y="0"/>
                  </a:cubicBezTo>
                  <a:cubicBezTo>
                    <a:pt x="182" y="363"/>
                    <a:pt x="493" y="580"/>
                    <a:pt x="493" y="955"/>
                  </a:cubicBezTo>
                  <a:cubicBezTo>
                    <a:pt x="493" y="1141"/>
                    <a:pt x="432" y="1261"/>
                    <a:pt x="340" y="1438"/>
                  </a:cubicBezTo>
                  <a:cubicBezTo>
                    <a:pt x="292" y="1531"/>
                    <a:pt x="221" y="1648"/>
                    <a:pt x="221" y="1757"/>
                  </a:cubicBezTo>
                  <a:cubicBezTo>
                    <a:pt x="221" y="1821"/>
                    <a:pt x="250" y="1883"/>
                    <a:pt x="361" y="1883"/>
                  </a:cubicBezTo>
                  <a:cubicBezTo>
                    <a:pt x="578" y="1883"/>
                    <a:pt x="700" y="1770"/>
                    <a:pt x="982" y="1770"/>
                  </a:cubicBezTo>
                  <a:cubicBezTo>
                    <a:pt x="1304" y="1770"/>
                    <a:pt x="1534" y="1887"/>
                    <a:pt x="1845" y="2073"/>
                  </a:cubicBezTo>
                  <a:cubicBezTo>
                    <a:pt x="1845" y="2080"/>
                    <a:pt x="1845" y="2080"/>
                    <a:pt x="1845" y="208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350"/>
            </a:p>
          </p:txBody>
        </p:sp>
        <p:sp>
          <p:nvSpPr>
            <p:cNvPr id="12" name="Freeform 6">
              <a:extLst>
                <a:ext uri="{FF2B5EF4-FFF2-40B4-BE49-F238E27FC236}">
                  <a16:creationId xmlns:a16="http://schemas.microsoft.com/office/drawing/2014/main" id="{910E550A-B98B-4ADA-AD2F-D094FE3AAF9E}"/>
                </a:ext>
              </a:extLst>
            </p:cNvPr>
            <p:cNvSpPr>
              <a:spLocks/>
            </p:cNvSpPr>
            <p:nvPr userDrawn="1"/>
          </p:nvSpPr>
          <p:spPr bwMode="auto">
            <a:xfrm>
              <a:off x="260350" y="258763"/>
              <a:ext cx="241300" cy="323850"/>
            </a:xfrm>
            <a:custGeom>
              <a:avLst/>
              <a:gdLst>
                <a:gd name="T0" fmla="*/ 0 w 1845"/>
                <a:gd name="T1" fmla="*/ 2073 h 2463"/>
                <a:gd name="T2" fmla="*/ 863 w 1845"/>
                <a:gd name="T3" fmla="*/ 1770 h 2463"/>
                <a:gd name="T4" fmla="*/ 1484 w 1845"/>
                <a:gd name="T5" fmla="*/ 1883 h 2463"/>
                <a:gd name="T6" fmla="*/ 1624 w 1845"/>
                <a:gd name="T7" fmla="*/ 1757 h 2463"/>
                <a:gd name="T8" fmla="*/ 1505 w 1845"/>
                <a:gd name="T9" fmla="*/ 1438 h 2463"/>
                <a:gd name="T10" fmla="*/ 1352 w 1845"/>
                <a:gd name="T11" fmla="*/ 955 h 2463"/>
                <a:gd name="T12" fmla="*/ 1839 w 1845"/>
                <a:gd name="T13" fmla="*/ 0 h 2463"/>
                <a:gd name="T14" fmla="*/ 1845 w 1845"/>
                <a:gd name="T15" fmla="*/ 0 h 2463"/>
                <a:gd name="T16" fmla="*/ 1845 w 1845"/>
                <a:gd name="T17" fmla="*/ 334 h 2463"/>
                <a:gd name="T18" fmla="*/ 1787 w 1845"/>
                <a:gd name="T19" fmla="*/ 1814 h 2463"/>
                <a:gd name="T20" fmla="*/ 900 w 1845"/>
                <a:gd name="T21" fmla="*/ 2463 h 2463"/>
                <a:gd name="T22" fmla="*/ 0 w 1845"/>
                <a:gd name="T23" fmla="*/ 2080 h 2463"/>
                <a:gd name="T24" fmla="*/ 0 w 1845"/>
                <a:gd name="T25" fmla="*/ 2073 h 2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45" h="2463">
                  <a:moveTo>
                    <a:pt x="0" y="2073"/>
                  </a:moveTo>
                  <a:cubicBezTo>
                    <a:pt x="311" y="1887"/>
                    <a:pt x="541" y="1770"/>
                    <a:pt x="863" y="1770"/>
                  </a:cubicBezTo>
                  <a:cubicBezTo>
                    <a:pt x="1145" y="1770"/>
                    <a:pt x="1267" y="1883"/>
                    <a:pt x="1484" y="1883"/>
                  </a:cubicBezTo>
                  <a:cubicBezTo>
                    <a:pt x="1594" y="1883"/>
                    <a:pt x="1624" y="1821"/>
                    <a:pt x="1624" y="1757"/>
                  </a:cubicBezTo>
                  <a:cubicBezTo>
                    <a:pt x="1624" y="1648"/>
                    <a:pt x="1553" y="1531"/>
                    <a:pt x="1505" y="1438"/>
                  </a:cubicBezTo>
                  <a:cubicBezTo>
                    <a:pt x="1413" y="1261"/>
                    <a:pt x="1352" y="1141"/>
                    <a:pt x="1352" y="955"/>
                  </a:cubicBezTo>
                  <a:cubicBezTo>
                    <a:pt x="1352" y="580"/>
                    <a:pt x="1663" y="363"/>
                    <a:pt x="1839" y="0"/>
                  </a:cubicBezTo>
                  <a:cubicBezTo>
                    <a:pt x="1845" y="0"/>
                    <a:pt x="1845" y="0"/>
                    <a:pt x="1845" y="0"/>
                  </a:cubicBezTo>
                  <a:cubicBezTo>
                    <a:pt x="1845" y="334"/>
                    <a:pt x="1845" y="334"/>
                    <a:pt x="1845" y="334"/>
                  </a:cubicBezTo>
                  <a:cubicBezTo>
                    <a:pt x="1845" y="628"/>
                    <a:pt x="1839" y="1490"/>
                    <a:pt x="1787" y="1814"/>
                  </a:cubicBezTo>
                  <a:cubicBezTo>
                    <a:pt x="1715" y="2258"/>
                    <a:pt x="1343" y="2463"/>
                    <a:pt x="900" y="2463"/>
                  </a:cubicBezTo>
                  <a:cubicBezTo>
                    <a:pt x="516" y="2463"/>
                    <a:pt x="264" y="2256"/>
                    <a:pt x="0" y="2080"/>
                  </a:cubicBezTo>
                  <a:cubicBezTo>
                    <a:pt x="0" y="2073"/>
                    <a:pt x="0" y="2073"/>
                    <a:pt x="0" y="207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350"/>
            </a:p>
          </p:txBody>
        </p:sp>
        <p:sp>
          <p:nvSpPr>
            <p:cNvPr id="13" name="Freeform 7">
              <a:extLst>
                <a:ext uri="{FF2B5EF4-FFF2-40B4-BE49-F238E27FC236}">
                  <a16:creationId xmlns:a16="http://schemas.microsoft.com/office/drawing/2014/main" id="{72D2CB4C-85D6-4CEB-9EE1-0E0043FD835F}"/>
                </a:ext>
              </a:extLst>
            </p:cNvPr>
            <p:cNvSpPr>
              <a:spLocks/>
            </p:cNvSpPr>
            <p:nvPr userDrawn="1"/>
          </p:nvSpPr>
          <p:spPr bwMode="auto">
            <a:xfrm>
              <a:off x="314325" y="625475"/>
              <a:ext cx="95250" cy="139700"/>
            </a:xfrm>
            <a:custGeom>
              <a:avLst/>
              <a:gdLst>
                <a:gd name="T0" fmla="*/ 680 w 728"/>
                <a:gd name="T1" fmla="*/ 252 h 1058"/>
                <a:gd name="T2" fmla="*/ 406 w 728"/>
                <a:gd name="T3" fmla="*/ 140 h 1058"/>
                <a:gd name="T4" fmla="*/ 213 w 728"/>
                <a:gd name="T5" fmla="*/ 265 h 1058"/>
                <a:gd name="T6" fmla="*/ 728 w 728"/>
                <a:gd name="T7" fmla="*/ 752 h 1058"/>
                <a:gd name="T8" fmla="*/ 329 w 728"/>
                <a:gd name="T9" fmla="*/ 1058 h 1058"/>
                <a:gd name="T10" fmla="*/ 7 w 728"/>
                <a:gd name="T11" fmla="*/ 1005 h 1058"/>
                <a:gd name="T12" fmla="*/ 0 w 728"/>
                <a:gd name="T13" fmla="*/ 890 h 1058"/>
                <a:gd name="T14" fmla="*/ 7 w 728"/>
                <a:gd name="T15" fmla="*/ 780 h 1058"/>
                <a:gd name="T16" fmla="*/ 15 w 728"/>
                <a:gd name="T17" fmla="*/ 780 h 1058"/>
                <a:gd name="T18" fmla="*/ 342 w 728"/>
                <a:gd name="T19" fmla="*/ 914 h 1058"/>
                <a:gd name="T20" fmla="*/ 529 w 728"/>
                <a:gd name="T21" fmla="*/ 782 h 1058"/>
                <a:gd name="T22" fmla="*/ 20 w 728"/>
                <a:gd name="T23" fmla="*/ 297 h 1058"/>
                <a:gd name="T24" fmla="*/ 420 w 728"/>
                <a:gd name="T25" fmla="*/ 0 h 1058"/>
                <a:gd name="T26" fmla="*/ 687 w 728"/>
                <a:gd name="T27" fmla="*/ 40 h 1058"/>
                <a:gd name="T28" fmla="*/ 693 w 728"/>
                <a:gd name="T29" fmla="*/ 135 h 1058"/>
                <a:gd name="T30" fmla="*/ 687 w 728"/>
                <a:gd name="T31" fmla="*/ 252 h 1058"/>
                <a:gd name="T32" fmla="*/ 680 w 728"/>
                <a:gd name="T33" fmla="*/ 252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8" h="1058">
                  <a:moveTo>
                    <a:pt x="680" y="252"/>
                  </a:moveTo>
                  <a:cubicBezTo>
                    <a:pt x="643" y="191"/>
                    <a:pt x="555" y="140"/>
                    <a:pt x="406" y="140"/>
                  </a:cubicBezTo>
                  <a:cubicBezTo>
                    <a:pt x="295" y="140"/>
                    <a:pt x="213" y="174"/>
                    <a:pt x="213" y="265"/>
                  </a:cubicBezTo>
                  <a:cubicBezTo>
                    <a:pt x="213" y="471"/>
                    <a:pt x="728" y="432"/>
                    <a:pt x="728" y="752"/>
                  </a:cubicBezTo>
                  <a:cubicBezTo>
                    <a:pt x="728" y="938"/>
                    <a:pt x="594" y="1058"/>
                    <a:pt x="329" y="1058"/>
                  </a:cubicBezTo>
                  <a:cubicBezTo>
                    <a:pt x="199" y="1058"/>
                    <a:pt x="80" y="1038"/>
                    <a:pt x="7" y="1005"/>
                  </a:cubicBezTo>
                  <a:cubicBezTo>
                    <a:pt x="2" y="965"/>
                    <a:pt x="0" y="927"/>
                    <a:pt x="0" y="890"/>
                  </a:cubicBezTo>
                  <a:cubicBezTo>
                    <a:pt x="0" y="854"/>
                    <a:pt x="3" y="817"/>
                    <a:pt x="7" y="780"/>
                  </a:cubicBezTo>
                  <a:cubicBezTo>
                    <a:pt x="15" y="780"/>
                    <a:pt x="15" y="780"/>
                    <a:pt x="15" y="780"/>
                  </a:cubicBezTo>
                  <a:cubicBezTo>
                    <a:pt x="91" y="880"/>
                    <a:pt x="217" y="914"/>
                    <a:pt x="342" y="914"/>
                  </a:cubicBezTo>
                  <a:cubicBezTo>
                    <a:pt x="464" y="914"/>
                    <a:pt x="529" y="865"/>
                    <a:pt x="529" y="782"/>
                  </a:cubicBezTo>
                  <a:cubicBezTo>
                    <a:pt x="529" y="574"/>
                    <a:pt x="20" y="631"/>
                    <a:pt x="20" y="297"/>
                  </a:cubicBezTo>
                  <a:cubicBezTo>
                    <a:pt x="20" y="114"/>
                    <a:pt x="159" y="0"/>
                    <a:pt x="420" y="0"/>
                  </a:cubicBezTo>
                  <a:cubicBezTo>
                    <a:pt x="487" y="0"/>
                    <a:pt x="616" y="8"/>
                    <a:pt x="687" y="40"/>
                  </a:cubicBezTo>
                  <a:cubicBezTo>
                    <a:pt x="691" y="57"/>
                    <a:pt x="693" y="101"/>
                    <a:pt x="693" y="135"/>
                  </a:cubicBezTo>
                  <a:cubicBezTo>
                    <a:pt x="693" y="182"/>
                    <a:pt x="690" y="225"/>
                    <a:pt x="687" y="252"/>
                  </a:cubicBezTo>
                  <a:cubicBezTo>
                    <a:pt x="680" y="252"/>
                    <a:pt x="680" y="252"/>
                    <a:pt x="680" y="25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350"/>
            </a:p>
          </p:txBody>
        </p:sp>
        <p:sp>
          <p:nvSpPr>
            <p:cNvPr id="14" name="Freeform 8">
              <a:extLst>
                <a:ext uri="{FF2B5EF4-FFF2-40B4-BE49-F238E27FC236}">
                  <a16:creationId xmlns:a16="http://schemas.microsoft.com/office/drawing/2014/main" id="{E791EDC4-8302-4829-8B4B-A1D52FD2C07E}"/>
                </a:ext>
              </a:extLst>
            </p:cNvPr>
            <p:cNvSpPr>
              <a:spLocks/>
            </p:cNvSpPr>
            <p:nvPr userDrawn="1"/>
          </p:nvSpPr>
          <p:spPr bwMode="auto">
            <a:xfrm>
              <a:off x="450850" y="627063"/>
              <a:ext cx="103188" cy="136525"/>
            </a:xfrm>
            <a:custGeom>
              <a:avLst/>
              <a:gdLst>
                <a:gd name="T0" fmla="*/ 507 w 792"/>
                <a:gd name="T1" fmla="*/ 879 h 1032"/>
                <a:gd name="T2" fmla="*/ 785 w 792"/>
                <a:gd name="T3" fmla="*/ 818 h 1032"/>
                <a:gd name="T4" fmla="*/ 792 w 792"/>
                <a:gd name="T5" fmla="*/ 818 h 1032"/>
                <a:gd name="T6" fmla="*/ 743 w 792"/>
                <a:gd name="T7" fmla="*/ 1032 h 1032"/>
                <a:gd name="T8" fmla="*/ 0 w 792"/>
                <a:gd name="T9" fmla="*/ 1032 h 1032"/>
                <a:gd name="T10" fmla="*/ 0 w 792"/>
                <a:gd name="T11" fmla="*/ 1025 h 1032"/>
                <a:gd name="T12" fmla="*/ 65 w 792"/>
                <a:gd name="T13" fmla="*/ 886 h 1032"/>
                <a:gd name="T14" fmla="*/ 65 w 792"/>
                <a:gd name="T15" fmla="*/ 306 h 1032"/>
                <a:gd name="T16" fmla="*/ 5 w 792"/>
                <a:gd name="T17" fmla="*/ 13 h 1032"/>
                <a:gd name="T18" fmla="*/ 5 w 792"/>
                <a:gd name="T19" fmla="*/ 5 h 1032"/>
                <a:gd name="T20" fmla="*/ 152 w 792"/>
                <a:gd name="T21" fmla="*/ 0 h 1032"/>
                <a:gd name="T22" fmla="*/ 327 w 792"/>
                <a:gd name="T23" fmla="*/ 6 h 1032"/>
                <a:gd name="T24" fmla="*/ 327 w 792"/>
                <a:gd name="T25" fmla="*/ 14 h 1032"/>
                <a:gd name="T26" fmla="*/ 255 w 792"/>
                <a:gd name="T27" fmla="*/ 306 h 1032"/>
                <a:gd name="T28" fmla="*/ 255 w 792"/>
                <a:gd name="T29" fmla="*/ 879 h 1032"/>
                <a:gd name="T30" fmla="*/ 507 w 792"/>
                <a:gd name="T31" fmla="*/ 879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2" h="1032">
                  <a:moveTo>
                    <a:pt x="507" y="879"/>
                  </a:moveTo>
                  <a:cubicBezTo>
                    <a:pt x="664" y="879"/>
                    <a:pt x="738" y="861"/>
                    <a:pt x="785" y="818"/>
                  </a:cubicBezTo>
                  <a:cubicBezTo>
                    <a:pt x="792" y="818"/>
                    <a:pt x="792" y="818"/>
                    <a:pt x="792" y="818"/>
                  </a:cubicBezTo>
                  <a:cubicBezTo>
                    <a:pt x="787" y="871"/>
                    <a:pt x="759" y="993"/>
                    <a:pt x="743" y="1032"/>
                  </a:cubicBezTo>
                  <a:cubicBezTo>
                    <a:pt x="0" y="1032"/>
                    <a:pt x="0" y="1032"/>
                    <a:pt x="0" y="1032"/>
                  </a:cubicBezTo>
                  <a:cubicBezTo>
                    <a:pt x="0" y="1025"/>
                    <a:pt x="0" y="1025"/>
                    <a:pt x="0" y="1025"/>
                  </a:cubicBezTo>
                  <a:cubicBezTo>
                    <a:pt x="44" y="997"/>
                    <a:pt x="65" y="973"/>
                    <a:pt x="65" y="886"/>
                  </a:cubicBezTo>
                  <a:cubicBezTo>
                    <a:pt x="65" y="306"/>
                    <a:pt x="65" y="306"/>
                    <a:pt x="65" y="306"/>
                  </a:cubicBezTo>
                  <a:cubicBezTo>
                    <a:pt x="65" y="108"/>
                    <a:pt x="65" y="58"/>
                    <a:pt x="5" y="13"/>
                  </a:cubicBezTo>
                  <a:cubicBezTo>
                    <a:pt x="5" y="5"/>
                    <a:pt x="5" y="5"/>
                    <a:pt x="5" y="5"/>
                  </a:cubicBezTo>
                  <a:cubicBezTo>
                    <a:pt x="34" y="2"/>
                    <a:pt x="87" y="0"/>
                    <a:pt x="152" y="0"/>
                  </a:cubicBezTo>
                  <a:cubicBezTo>
                    <a:pt x="227" y="0"/>
                    <a:pt x="294" y="2"/>
                    <a:pt x="327" y="6"/>
                  </a:cubicBezTo>
                  <a:cubicBezTo>
                    <a:pt x="327" y="14"/>
                    <a:pt x="327" y="14"/>
                    <a:pt x="327" y="14"/>
                  </a:cubicBezTo>
                  <a:cubicBezTo>
                    <a:pt x="257" y="66"/>
                    <a:pt x="255" y="108"/>
                    <a:pt x="255" y="306"/>
                  </a:cubicBezTo>
                  <a:cubicBezTo>
                    <a:pt x="255" y="879"/>
                    <a:pt x="255" y="879"/>
                    <a:pt x="255" y="879"/>
                  </a:cubicBezTo>
                  <a:cubicBezTo>
                    <a:pt x="507" y="879"/>
                    <a:pt x="507" y="879"/>
                    <a:pt x="507" y="87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350"/>
            </a:p>
          </p:txBody>
        </p:sp>
        <p:sp>
          <p:nvSpPr>
            <p:cNvPr id="15" name="Freeform 9">
              <a:extLst>
                <a:ext uri="{FF2B5EF4-FFF2-40B4-BE49-F238E27FC236}">
                  <a16:creationId xmlns:a16="http://schemas.microsoft.com/office/drawing/2014/main" id="{7F57A86D-80CD-43BB-ABCA-763C7277C566}"/>
                </a:ext>
              </a:extLst>
            </p:cNvPr>
            <p:cNvSpPr>
              <a:spLocks/>
            </p:cNvSpPr>
            <p:nvPr userDrawn="1"/>
          </p:nvSpPr>
          <p:spPr bwMode="auto">
            <a:xfrm>
              <a:off x="576263" y="627063"/>
              <a:ext cx="131763" cy="138112"/>
            </a:xfrm>
            <a:custGeom>
              <a:avLst/>
              <a:gdLst>
                <a:gd name="T0" fmla="*/ 71 w 1004"/>
                <a:gd name="T1" fmla="*/ 305 h 1045"/>
                <a:gd name="T2" fmla="*/ 0 w 1004"/>
                <a:gd name="T3" fmla="*/ 14 h 1045"/>
                <a:gd name="T4" fmla="*/ 0 w 1004"/>
                <a:gd name="T5" fmla="*/ 6 h 1045"/>
                <a:gd name="T6" fmla="*/ 160 w 1004"/>
                <a:gd name="T7" fmla="*/ 0 h 1045"/>
                <a:gd name="T8" fmla="*/ 268 w 1004"/>
                <a:gd name="T9" fmla="*/ 2 h 1045"/>
                <a:gd name="T10" fmla="*/ 261 w 1004"/>
                <a:gd name="T11" fmla="*/ 305 h 1045"/>
                <a:gd name="T12" fmla="*/ 261 w 1004"/>
                <a:gd name="T13" fmla="*/ 651 h 1045"/>
                <a:gd name="T14" fmla="*/ 431 w 1004"/>
                <a:gd name="T15" fmla="*/ 879 h 1045"/>
                <a:gd name="T16" fmla="*/ 709 w 1004"/>
                <a:gd name="T17" fmla="*/ 793 h 1045"/>
                <a:gd name="T18" fmla="*/ 730 w 1004"/>
                <a:gd name="T19" fmla="*/ 730 h 1045"/>
                <a:gd name="T20" fmla="*/ 730 w 1004"/>
                <a:gd name="T21" fmla="*/ 309 h 1045"/>
                <a:gd name="T22" fmla="*/ 659 w 1004"/>
                <a:gd name="T23" fmla="*/ 14 h 1045"/>
                <a:gd name="T24" fmla="*/ 659 w 1004"/>
                <a:gd name="T25" fmla="*/ 6 h 1045"/>
                <a:gd name="T26" fmla="*/ 821 w 1004"/>
                <a:gd name="T27" fmla="*/ 0 h 1045"/>
                <a:gd name="T28" fmla="*/ 926 w 1004"/>
                <a:gd name="T29" fmla="*/ 2 h 1045"/>
                <a:gd name="T30" fmla="*/ 920 w 1004"/>
                <a:gd name="T31" fmla="*/ 306 h 1045"/>
                <a:gd name="T32" fmla="*/ 920 w 1004"/>
                <a:gd name="T33" fmla="*/ 784 h 1045"/>
                <a:gd name="T34" fmla="*/ 1004 w 1004"/>
                <a:gd name="T35" fmla="*/ 1027 h 1045"/>
                <a:gd name="T36" fmla="*/ 1004 w 1004"/>
                <a:gd name="T37" fmla="*/ 1032 h 1045"/>
                <a:gd name="T38" fmla="*/ 782 w 1004"/>
                <a:gd name="T39" fmla="*/ 1032 h 1045"/>
                <a:gd name="T40" fmla="*/ 744 w 1004"/>
                <a:gd name="T41" fmla="*/ 939 h 1045"/>
                <a:gd name="T42" fmla="*/ 387 w 1004"/>
                <a:gd name="T43" fmla="*/ 1045 h 1045"/>
                <a:gd name="T44" fmla="*/ 71 w 1004"/>
                <a:gd name="T45" fmla="*/ 736 h 1045"/>
                <a:gd name="T46" fmla="*/ 71 w 1004"/>
                <a:gd name="T47" fmla="*/ 305 h 10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4" h="1045">
                  <a:moveTo>
                    <a:pt x="71" y="305"/>
                  </a:moveTo>
                  <a:cubicBezTo>
                    <a:pt x="71" y="108"/>
                    <a:pt x="71" y="66"/>
                    <a:pt x="0" y="14"/>
                  </a:cubicBezTo>
                  <a:cubicBezTo>
                    <a:pt x="0" y="6"/>
                    <a:pt x="0" y="6"/>
                    <a:pt x="0" y="6"/>
                  </a:cubicBezTo>
                  <a:cubicBezTo>
                    <a:pt x="26" y="4"/>
                    <a:pt x="92" y="0"/>
                    <a:pt x="160" y="0"/>
                  </a:cubicBezTo>
                  <a:cubicBezTo>
                    <a:pt x="197" y="0"/>
                    <a:pt x="232" y="0"/>
                    <a:pt x="268" y="2"/>
                  </a:cubicBezTo>
                  <a:cubicBezTo>
                    <a:pt x="266" y="40"/>
                    <a:pt x="261" y="102"/>
                    <a:pt x="261" y="305"/>
                  </a:cubicBezTo>
                  <a:cubicBezTo>
                    <a:pt x="261" y="651"/>
                    <a:pt x="261" y="651"/>
                    <a:pt x="261" y="651"/>
                  </a:cubicBezTo>
                  <a:cubicBezTo>
                    <a:pt x="261" y="802"/>
                    <a:pt x="283" y="879"/>
                    <a:pt x="431" y="879"/>
                  </a:cubicBezTo>
                  <a:cubicBezTo>
                    <a:pt x="547" y="879"/>
                    <a:pt x="661" y="834"/>
                    <a:pt x="709" y="793"/>
                  </a:cubicBezTo>
                  <a:cubicBezTo>
                    <a:pt x="730" y="775"/>
                    <a:pt x="730" y="756"/>
                    <a:pt x="730" y="730"/>
                  </a:cubicBezTo>
                  <a:cubicBezTo>
                    <a:pt x="730" y="309"/>
                    <a:pt x="730" y="309"/>
                    <a:pt x="730" y="309"/>
                  </a:cubicBezTo>
                  <a:cubicBezTo>
                    <a:pt x="730" y="108"/>
                    <a:pt x="730" y="67"/>
                    <a:pt x="659" y="14"/>
                  </a:cubicBezTo>
                  <a:cubicBezTo>
                    <a:pt x="659" y="6"/>
                    <a:pt x="659" y="6"/>
                    <a:pt x="659" y="6"/>
                  </a:cubicBezTo>
                  <a:cubicBezTo>
                    <a:pt x="684" y="4"/>
                    <a:pt x="751" y="0"/>
                    <a:pt x="821" y="0"/>
                  </a:cubicBezTo>
                  <a:cubicBezTo>
                    <a:pt x="856" y="0"/>
                    <a:pt x="890" y="0"/>
                    <a:pt x="926" y="2"/>
                  </a:cubicBezTo>
                  <a:cubicBezTo>
                    <a:pt x="925" y="40"/>
                    <a:pt x="920" y="102"/>
                    <a:pt x="920" y="306"/>
                  </a:cubicBezTo>
                  <a:cubicBezTo>
                    <a:pt x="920" y="784"/>
                    <a:pt x="920" y="784"/>
                    <a:pt x="920" y="784"/>
                  </a:cubicBezTo>
                  <a:cubicBezTo>
                    <a:pt x="920" y="871"/>
                    <a:pt x="930" y="979"/>
                    <a:pt x="1004" y="1027"/>
                  </a:cubicBezTo>
                  <a:cubicBezTo>
                    <a:pt x="1004" y="1032"/>
                    <a:pt x="1004" y="1032"/>
                    <a:pt x="1004" y="1032"/>
                  </a:cubicBezTo>
                  <a:cubicBezTo>
                    <a:pt x="782" y="1032"/>
                    <a:pt x="782" y="1032"/>
                    <a:pt x="782" y="1032"/>
                  </a:cubicBezTo>
                  <a:cubicBezTo>
                    <a:pt x="765" y="1014"/>
                    <a:pt x="749" y="960"/>
                    <a:pt x="744" y="939"/>
                  </a:cubicBezTo>
                  <a:cubicBezTo>
                    <a:pt x="639" y="1009"/>
                    <a:pt x="530" y="1045"/>
                    <a:pt x="387" y="1045"/>
                  </a:cubicBezTo>
                  <a:cubicBezTo>
                    <a:pt x="145" y="1045"/>
                    <a:pt x="71" y="926"/>
                    <a:pt x="71" y="736"/>
                  </a:cubicBezTo>
                  <a:cubicBezTo>
                    <a:pt x="71" y="305"/>
                    <a:pt x="71" y="305"/>
                    <a:pt x="71" y="30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sv-SE" sz="1350"/>
            </a:p>
          </p:txBody>
        </p:sp>
      </p:grpSp>
      <p:sp>
        <p:nvSpPr>
          <p:cNvPr id="20" name="Rubrik 1">
            <a:extLst>
              <a:ext uri="{FF2B5EF4-FFF2-40B4-BE49-F238E27FC236}">
                <a16:creationId xmlns:a16="http://schemas.microsoft.com/office/drawing/2014/main" id="{1A2E631D-57F7-4466-9422-5DF057A37B4A}"/>
              </a:ext>
            </a:extLst>
          </p:cNvPr>
          <p:cNvSpPr>
            <a:spLocks noGrp="1"/>
          </p:cNvSpPr>
          <p:nvPr>
            <p:ph type="ctrTitle" hasCustomPrompt="1"/>
          </p:nvPr>
        </p:nvSpPr>
        <p:spPr>
          <a:xfrm>
            <a:off x="765459" y="2184770"/>
            <a:ext cx="9144000" cy="2387600"/>
          </a:xfrm>
        </p:spPr>
        <p:txBody>
          <a:bodyPr anchor="b"/>
          <a:lstStyle>
            <a:lvl1pPr algn="l">
              <a:lnSpc>
                <a:spcPts val="4200"/>
              </a:lnSpc>
              <a:defRPr sz="3450">
                <a:solidFill>
                  <a:schemeClr val="bg1"/>
                </a:solidFill>
              </a:defRPr>
            </a:lvl1pPr>
          </a:lstStyle>
          <a:p>
            <a:r>
              <a:rPr lang="sv-SE"/>
              <a:t>Titel på presentationen </a:t>
            </a:r>
            <a:br>
              <a:rPr lang="sv-SE"/>
            </a:br>
            <a:r>
              <a:rPr lang="sv-SE"/>
              <a:t>eller på kapitlet</a:t>
            </a:r>
          </a:p>
        </p:txBody>
      </p:sp>
      <p:sp>
        <p:nvSpPr>
          <p:cNvPr id="21" name="Underrubrik 2">
            <a:extLst>
              <a:ext uri="{FF2B5EF4-FFF2-40B4-BE49-F238E27FC236}">
                <a16:creationId xmlns:a16="http://schemas.microsoft.com/office/drawing/2014/main" id="{A5C78210-3B40-4057-98BE-2954168FB20D}"/>
              </a:ext>
            </a:extLst>
          </p:cNvPr>
          <p:cNvSpPr>
            <a:spLocks noGrp="1"/>
          </p:cNvSpPr>
          <p:nvPr>
            <p:ph type="subTitle" idx="1" hasCustomPrompt="1"/>
          </p:nvPr>
        </p:nvSpPr>
        <p:spPr>
          <a:xfrm>
            <a:off x="765459" y="4761562"/>
            <a:ext cx="9144000" cy="581891"/>
          </a:xfrm>
        </p:spPr>
        <p:txBody>
          <a:bodyPr/>
          <a:lstStyle>
            <a:lvl1pPr marL="0" indent="0" algn="l">
              <a:lnSpc>
                <a:spcPct val="100000"/>
              </a:lnSpc>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Namn, organisation</a:t>
            </a:r>
          </a:p>
        </p:txBody>
      </p:sp>
    </p:spTree>
    <p:extLst>
      <p:ext uri="{BB962C8B-B14F-4D97-AF65-F5344CB8AC3E}">
        <p14:creationId xmlns:p14="http://schemas.microsoft.com/office/powerpoint/2010/main" val="78088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2" name="Bildobjekt 1" descr="LEAN_LANTBRUK_logo_devis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11" y="2477545"/>
            <a:ext cx="6650181" cy="1396538"/>
          </a:xfrm>
          <a:prstGeom prst="rect">
            <a:avLst/>
          </a:prstGeom>
        </p:spPr>
      </p:pic>
    </p:spTree>
    <p:extLst>
      <p:ext uri="{BB962C8B-B14F-4D97-AF65-F5344CB8AC3E}">
        <p14:creationId xmlns:p14="http://schemas.microsoft.com/office/powerpoint/2010/main" val="156970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0" name="Rektangel 19"/>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 name="Underrubrik 2"/>
          <p:cNvSpPr>
            <a:spLocks noGrp="1"/>
          </p:cNvSpPr>
          <p:nvPr>
            <p:ph type="subTitle" idx="1"/>
          </p:nvPr>
        </p:nvSpPr>
        <p:spPr>
          <a:xfrm>
            <a:off x="609600" y="3148979"/>
            <a:ext cx="10972800" cy="1342195"/>
          </a:xfrm>
          <a:prstGeom prst="rect">
            <a:avLst/>
          </a:prstGeom>
        </p:spPr>
        <p:txBody>
          <a:bodyPr>
            <a:normAutofit/>
          </a:bodyPr>
          <a:lstStyle>
            <a:lvl1pPr marL="0" indent="0" algn="ctr">
              <a:buNone/>
              <a:defRPr sz="2000">
                <a:solidFill>
                  <a:schemeClr val="tx1">
                    <a:lumMod val="85000"/>
                    <a:lumOff val="15000"/>
                  </a:schemeClr>
                </a:solidFill>
                <a:latin typeface="Georgi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6" name="Rubrik 15"/>
          <p:cNvSpPr>
            <a:spLocks noGrp="1"/>
          </p:cNvSpPr>
          <p:nvPr>
            <p:ph type="title" hasCustomPrompt="1"/>
          </p:nvPr>
        </p:nvSpPr>
        <p:spPr>
          <a:xfrm>
            <a:off x="609600" y="1586260"/>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pic>
        <p:nvPicPr>
          <p:cNvPr id="19" name="Bildobjekt 18"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Tree>
    <p:extLst>
      <p:ext uri="{BB962C8B-B14F-4D97-AF65-F5344CB8AC3E}">
        <p14:creationId xmlns:p14="http://schemas.microsoft.com/office/powerpoint/2010/main" val="843386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1"/>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3987735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5" name="Rektangel 4"/>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7" name="Bildobjekt 6"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
        <p:nvSpPr>
          <p:cNvPr id="3" name="Platshållare för bild 2"/>
          <p:cNvSpPr>
            <a:spLocks noGrp="1"/>
          </p:cNvSpPr>
          <p:nvPr>
            <p:ph type="pic" sz="quarter" idx="10"/>
          </p:nvPr>
        </p:nvSpPr>
        <p:spPr>
          <a:xfrm>
            <a:off x="0" y="1"/>
            <a:ext cx="12192000" cy="6061075"/>
          </a:xfrm>
          <a:prstGeom prst="rect">
            <a:avLst/>
          </a:prstGeom>
        </p:spPr>
        <p:txBody>
          <a:bodyPr vert="horz"/>
          <a:lstStyle>
            <a:lvl1pPr>
              <a:defRPr>
                <a:latin typeface="Georgia"/>
              </a:defRPr>
            </a:lvl1pPr>
          </a:lstStyle>
          <a:p>
            <a:endParaRPr lang="sv-SE"/>
          </a:p>
        </p:txBody>
      </p:sp>
    </p:spTree>
    <p:extLst>
      <p:ext uri="{BB962C8B-B14F-4D97-AF65-F5344CB8AC3E}">
        <p14:creationId xmlns:p14="http://schemas.microsoft.com/office/powerpoint/2010/main" val="1271309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3935BC2-B6A5-8242-9CD3-62ACAA1365B2}" type="datetimeFigureOut">
              <a:rPr lang="sv-SE" smtClean="0">
                <a:solidFill>
                  <a:prstClr val="black">
                    <a:tint val="75000"/>
                  </a:prstClr>
                </a:solidFill>
              </a:rPr>
              <a:pPr/>
              <a:t>2025-06-23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B00E2B2B-A71B-0F40-B198-A1C7A3AB2C9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4423387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npassad layout">
    <p:spTree>
      <p:nvGrpSpPr>
        <p:cNvPr id="1" name=""/>
        <p:cNvGrpSpPr/>
        <p:nvPr/>
      </p:nvGrpSpPr>
      <p:grpSpPr>
        <a:xfrm>
          <a:off x="0" y="0"/>
          <a:ext cx="0" cy="0"/>
          <a:chOff x="0" y="0"/>
          <a:chExt cx="0" cy="0"/>
        </a:xfrm>
      </p:grpSpPr>
      <p:sp>
        <p:nvSpPr>
          <p:cNvPr id="5" name="Rektangel 4"/>
          <p:cNvSpPr/>
          <p:nvPr userDrawn="1"/>
        </p:nvSpPr>
        <p:spPr>
          <a:xfrm>
            <a:off x="0" y="0"/>
            <a:ext cx="12192000" cy="6858000"/>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2" name="Bildobjekt 1" descr="LEAN_LANTBRUK_logo_devis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70911" y="2477545"/>
            <a:ext cx="6650181" cy="1396538"/>
          </a:xfrm>
          <a:prstGeom prst="rect">
            <a:avLst/>
          </a:prstGeom>
        </p:spPr>
      </p:pic>
    </p:spTree>
    <p:extLst>
      <p:ext uri="{BB962C8B-B14F-4D97-AF65-F5344CB8AC3E}">
        <p14:creationId xmlns:p14="http://schemas.microsoft.com/office/powerpoint/2010/main" val="4039406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0" name="Rektangel 19"/>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sp>
        <p:nvSpPr>
          <p:cNvPr id="3" name="Underrubrik 2"/>
          <p:cNvSpPr>
            <a:spLocks noGrp="1"/>
          </p:cNvSpPr>
          <p:nvPr>
            <p:ph type="subTitle" idx="1"/>
          </p:nvPr>
        </p:nvSpPr>
        <p:spPr>
          <a:xfrm>
            <a:off x="609600" y="3148979"/>
            <a:ext cx="10972800" cy="1342195"/>
          </a:xfrm>
          <a:prstGeom prst="rect">
            <a:avLst/>
          </a:prstGeom>
        </p:spPr>
        <p:txBody>
          <a:bodyPr>
            <a:normAutofit/>
          </a:bodyPr>
          <a:lstStyle>
            <a:lvl1pPr marL="0" indent="0" algn="ctr">
              <a:buNone/>
              <a:defRPr sz="2000">
                <a:solidFill>
                  <a:schemeClr val="tx1">
                    <a:lumMod val="85000"/>
                    <a:lumOff val="15000"/>
                  </a:schemeClr>
                </a:solidFill>
                <a:latin typeface="Georgi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16" name="Rubrik 15"/>
          <p:cNvSpPr>
            <a:spLocks noGrp="1"/>
          </p:cNvSpPr>
          <p:nvPr>
            <p:ph type="title" hasCustomPrompt="1"/>
          </p:nvPr>
        </p:nvSpPr>
        <p:spPr>
          <a:xfrm>
            <a:off x="609600" y="1586260"/>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pic>
        <p:nvPicPr>
          <p:cNvPr id="19" name="Bildobjekt 18"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Tree>
    <p:extLst>
      <p:ext uri="{BB962C8B-B14F-4D97-AF65-F5344CB8AC3E}">
        <p14:creationId xmlns:p14="http://schemas.microsoft.com/office/powerpoint/2010/main" val="307999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6D17AA-B715-2CF0-2869-7101650258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5507A0A-89F2-9A34-C526-F07DA0F3A83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9873181-22B7-C003-6469-B8324EE5B321}"/>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2DB7A374-5DA6-8E65-D298-5DDF1723EB77}"/>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71A98A-0D95-0672-D727-C9526C6F249E}"/>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28609507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609600" y="1814231"/>
            <a:ext cx="10972800" cy="3900598"/>
          </a:xfrm>
          <a:prstGeom prst="rect">
            <a:avLst/>
          </a:prstGeom>
        </p:spPr>
        <p:txBody>
          <a:bodyPr/>
          <a:lstStyle>
            <a:lvl1pPr>
              <a:defRPr sz="2000">
                <a:solidFill>
                  <a:schemeClr val="tx1">
                    <a:lumMod val="85000"/>
                    <a:lumOff val="15000"/>
                  </a:schemeClr>
                </a:solidFill>
                <a:latin typeface="Georgia"/>
                <a:cs typeface="Arial"/>
              </a:defRPr>
            </a:lvl1pPr>
            <a:lvl2pPr>
              <a:defRPr sz="1800">
                <a:solidFill>
                  <a:schemeClr val="tx1">
                    <a:lumMod val="85000"/>
                    <a:lumOff val="15000"/>
                  </a:schemeClr>
                </a:solidFill>
                <a:latin typeface="Georgia"/>
                <a:cs typeface="Arial"/>
              </a:defRPr>
            </a:lvl2pPr>
            <a:lvl3pPr>
              <a:defRPr sz="1800">
                <a:solidFill>
                  <a:schemeClr val="tx1">
                    <a:lumMod val="85000"/>
                    <a:lumOff val="15000"/>
                  </a:schemeClr>
                </a:solidFill>
                <a:latin typeface="Georgia"/>
                <a:cs typeface="Arial"/>
              </a:defRPr>
            </a:lvl3pPr>
            <a:lvl4pPr>
              <a:defRPr sz="1500">
                <a:solidFill>
                  <a:schemeClr val="tx1">
                    <a:lumMod val="85000"/>
                    <a:lumOff val="15000"/>
                  </a:schemeClr>
                </a:solidFill>
                <a:latin typeface="Georgia"/>
                <a:cs typeface="Arial"/>
              </a:defRPr>
            </a:lvl4pPr>
            <a:lvl5pPr>
              <a:defRPr sz="1200">
                <a:solidFill>
                  <a:schemeClr val="tx1">
                    <a:lumMod val="85000"/>
                    <a:lumOff val="15000"/>
                  </a:schemeClr>
                </a:solidFill>
                <a:latin typeface="Georgia"/>
                <a:cs typeface="Aria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Rektangel 10"/>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12" name="Bildobjekt 11"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
        <p:nvSpPr>
          <p:cNvPr id="13" name="Rubrik 15"/>
          <p:cNvSpPr>
            <a:spLocks noGrp="1"/>
          </p:cNvSpPr>
          <p:nvPr>
            <p:ph type="title" hasCustomPrompt="1"/>
          </p:nvPr>
        </p:nvSpPr>
        <p:spPr>
          <a:xfrm>
            <a:off x="609600" y="466395"/>
            <a:ext cx="10972800" cy="1029998"/>
          </a:xfrm>
          <a:prstGeom prst="rect">
            <a:avLst/>
          </a:prstGeom>
        </p:spPr>
        <p:txBody>
          <a:bodyPr vert="horz" anchor="ctr" anchorCtr="0"/>
          <a:lstStyle>
            <a:lvl1pPr>
              <a:defRPr>
                <a:solidFill>
                  <a:schemeClr val="tx1"/>
                </a:solidFill>
                <a:latin typeface="Georgia"/>
              </a:defRPr>
            </a:lvl1pPr>
          </a:lstStyle>
          <a:p>
            <a:r>
              <a:rPr lang="sv-SE"/>
              <a:t>Klicka här för att ändra.</a:t>
            </a:r>
          </a:p>
        </p:txBody>
      </p:sp>
    </p:spTree>
    <p:extLst>
      <p:ext uri="{BB962C8B-B14F-4D97-AF65-F5344CB8AC3E}">
        <p14:creationId xmlns:p14="http://schemas.microsoft.com/office/powerpoint/2010/main" val="714748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5" name="Rektangel 4"/>
          <p:cNvSpPr/>
          <p:nvPr userDrawn="1"/>
        </p:nvSpPr>
        <p:spPr>
          <a:xfrm>
            <a:off x="0" y="6061364"/>
            <a:ext cx="12192000" cy="796636"/>
          </a:xfrm>
          <a:prstGeom prst="rect">
            <a:avLst/>
          </a:prstGeom>
          <a:solidFill>
            <a:srgbClr val="98B52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p>
        </p:txBody>
      </p:sp>
      <p:pic>
        <p:nvPicPr>
          <p:cNvPr id="7" name="Bildobjekt 6" descr="LEAN_LANTBRUK_logo_s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71375" y="6241657"/>
            <a:ext cx="2647757" cy="397164"/>
          </a:xfrm>
          <a:prstGeom prst="rect">
            <a:avLst/>
          </a:prstGeom>
        </p:spPr>
      </p:pic>
      <p:sp>
        <p:nvSpPr>
          <p:cNvPr id="3" name="Platshållare för bild 2"/>
          <p:cNvSpPr>
            <a:spLocks noGrp="1"/>
          </p:cNvSpPr>
          <p:nvPr>
            <p:ph type="pic" sz="quarter" idx="10"/>
          </p:nvPr>
        </p:nvSpPr>
        <p:spPr>
          <a:xfrm>
            <a:off x="0" y="1"/>
            <a:ext cx="12192000" cy="6061075"/>
          </a:xfrm>
          <a:prstGeom prst="rect">
            <a:avLst/>
          </a:prstGeom>
        </p:spPr>
        <p:txBody>
          <a:bodyPr vert="horz"/>
          <a:lstStyle>
            <a:lvl1pPr>
              <a:defRPr>
                <a:latin typeface="Georgia"/>
              </a:defRPr>
            </a:lvl1pPr>
          </a:lstStyle>
          <a:p>
            <a:endParaRPr lang="sv-SE"/>
          </a:p>
        </p:txBody>
      </p:sp>
    </p:spTree>
    <p:extLst>
      <p:ext uri="{BB962C8B-B14F-4D97-AF65-F5344CB8AC3E}">
        <p14:creationId xmlns:p14="http://schemas.microsoft.com/office/powerpoint/2010/main" val="1828140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609600" y="274638"/>
            <a:ext cx="10972800" cy="1143000"/>
          </a:xfrm>
          <a:prstGeom prst="rect">
            <a:avLst/>
          </a:prstGeom>
        </p:spPr>
        <p:txBody>
          <a:bodyPr/>
          <a:lstStyle/>
          <a:p>
            <a:r>
              <a:rPr lang="sv-SE"/>
              <a:t>Klicka här för att ändra format</a:t>
            </a:r>
          </a:p>
        </p:txBody>
      </p:sp>
      <p:sp>
        <p:nvSpPr>
          <p:cNvPr id="3" name="Platshållare för datum 2"/>
          <p:cNvSpPr>
            <a:spLocks noGrp="1"/>
          </p:cNvSpPr>
          <p:nvPr>
            <p:ph type="dt" sz="half" idx="10"/>
          </p:nvPr>
        </p:nvSpPr>
        <p:spPr>
          <a:xfrm>
            <a:off x="609600" y="6356351"/>
            <a:ext cx="2844800" cy="365125"/>
          </a:xfrm>
          <a:prstGeom prst="rect">
            <a:avLst/>
          </a:prstGeom>
        </p:spPr>
        <p:txBody>
          <a:bodyPr/>
          <a:lstStyle/>
          <a:p>
            <a:endParaRPr lang="sv-SE"/>
          </a:p>
        </p:txBody>
      </p:sp>
      <p:sp>
        <p:nvSpPr>
          <p:cNvPr id="4" name="Platshållare för sidfot 3"/>
          <p:cNvSpPr>
            <a:spLocks noGrp="1"/>
          </p:cNvSpPr>
          <p:nvPr>
            <p:ph type="ftr" sz="quarter" idx="11"/>
          </p:nvPr>
        </p:nvSpPr>
        <p:spPr>
          <a:xfrm>
            <a:off x="4165600" y="6356351"/>
            <a:ext cx="3860800" cy="365125"/>
          </a:xfrm>
          <a:prstGeom prst="rect">
            <a:avLst/>
          </a:prstGeom>
        </p:spPr>
        <p:txBody>
          <a:bodyPr/>
          <a:lstStyle/>
          <a:p>
            <a:endParaRPr lang="sv-SE"/>
          </a:p>
        </p:txBody>
      </p:sp>
      <p:sp>
        <p:nvSpPr>
          <p:cNvPr id="5" name="Platshållare för bildnummer 4"/>
          <p:cNvSpPr>
            <a:spLocks noGrp="1"/>
          </p:cNvSpPr>
          <p:nvPr>
            <p:ph type="sldNum" sz="quarter" idx="12"/>
          </p:nvPr>
        </p:nvSpPr>
        <p:spPr>
          <a:xfrm>
            <a:off x="8737600" y="6356351"/>
            <a:ext cx="2844800" cy="365125"/>
          </a:xfrm>
          <a:prstGeom prst="rect">
            <a:avLst/>
          </a:prstGeom>
        </p:spPr>
        <p:txBody>
          <a:bodyPr/>
          <a:lstStyle/>
          <a:p>
            <a:fld id="{706709FE-03D4-493F-90EB-719EFA71364D}" type="slidenum">
              <a:rPr lang="sv-SE" smtClean="0"/>
              <a:pPr/>
              <a:t>‹#›</a:t>
            </a:fld>
            <a:endParaRPr lang="sv-SE"/>
          </a:p>
        </p:txBody>
      </p:sp>
    </p:spTree>
    <p:extLst>
      <p:ext uri="{BB962C8B-B14F-4D97-AF65-F5344CB8AC3E}">
        <p14:creationId xmlns:p14="http://schemas.microsoft.com/office/powerpoint/2010/main" val="30960246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3935BC2-B6A5-8242-9CD3-62ACAA1365B2}" type="datetimeFigureOut">
              <a:rPr lang="sv-SE" smtClean="0">
                <a:solidFill>
                  <a:prstClr val="black">
                    <a:tint val="75000"/>
                  </a:prstClr>
                </a:solidFill>
              </a:rPr>
              <a:pPr/>
              <a:t>2025-06-23</a:t>
            </a:fld>
            <a:endParaRPr lang="sv-SE">
              <a:solidFill>
                <a:prstClr val="black">
                  <a:tint val="75000"/>
                </a:prstClr>
              </a:solidFill>
            </a:endParaRPr>
          </a:p>
        </p:txBody>
      </p:sp>
      <p:sp>
        <p:nvSpPr>
          <p:cNvPr id="3" name="Platshållare för sidfot 2"/>
          <p:cNvSpPr>
            <a:spLocks noGrp="1"/>
          </p:cNvSpPr>
          <p:nvPr>
            <p:ph type="ftr" sz="quarter" idx="11"/>
          </p:nvPr>
        </p:nvSpPr>
        <p:spPr/>
        <p:txBody>
          <a:bodyPr/>
          <a:lstStyle/>
          <a:p>
            <a:endParaRPr lang="sv-SE">
              <a:solidFill>
                <a:prstClr val="black">
                  <a:tint val="75000"/>
                </a:prstClr>
              </a:solidFill>
            </a:endParaRPr>
          </a:p>
        </p:txBody>
      </p:sp>
      <p:sp>
        <p:nvSpPr>
          <p:cNvPr id="4" name="Platshållare för bildnummer 3"/>
          <p:cNvSpPr>
            <a:spLocks noGrp="1"/>
          </p:cNvSpPr>
          <p:nvPr>
            <p:ph type="sldNum" sz="quarter" idx="12"/>
          </p:nvPr>
        </p:nvSpPr>
        <p:spPr/>
        <p:txBody>
          <a:bodyPr/>
          <a:lstStyle/>
          <a:p>
            <a:fld id="{B00E2B2B-A71B-0F40-B198-A1C7A3AB2C9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21046272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1">
                <a:solidFill>
                  <a:srgbClr val="33333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6/23/2025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25366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577BB6D-D40A-FEB7-C4C6-07B17392B1A6}"/>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A3CA5B3B-D790-F1FA-3FC4-D4C01E4E50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E908936-6D97-CD39-C6F9-E514C7014448}"/>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39F6632E-DFF9-103E-FBB5-9C9EAB82A2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35F5B4D0-5AC4-8960-3541-11344D6FEC4C}"/>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401824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F3ABC2-6516-E230-605C-9B601BC15D76}"/>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BF8FFE2B-7A4E-74F8-DA95-BA172E9160C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392AADD-3B8A-1CA6-384A-6EBBE4576BB0}"/>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4602079B-93C6-3054-73AD-837FB65A7D6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F60C9C52-CEF2-2FD1-3D9C-0FD5284EC0EA}"/>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222529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E2C731D-47EF-70C0-F0A7-CB49A809CD06}"/>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409C0905-41AE-C812-2918-86C67892148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B78A9-01B1-0D88-5704-7BE9D52BDB31}"/>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57A60E62-356F-FF28-DC4C-197557D037A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DDCCD3F-43AE-402E-413A-83A8CF6316A3}"/>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885167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E3A4DE0-FAF8-C7D5-54F7-C433AE74F6A4}"/>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5E3A557-9AC2-A13B-643B-270D5D7A72DE}"/>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1C6D91F-7593-2410-C2A9-41C6CB3DB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84923A3B-0EFD-2DB9-6080-5EAD99B700C6}"/>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6" name="Platshållare för sidfot 5">
            <a:extLst>
              <a:ext uri="{FF2B5EF4-FFF2-40B4-BE49-F238E27FC236}">
                <a16:creationId xmlns:a16="http://schemas.microsoft.com/office/drawing/2014/main" id="{BD0E5B2C-0DE3-4632-590F-BB5A3085BC6F}"/>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E5E4250-4973-5A6C-3E7C-154EBAE032E2}"/>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31637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FB59DFD-87F8-B72B-C017-C43BA183F80E}"/>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319A3955-20EA-821F-705D-54B74875D1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7507104C-2924-1C02-4CED-08AE35051D4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B5138F29-0D31-026D-8297-52A3DE76B7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C28086B-9459-F9F8-4FF7-31158E3B5A5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DA32062B-29D0-EF65-5C66-983091613C7D}"/>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8" name="Platshållare för sidfot 7">
            <a:extLst>
              <a:ext uri="{FF2B5EF4-FFF2-40B4-BE49-F238E27FC236}">
                <a16:creationId xmlns:a16="http://schemas.microsoft.com/office/drawing/2014/main" id="{974D4260-A054-6379-38C6-796760F589E2}"/>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6EF7BBA2-E132-B5D2-362C-643BAB8FBE3B}"/>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765260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0254D57-FFED-D9C3-81A3-1D841AEA8824}"/>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43890BF-8E59-BDCD-6EFC-FFD4095D2B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4DF5B742-6688-969D-AC26-42A7DEB5BCCD}"/>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A22A52B0-5E28-083C-9B68-39899D1D6F2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E57FBE5-E152-81ED-FDEC-8C272BF02C94}"/>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29076356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B5EFD4E-77C8-4C17-C2D0-62F3A4FB5702}"/>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FDF028-0A38-6F4C-B6C2-30956681A270}"/>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4" name="Platshållare för sidfot 3">
            <a:extLst>
              <a:ext uri="{FF2B5EF4-FFF2-40B4-BE49-F238E27FC236}">
                <a16:creationId xmlns:a16="http://schemas.microsoft.com/office/drawing/2014/main" id="{3FBE80FA-E374-F0FD-EBC8-B7AE7B487991}"/>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CC4B7F63-5F34-58A5-7092-4C438D67A60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2093115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D8D02B-A0D3-5CC1-8C4A-E5C3020FB830}"/>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3" name="Platshållare för sidfot 2">
            <a:extLst>
              <a:ext uri="{FF2B5EF4-FFF2-40B4-BE49-F238E27FC236}">
                <a16:creationId xmlns:a16="http://schemas.microsoft.com/office/drawing/2014/main" id="{14CBDF3C-FAB6-89F6-393E-DEC3C521DA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DCFC6FAB-5034-641C-FD48-7A504B73DFF1}"/>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31426076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0D7C06-DB6B-E2AB-8D85-08379D0F0C99}"/>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4CD4F9D-3296-4E46-F1EF-ABE8053760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7B846679-37E0-E401-8E69-3684ACC5E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E4A15FC6-BDE7-D66C-B160-321BCC30E995}"/>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6" name="Platshållare för sidfot 5">
            <a:extLst>
              <a:ext uri="{FF2B5EF4-FFF2-40B4-BE49-F238E27FC236}">
                <a16:creationId xmlns:a16="http://schemas.microsoft.com/office/drawing/2014/main" id="{BE4068D6-05F2-4C15-9710-D6D734973CD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87972B1-1CC2-648F-2D8D-5E88278E94F7}"/>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142878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C83B9B-C1F5-999A-7243-DB18503A181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A25E3AF-96F1-78A3-0E9E-C9812C06B7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5C58CC6A-3B38-FEAF-84FE-3D863449C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4B655C48-6058-A574-FD70-FBD2975C8CF0}"/>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6" name="Platshållare för sidfot 5">
            <a:extLst>
              <a:ext uri="{FF2B5EF4-FFF2-40B4-BE49-F238E27FC236}">
                <a16:creationId xmlns:a16="http://schemas.microsoft.com/office/drawing/2014/main" id="{89401BA4-5C97-42DD-21EE-3FD9E0FCE37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0E2641D5-7448-D89F-7C6A-993B8A0664B8}"/>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2212827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D93853E-4365-117A-91E3-E19EE3FD721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2E9A3FF3-63C3-3ABF-73D0-BFAFF1B927C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B6897DC-2E0A-6235-EFD3-7C1B86EE5BE6}"/>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CAB0F682-82A4-8542-AB17-DA42DF439F0A}"/>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526FC2A-E207-AC60-65EB-8963CB707774}"/>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476259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4DDC03B-0B4B-4C56-BE97-5E4718C1C116}"/>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54076AD-9C70-FE27-FFA9-9335BDFD7485}"/>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F45317D-2B28-A96F-A1DB-4202BBE5BDA1}"/>
              </a:ext>
            </a:extLst>
          </p:cNvPr>
          <p:cNvSpPr>
            <a:spLocks noGrp="1"/>
          </p:cNvSpPr>
          <p:nvPr>
            <p:ph type="dt" sz="half" idx="10"/>
          </p:nvPr>
        </p:nvSpPr>
        <p:spPr/>
        <p:txBody>
          <a:body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1BA7C3DD-1F12-DDD4-384A-84CBEE7CD5A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1EE0624-2C6F-D181-44A5-191AC33AED60}"/>
              </a:ext>
            </a:extLst>
          </p:cNvPr>
          <p:cNvSpPr>
            <a:spLocks noGrp="1"/>
          </p:cNvSpPr>
          <p:nvPr>
            <p:ph type="sldNum" sz="quarter" idx="12"/>
          </p:nvPr>
        </p:nvSpPr>
        <p:spPr/>
        <p:txBody>
          <a:bodyPr/>
          <a:lstStyle/>
          <a:p>
            <a:fld id="{239DFC28-EAFA-4BB7-9AD6-27B77836FADE}" type="slidenum">
              <a:rPr lang="sv-SE" smtClean="0"/>
              <a:t>‹#›</a:t>
            </a:fld>
            <a:endParaRPr lang="sv-SE"/>
          </a:p>
        </p:txBody>
      </p:sp>
    </p:spTree>
    <p:extLst>
      <p:ext uri="{BB962C8B-B14F-4D97-AF65-F5344CB8AC3E}">
        <p14:creationId xmlns:p14="http://schemas.microsoft.com/office/powerpoint/2010/main" val="1303684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1F09344-EA27-C885-370E-9EAE577A0E3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C4B597D1-7718-AD30-63F9-8F1713CE248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E34A2C2-9871-C8FF-D7B9-CFE12066A81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9077A0EF-284A-DA35-F379-C3030F57D35C}"/>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6" name="Platshållare för sidfot 5">
            <a:extLst>
              <a:ext uri="{FF2B5EF4-FFF2-40B4-BE49-F238E27FC236}">
                <a16:creationId xmlns:a16="http://schemas.microsoft.com/office/drawing/2014/main" id="{EE8C9246-7DFB-ED38-0415-E0D3B69AC315}"/>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F5AC7984-FEBC-BCB5-2C62-C46EF7CED4C8}"/>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156054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EFCEC3B-257E-A28E-C18C-54CB7EBA993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4D545CCF-5ABD-CABE-58C3-D08A8D64F6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39CE319-FD0E-AF0E-51B1-B50474343DAF}"/>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E659CD-04FC-1754-9EA8-F2C0F64A2D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20503928-7B44-69F4-B40D-77C0E92DC58D}"/>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1539AFC-665F-EB5F-6F30-53416C16DBFB}"/>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8" name="Platshållare för sidfot 7">
            <a:extLst>
              <a:ext uri="{FF2B5EF4-FFF2-40B4-BE49-F238E27FC236}">
                <a16:creationId xmlns:a16="http://schemas.microsoft.com/office/drawing/2014/main" id="{A3A5D236-236E-17BB-90B6-D2C5853F709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E503251-33EA-095E-4191-F3D752006EA1}"/>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2376092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0CE245-E8AC-1270-B688-9031628369B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D51A328A-19C9-2A08-1C53-CD74C118EC68}"/>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4" name="Platshållare för sidfot 3">
            <a:extLst>
              <a:ext uri="{FF2B5EF4-FFF2-40B4-BE49-F238E27FC236}">
                <a16:creationId xmlns:a16="http://schemas.microsoft.com/office/drawing/2014/main" id="{7A5E3039-70F8-5FCC-268D-B028F4444EF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6A1D8AB-89E0-2AC8-2FF4-8ADBD8AA2E21}"/>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396712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3C7BAEE-7E49-566E-8790-015703BD342E}"/>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3" name="Platshållare för sidfot 2">
            <a:extLst>
              <a:ext uri="{FF2B5EF4-FFF2-40B4-BE49-F238E27FC236}">
                <a16:creationId xmlns:a16="http://schemas.microsoft.com/office/drawing/2014/main" id="{898DF3CA-C356-9495-D281-477AE7E5F0AD}"/>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7C5F7272-4BB5-A6D3-1140-9C84BEF6865D}"/>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1299944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AB2234-982E-6D30-9C1F-E21293140AF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34BF45AB-A40A-1047-8B6A-17C3D03867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EDE7D740-B913-F9D7-51C5-109C9B509E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2CAEF56-84D1-3436-230A-DC588845FD71}"/>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6" name="Platshållare för sidfot 5">
            <a:extLst>
              <a:ext uri="{FF2B5EF4-FFF2-40B4-BE49-F238E27FC236}">
                <a16:creationId xmlns:a16="http://schemas.microsoft.com/office/drawing/2014/main" id="{2BCAC8A8-C902-7542-7087-50817E53480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A7421A2-7704-4776-BAFD-2690CC932092}"/>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4155500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A523184-3AFB-F0DD-24D3-C3B290E03A98}"/>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2A09C8A3-A5CC-C833-9157-D7A4D04931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C8D53A1E-B168-F24C-E108-842806B10B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4AB85D7-EC83-E83D-5CFF-95954D311B17}"/>
              </a:ext>
            </a:extLst>
          </p:cNvPr>
          <p:cNvSpPr>
            <a:spLocks noGrp="1"/>
          </p:cNvSpPr>
          <p:nvPr>
            <p:ph type="dt" sz="half" idx="10"/>
          </p:nvPr>
        </p:nvSpPr>
        <p:spPr/>
        <p:txBody>
          <a:bodyPr/>
          <a:lstStyle/>
          <a:p>
            <a:fld id="{77145540-1BF9-4D16-AC7B-769732600154}" type="datetimeFigureOut">
              <a:rPr lang="sv-SE" smtClean="0"/>
              <a:t>2025-06-23</a:t>
            </a:fld>
            <a:endParaRPr lang="sv-SE"/>
          </a:p>
        </p:txBody>
      </p:sp>
      <p:sp>
        <p:nvSpPr>
          <p:cNvPr id="6" name="Platshållare för sidfot 5">
            <a:extLst>
              <a:ext uri="{FF2B5EF4-FFF2-40B4-BE49-F238E27FC236}">
                <a16:creationId xmlns:a16="http://schemas.microsoft.com/office/drawing/2014/main" id="{046A6665-6F79-F591-CC80-4BD36CF8C5D8}"/>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8B2DDD3-5E96-ABD2-8EAE-AABA4E870C8A}"/>
              </a:ext>
            </a:extLst>
          </p:cNvPr>
          <p:cNvSpPr>
            <a:spLocks noGrp="1"/>
          </p:cNvSpPr>
          <p:nvPr>
            <p:ph type="sldNum" sz="quarter" idx="12"/>
          </p:nvPr>
        </p:nvSpPr>
        <p:spPr/>
        <p:txBody>
          <a:bodyPr/>
          <a:lstStyle/>
          <a:p>
            <a:fld id="{910DFA72-8DC7-4AD1-9484-A2733C426CF0}" type="slidenum">
              <a:rPr lang="sv-SE" smtClean="0"/>
              <a:t>‹#›</a:t>
            </a:fld>
            <a:endParaRPr lang="sv-SE"/>
          </a:p>
        </p:txBody>
      </p:sp>
    </p:spTree>
    <p:extLst>
      <p:ext uri="{BB962C8B-B14F-4D97-AF65-F5344CB8AC3E}">
        <p14:creationId xmlns:p14="http://schemas.microsoft.com/office/powerpoint/2010/main" val="352701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A4E55FC-637D-4A76-BDE9-3EBF67C42F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F7429C80-F613-07D3-B734-F92DC5FD09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A6CD51A-B134-4B06-983A-05C7D32FF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145540-1BF9-4D16-AC7B-769732600154}" type="datetimeFigureOut">
              <a:rPr lang="sv-SE" smtClean="0"/>
              <a:t>2025-06-23</a:t>
            </a:fld>
            <a:endParaRPr lang="sv-SE"/>
          </a:p>
        </p:txBody>
      </p:sp>
      <p:sp>
        <p:nvSpPr>
          <p:cNvPr id="5" name="Platshållare för sidfot 4">
            <a:extLst>
              <a:ext uri="{FF2B5EF4-FFF2-40B4-BE49-F238E27FC236}">
                <a16:creationId xmlns:a16="http://schemas.microsoft.com/office/drawing/2014/main" id="{DF5B8E0F-4247-354B-4E9A-51E54FE222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2F9509FB-F036-F5C5-7767-980746C0FB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DFA72-8DC7-4AD1-9484-A2733C426CF0}" type="slidenum">
              <a:rPr lang="sv-SE" smtClean="0"/>
              <a:t>‹#›</a:t>
            </a:fld>
            <a:endParaRPr lang="sv-SE"/>
          </a:p>
        </p:txBody>
      </p:sp>
    </p:spTree>
    <p:extLst>
      <p:ext uri="{BB962C8B-B14F-4D97-AF65-F5344CB8AC3E}">
        <p14:creationId xmlns:p14="http://schemas.microsoft.com/office/powerpoint/2010/main" val="26726200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3413635"/>
      </p:ext>
    </p:extLst>
  </p:cSld>
  <p:clrMap bg1="lt1" tx1="dk1" bg2="lt2" tx2="dk2" accent1="accent1" accent2="accent2" accent3="accent3" accent4="accent4" accent5="accent5" accent6="accent6" hlink="hlink" folHlink="folHlink"/>
  <p:sldLayoutIdLst>
    <p:sldLayoutId id="2147483695" r:id="rId1"/>
    <p:sldLayoutId id="2147483662" r:id="rId2"/>
    <p:sldLayoutId id="2147483663" r:id="rId3"/>
    <p:sldLayoutId id="2147483664" r:id="rId4"/>
    <p:sldLayoutId id="2147483681" r:id="rId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731841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BEF9369-654A-57B3-1DAE-B45FD339AF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FA8ED71-FE7F-5732-5CBE-13F648A421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483EE43-F17B-9D32-F15E-06761EC06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B2BF0B5-66E0-4F5D-848A-C827EADCCDF6}" type="datetimeFigureOut">
              <a:rPr lang="sv-SE" smtClean="0"/>
              <a:t>2025-06-23</a:t>
            </a:fld>
            <a:endParaRPr lang="sv-SE"/>
          </a:p>
        </p:txBody>
      </p:sp>
      <p:sp>
        <p:nvSpPr>
          <p:cNvPr id="5" name="Platshållare för sidfot 4">
            <a:extLst>
              <a:ext uri="{FF2B5EF4-FFF2-40B4-BE49-F238E27FC236}">
                <a16:creationId xmlns:a16="http://schemas.microsoft.com/office/drawing/2014/main" id="{1C511DA5-200D-9B77-B5E4-5E346070A7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24262B9D-0F6B-167F-E48C-F3F0613435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9DFC28-EAFA-4BB7-9AD6-27B77836FADE}" type="slidenum">
              <a:rPr lang="sv-SE" smtClean="0"/>
              <a:t>‹#›</a:t>
            </a:fld>
            <a:endParaRPr lang="sv-SE"/>
          </a:p>
        </p:txBody>
      </p:sp>
    </p:spTree>
    <p:extLst>
      <p:ext uri="{BB962C8B-B14F-4D97-AF65-F5344CB8AC3E}">
        <p14:creationId xmlns:p14="http://schemas.microsoft.com/office/powerpoint/2010/main" val="320708080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youtube.com/watch?v=Wig9irhnfa8" TargetMode="Externa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6.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2789E-E798-7574-AF8E-7A1AD139594B}"/>
            </a:ext>
          </a:extLst>
        </p:cNvPr>
        <p:cNvGrpSpPr/>
        <p:nvPr/>
      </p:nvGrpSpPr>
      <p:grpSpPr>
        <a:xfrm>
          <a:off x="0" y="0"/>
          <a:ext cx="0" cy="0"/>
          <a:chOff x="0" y="0"/>
          <a:chExt cx="0" cy="0"/>
        </a:xfrm>
      </p:grpSpPr>
      <p:pic>
        <p:nvPicPr>
          <p:cNvPr id="6" name="Bildobjekt 5" descr="En bild som visar tavla, rita, Barnkonst, konst&#10;&#10;AI-genererat innehåll kan vara felaktigt.">
            <a:extLst>
              <a:ext uri="{FF2B5EF4-FFF2-40B4-BE49-F238E27FC236}">
                <a16:creationId xmlns:a16="http://schemas.microsoft.com/office/drawing/2014/main" id="{CF3AB85A-3A0E-9C49-DB36-A45628771EC0}"/>
              </a:ext>
            </a:extLst>
          </p:cNvPr>
          <p:cNvPicPr>
            <a:picLocks noChangeAspect="1"/>
          </p:cNvPicPr>
          <p:nvPr/>
        </p:nvPicPr>
        <p:blipFill>
          <a:blip r:embed="rId3">
            <a:extLst>
              <a:ext uri="{28A0092B-C50C-407E-A947-70E740481C1C}">
                <a14:useLocalDpi xmlns:a14="http://schemas.microsoft.com/office/drawing/2010/main" val="0"/>
              </a:ext>
            </a:extLst>
          </a:blip>
          <a:srcRect t="29924"/>
          <a:stretch>
            <a:fillRect/>
          </a:stretch>
        </p:blipFill>
        <p:spPr>
          <a:xfrm>
            <a:off x="0" y="-1"/>
            <a:ext cx="12192000" cy="5984631"/>
          </a:xfrm>
          <a:prstGeom prst="rect">
            <a:avLst/>
          </a:prstGeom>
        </p:spPr>
      </p:pic>
      <p:sp>
        <p:nvSpPr>
          <p:cNvPr id="3" name="Rubrik 2">
            <a:extLst>
              <a:ext uri="{FF2B5EF4-FFF2-40B4-BE49-F238E27FC236}">
                <a16:creationId xmlns:a16="http://schemas.microsoft.com/office/drawing/2014/main" id="{1EF55264-D660-5DCD-DD37-6E92038CE140}"/>
              </a:ext>
            </a:extLst>
          </p:cNvPr>
          <p:cNvSpPr>
            <a:spLocks noGrp="1"/>
          </p:cNvSpPr>
          <p:nvPr>
            <p:ph type="title"/>
          </p:nvPr>
        </p:nvSpPr>
        <p:spPr>
          <a:xfrm>
            <a:off x="933011" y="873370"/>
            <a:ext cx="6949349" cy="1325563"/>
          </a:xfrm>
        </p:spPr>
        <p:txBody>
          <a:bodyPr>
            <a:norm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br>
              <a:rPr lang="sv-SE" sz="2150" b="1" dirty="0">
                <a:latin typeface="Arial" panose="020B0604020202020204" pitchFamily="34" charset="0"/>
                <a:cs typeface="Arial" panose="020B0604020202020204" pitchFamily="34" charset="0"/>
              </a:rPr>
            </a:br>
            <a:r>
              <a:rPr lang="sv-SE" sz="4000" b="1" dirty="0">
                <a:latin typeface="Arial"/>
                <a:cs typeface="Arial"/>
              </a:rPr>
              <a:t>Lean och </a:t>
            </a:r>
            <a:r>
              <a:rPr lang="sv-SE" sz="4000" b="1" dirty="0" err="1">
                <a:latin typeface="Arial"/>
                <a:cs typeface="Arial"/>
              </a:rPr>
              <a:t>leansprinciper</a:t>
            </a:r>
            <a:endParaRPr lang="sv-SE" sz="4000" b="1" dirty="0">
              <a:latin typeface="Arial"/>
              <a:cs typeface="Arial"/>
            </a:endParaRPr>
          </a:p>
        </p:txBody>
      </p:sp>
      <p:sp>
        <p:nvSpPr>
          <p:cNvPr id="4" name="Underrubrik 3">
            <a:extLst>
              <a:ext uri="{FF2B5EF4-FFF2-40B4-BE49-F238E27FC236}">
                <a16:creationId xmlns:a16="http://schemas.microsoft.com/office/drawing/2014/main" id="{533C1622-2105-88E7-82D1-6A72D54DABD1}"/>
              </a:ext>
            </a:extLst>
          </p:cNvPr>
          <p:cNvSpPr>
            <a:spLocks noGrp="1"/>
          </p:cNvSpPr>
          <p:nvPr>
            <p:ph type="body" sz="quarter" idx="4294967295"/>
          </p:nvPr>
        </p:nvSpPr>
        <p:spPr>
          <a:xfrm>
            <a:off x="1757119" y="6098528"/>
            <a:ext cx="4727415" cy="332676"/>
          </a:xfrm>
        </p:spPr>
        <p:txBody>
          <a:bodyPr vert="horz" lIns="0" tIns="0" rIns="0" bIns="0" rtlCol="0" anchor="t">
            <a:noAutofit/>
          </a:bodyPr>
          <a:lstStyle>
            <a:defPPr>
              <a:defRPr lang="sv-SE"/>
            </a:defPPr>
            <a:lvl1pPr marL="0" algn="l" defTabSz="1088485" rtl="0" eaLnBrk="1" latinLnBrk="0" hangingPunct="1">
              <a:defRPr sz="2176" kern="1200">
                <a:solidFill>
                  <a:schemeClr val="tx1"/>
                </a:solidFill>
                <a:latin typeface="+mn-lt"/>
                <a:ea typeface="+mn-ea"/>
                <a:cs typeface="+mn-cs"/>
              </a:defRPr>
            </a:lvl1pPr>
            <a:lvl2pPr marL="544243" algn="l" defTabSz="1088485" rtl="0" eaLnBrk="1" latinLnBrk="0" hangingPunct="1">
              <a:defRPr sz="2176" kern="1200">
                <a:solidFill>
                  <a:schemeClr val="tx1"/>
                </a:solidFill>
                <a:latin typeface="+mn-lt"/>
                <a:ea typeface="+mn-ea"/>
                <a:cs typeface="+mn-cs"/>
              </a:defRPr>
            </a:lvl2pPr>
            <a:lvl3pPr marL="1088485" algn="l" defTabSz="1088485" rtl="0" eaLnBrk="1" latinLnBrk="0" hangingPunct="1">
              <a:defRPr sz="2176" kern="1200">
                <a:solidFill>
                  <a:schemeClr val="tx1"/>
                </a:solidFill>
                <a:latin typeface="+mn-lt"/>
                <a:ea typeface="+mn-ea"/>
                <a:cs typeface="+mn-cs"/>
              </a:defRPr>
            </a:lvl3pPr>
            <a:lvl4pPr marL="1632728" algn="l" defTabSz="1088485" rtl="0" eaLnBrk="1" latinLnBrk="0" hangingPunct="1">
              <a:defRPr sz="2176" kern="1200">
                <a:solidFill>
                  <a:schemeClr val="tx1"/>
                </a:solidFill>
                <a:latin typeface="+mn-lt"/>
                <a:ea typeface="+mn-ea"/>
                <a:cs typeface="+mn-cs"/>
              </a:defRPr>
            </a:lvl4pPr>
            <a:lvl5pPr marL="2176969" algn="l" defTabSz="1088485" rtl="0" eaLnBrk="1" latinLnBrk="0" hangingPunct="1">
              <a:defRPr sz="2176" kern="1200">
                <a:solidFill>
                  <a:schemeClr val="tx1"/>
                </a:solidFill>
                <a:latin typeface="+mn-lt"/>
                <a:ea typeface="+mn-ea"/>
                <a:cs typeface="+mn-cs"/>
              </a:defRPr>
            </a:lvl5pPr>
            <a:lvl6pPr marL="2721212" algn="l" defTabSz="1088485" rtl="0" eaLnBrk="1" latinLnBrk="0" hangingPunct="1">
              <a:defRPr sz="2176" kern="1200">
                <a:solidFill>
                  <a:schemeClr val="tx1"/>
                </a:solidFill>
                <a:latin typeface="+mn-lt"/>
                <a:ea typeface="+mn-ea"/>
                <a:cs typeface="+mn-cs"/>
              </a:defRPr>
            </a:lvl6pPr>
            <a:lvl7pPr marL="3265454" algn="l" defTabSz="1088485" rtl="0" eaLnBrk="1" latinLnBrk="0" hangingPunct="1">
              <a:defRPr sz="2176" kern="1200">
                <a:solidFill>
                  <a:schemeClr val="tx1"/>
                </a:solidFill>
                <a:latin typeface="+mn-lt"/>
                <a:ea typeface="+mn-ea"/>
                <a:cs typeface="+mn-cs"/>
              </a:defRPr>
            </a:lvl7pPr>
            <a:lvl8pPr marL="3809697" algn="l" defTabSz="1088485" rtl="0" eaLnBrk="1" latinLnBrk="0" hangingPunct="1">
              <a:defRPr sz="2176" kern="1200">
                <a:solidFill>
                  <a:schemeClr val="tx1"/>
                </a:solidFill>
                <a:latin typeface="+mn-lt"/>
                <a:ea typeface="+mn-ea"/>
                <a:cs typeface="+mn-cs"/>
              </a:defRPr>
            </a:lvl8pPr>
            <a:lvl9pPr marL="4353939" algn="l" defTabSz="1088485" rtl="0" eaLnBrk="1" latinLnBrk="0" hangingPunct="1">
              <a:defRPr sz="2176" kern="1200">
                <a:solidFill>
                  <a:schemeClr val="tx1"/>
                </a:solidFill>
                <a:latin typeface="+mn-lt"/>
                <a:ea typeface="+mn-ea"/>
                <a:cs typeface="+mn-cs"/>
              </a:defRPr>
            </a:lvl9pPr>
          </a:lstStyle>
          <a:p>
            <a:pPr marL="1088390" lvl="2" indent="0">
              <a:buNone/>
            </a:pPr>
            <a:r>
              <a:rPr lang="sv-SE" sz="1100">
                <a:latin typeface="Arial"/>
                <a:cs typeface="Arial"/>
              </a:rPr>
              <a:t>Förvaltning av utbildningskoncept</a:t>
            </a:r>
            <a:br>
              <a:rPr lang="sv-SE" sz="1100">
                <a:latin typeface="Arial"/>
              </a:rPr>
            </a:br>
            <a:r>
              <a:rPr lang="sv-SE" sz="1100" err="1">
                <a:latin typeface="Arial"/>
                <a:cs typeface="Arial"/>
              </a:rPr>
              <a:t>Lean</a:t>
            </a:r>
            <a:r>
              <a:rPr lang="sv-SE" sz="1100">
                <a:latin typeface="Arial"/>
                <a:cs typeface="Arial"/>
              </a:rPr>
              <a:t>, ledarskap och arbetsmiljö</a:t>
            </a:r>
            <a:br>
              <a:rPr lang="sv-SE" sz="1100">
                <a:latin typeface="Arial"/>
                <a:cs typeface="Arial"/>
              </a:rPr>
            </a:br>
            <a:r>
              <a:rPr lang="sv-SE" sz="1100">
                <a:latin typeface="Arial"/>
                <a:cs typeface="Arial"/>
              </a:rPr>
              <a:t>Kunskapsnav företagsledning och entreprenörskap</a:t>
            </a:r>
            <a:br>
              <a:rPr lang="sv-SE" sz="1100">
                <a:latin typeface="Arial"/>
                <a:cs typeface="Arial"/>
              </a:rPr>
            </a:br>
            <a:r>
              <a:rPr lang="sv-SE" sz="1100">
                <a:latin typeface="Arial"/>
                <a:cs typeface="Arial"/>
              </a:rPr>
              <a:t>Uppdaterat material 2024 - 2025 </a:t>
            </a:r>
          </a:p>
          <a:p>
            <a:endParaRPr lang="sv-SE"/>
          </a:p>
        </p:txBody>
      </p:sp>
      <p:pic>
        <p:nvPicPr>
          <p:cNvPr id="5" name="Picture 4">
            <a:extLst>
              <a:ext uri="{FF2B5EF4-FFF2-40B4-BE49-F238E27FC236}">
                <a16:creationId xmlns:a16="http://schemas.microsoft.com/office/drawing/2014/main" id="{3A814FB4-F524-A6AF-A23F-8A513E9F189F}"/>
              </a:ext>
            </a:extLst>
          </p:cNvPr>
          <p:cNvPicPr>
            <a:picLocks noChangeAspect="1"/>
          </p:cNvPicPr>
          <p:nvPr/>
        </p:nvPicPr>
        <p:blipFill>
          <a:blip r:embed="rId4"/>
          <a:stretch>
            <a:fillRect/>
          </a:stretch>
        </p:blipFill>
        <p:spPr>
          <a:xfrm>
            <a:off x="757305" y="6014217"/>
            <a:ext cx="1191433" cy="847080"/>
          </a:xfrm>
          <a:prstGeom prst="rect">
            <a:avLst/>
          </a:prstGeom>
        </p:spPr>
      </p:pic>
      <p:pic>
        <p:nvPicPr>
          <p:cNvPr id="7" name="Graphic 6">
            <a:extLst>
              <a:ext uri="{FF2B5EF4-FFF2-40B4-BE49-F238E27FC236}">
                <a16:creationId xmlns:a16="http://schemas.microsoft.com/office/drawing/2014/main" id="{CA16D1AF-42EE-F242-90AA-F444821D2F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479" y="6087940"/>
            <a:ext cx="590550" cy="590550"/>
          </a:xfrm>
          <a:prstGeom prst="rect">
            <a:avLst/>
          </a:prstGeom>
        </p:spPr>
      </p:pic>
      <p:pic>
        <p:nvPicPr>
          <p:cNvPr id="10" name="Picture 9" descr="En bild som visar text, flagga, Teckensnitt, symbol&#10;&#10;AI-genererat innehåll kan vara felaktigt.">
            <a:extLst>
              <a:ext uri="{FF2B5EF4-FFF2-40B4-BE49-F238E27FC236}">
                <a16:creationId xmlns:a16="http://schemas.microsoft.com/office/drawing/2014/main" id="{1E2DD447-6224-D19E-7726-FC35EB5FF0E8}"/>
              </a:ext>
            </a:extLst>
          </p:cNvPr>
          <p:cNvPicPr>
            <a:picLocks noChangeAspect="1"/>
          </p:cNvPicPr>
          <p:nvPr/>
        </p:nvPicPr>
        <p:blipFill>
          <a:blip r:embed="rId7"/>
          <a:stretch>
            <a:fillRect/>
          </a:stretch>
        </p:blipFill>
        <p:spPr>
          <a:xfrm>
            <a:off x="1948508" y="6100061"/>
            <a:ext cx="752475" cy="714375"/>
          </a:xfrm>
          <a:prstGeom prst="rect">
            <a:avLst/>
          </a:prstGeom>
        </p:spPr>
      </p:pic>
    </p:spTree>
    <p:extLst>
      <p:ext uri="{BB962C8B-B14F-4D97-AF65-F5344CB8AC3E}">
        <p14:creationId xmlns:p14="http://schemas.microsoft.com/office/powerpoint/2010/main" val="1152627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FC03B19F-5C5E-0DD7-922D-50F6E972EC68}"/>
              </a:ext>
            </a:extLst>
          </p:cNvPr>
          <p:cNvSpPr txBox="1"/>
          <p:nvPr/>
        </p:nvSpPr>
        <p:spPr>
          <a:xfrm>
            <a:off x="571500" y="491490"/>
            <a:ext cx="10267949" cy="6432530"/>
          </a:xfrm>
          <a:prstGeom prst="rect">
            <a:avLst/>
          </a:prstGeom>
          <a:noFill/>
        </p:spPr>
        <p:txBody>
          <a:bodyPr wrap="square" lIns="91440" tIns="45720" rIns="91440" bIns="45720" rtlCol="0" anchor="t">
            <a:spAutoFit/>
          </a:bodyPr>
          <a:lstStyle/>
          <a:p>
            <a:r>
              <a:rPr lang="sv-SE" sz="3200" b="1" dirty="0">
                <a:latin typeface="Arial"/>
                <a:cs typeface="Arial"/>
              </a:rPr>
              <a:t>Övning: </a:t>
            </a:r>
            <a:r>
              <a:rPr lang="sv-SE" sz="3200" b="1" err="1">
                <a:latin typeface="Arial"/>
                <a:cs typeface="Arial"/>
              </a:rPr>
              <a:t>Leans</a:t>
            </a:r>
            <a:r>
              <a:rPr lang="sv-SE" sz="3200" b="1" dirty="0">
                <a:latin typeface="Arial"/>
                <a:cs typeface="Arial"/>
              </a:rPr>
              <a:t> principer</a:t>
            </a:r>
          </a:p>
          <a:p>
            <a:endParaRPr lang="sv-SE" sz="3200" dirty="0">
              <a:latin typeface="Arial"/>
              <a:cs typeface="Arial"/>
            </a:endParaRPr>
          </a:p>
          <a:p>
            <a:r>
              <a:rPr lang="sv-SE" sz="2800" dirty="0">
                <a:latin typeface="Arial"/>
                <a:cs typeface="Arial"/>
              </a:rPr>
              <a:t>Vilka av </a:t>
            </a:r>
            <a:r>
              <a:rPr lang="sv-SE" sz="2800" err="1">
                <a:latin typeface="Arial"/>
                <a:cs typeface="Arial"/>
              </a:rPr>
              <a:t>Leans</a:t>
            </a:r>
            <a:r>
              <a:rPr lang="sv-SE" sz="2800" dirty="0">
                <a:latin typeface="Arial"/>
                <a:cs typeface="Arial"/>
              </a:rPr>
              <a:t> principer passar vår verksamhet?</a:t>
            </a:r>
          </a:p>
          <a:p>
            <a:r>
              <a:rPr lang="sv-SE" sz="2800" dirty="0">
                <a:latin typeface="Arial"/>
                <a:cs typeface="Arial"/>
              </a:rPr>
              <a:t>Välj ut de som känns relevanta.</a:t>
            </a:r>
          </a:p>
          <a:p>
            <a:endParaRPr lang="sv-SE" sz="2800" dirty="0">
              <a:latin typeface="Arial"/>
              <a:cs typeface="Arial"/>
            </a:endParaRPr>
          </a:p>
          <a:p>
            <a:r>
              <a:rPr lang="sv-SE" sz="2800" dirty="0">
                <a:latin typeface="Arial"/>
                <a:cs typeface="Arial"/>
              </a:rPr>
              <a:t>Sätt egna ord på vad de betyder för gruppen. Skriv ner!</a:t>
            </a:r>
          </a:p>
          <a:p>
            <a:endParaRPr lang="sv-SE" sz="2800" dirty="0">
              <a:latin typeface="Arial"/>
              <a:cs typeface="Arial"/>
            </a:endParaRPr>
          </a:p>
          <a:p>
            <a:r>
              <a:rPr lang="sv-SE" sz="2800" dirty="0">
                <a:latin typeface="Arial"/>
                <a:cs typeface="Arial"/>
              </a:rPr>
              <a:t>Ha de principer som passar verksamheten uppsatta på tavlor där ni har pulsmöten och på väggen i rum där ni har strategiska möten. Stöd för att påminnas om dem.</a:t>
            </a:r>
          </a:p>
          <a:p>
            <a:endParaRPr lang="sv-SE" sz="2800" dirty="0">
              <a:latin typeface="Arial"/>
              <a:cs typeface="Arial"/>
            </a:endParaRPr>
          </a:p>
          <a:p>
            <a:r>
              <a:rPr lang="sv-SE" sz="2800" dirty="0">
                <a:latin typeface="Arial"/>
                <a:cs typeface="Arial"/>
              </a:rPr>
              <a:t>Träna er i att använda principerna i det dagliga lärandet</a:t>
            </a:r>
            <a:r>
              <a:rPr lang="sv-SE" sz="3200" dirty="0">
                <a:latin typeface="Arial"/>
                <a:cs typeface="Arial"/>
              </a:rPr>
              <a:t>. </a:t>
            </a:r>
            <a:endParaRPr lang="sv-SE" dirty="0"/>
          </a:p>
          <a:p>
            <a:endParaRPr lang="sv-SE" sz="3200"/>
          </a:p>
          <a:p>
            <a:r>
              <a:rPr lang="sv-SE" sz="3200" dirty="0"/>
              <a:t> </a:t>
            </a:r>
            <a:endParaRPr lang="sv-SE" sz="3200" dirty="0">
              <a:ea typeface="Calibri"/>
              <a:cs typeface="Calibri"/>
            </a:endParaRPr>
          </a:p>
        </p:txBody>
      </p:sp>
      <p:pic>
        <p:nvPicPr>
          <p:cNvPr id="3" name="Picture 2">
            <a:extLst>
              <a:ext uri="{FF2B5EF4-FFF2-40B4-BE49-F238E27FC236}">
                <a16:creationId xmlns:a16="http://schemas.microsoft.com/office/drawing/2014/main" id="{8C350C88-18BF-3635-BCD1-F11C41B1A132}"/>
              </a:ext>
            </a:extLst>
          </p:cNvPr>
          <p:cNvPicPr>
            <a:picLocks noChangeAspect="1"/>
          </p:cNvPicPr>
          <p:nvPr/>
        </p:nvPicPr>
        <p:blipFill>
          <a:blip r:embed="rId3"/>
          <a:stretch>
            <a:fillRect/>
          </a:stretch>
        </p:blipFill>
        <p:spPr>
          <a:xfrm>
            <a:off x="9636070" y="493523"/>
            <a:ext cx="2554638" cy="2241766"/>
          </a:xfrm>
          <a:prstGeom prst="rect">
            <a:avLst/>
          </a:prstGeom>
        </p:spPr>
      </p:pic>
    </p:spTree>
    <p:extLst>
      <p:ext uri="{BB962C8B-B14F-4D97-AF65-F5344CB8AC3E}">
        <p14:creationId xmlns:p14="http://schemas.microsoft.com/office/powerpoint/2010/main" val="3087303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9411-93FB-FD81-F37F-BE93A8C73697}"/>
              </a:ext>
            </a:extLst>
          </p:cNvPr>
          <p:cNvSpPr>
            <a:spLocks noGrp="1"/>
          </p:cNvSpPr>
          <p:nvPr>
            <p:ph type="title" idx="4294967295"/>
          </p:nvPr>
        </p:nvSpPr>
        <p:spPr>
          <a:xfrm>
            <a:off x="-2060490" y="380235"/>
            <a:ext cx="7981950" cy="911225"/>
          </a:xfrm>
          <a:prstGeom prst="rect">
            <a:avLst/>
          </a:prstGeom>
        </p:spPr>
        <p:txBody>
          <a:bodyPr lIns="91440" tIns="45720" rIns="91440" bIns="45720" anchor="t"/>
          <a:lstStyle/>
          <a:p>
            <a:r>
              <a:rPr lang="en-US" sz="4000" b="1" dirty="0">
                <a:latin typeface="Arial"/>
                <a:cs typeface="Arial"/>
              </a:rPr>
              <a:t>Tips! </a:t>
            </a:r>
          </a:p>
        </p:txBody>
      </p:sp>
      <p:sp>
        <p:nvSpPr>
          <p:cNvPr id="3" name="Content Placeholder 2">
            <a:extLst>
              <a:ext uri="{FF2B5EF4-FFF2-40B4-BE49-F238E27FC236}">
                <a16:creationId xmlns:a16="http://schemas.microsoft.com/office/drawing/2014/main" id="{71B8CC8B-C1EB-0E9F-5B1D-91F089173254}"/>
              </a:ext>
            </a:extLst>
          </p:cNvPr>
          <p:cNvSpPr>
            <a:spLocks noGrp="1"/>
          </p:cNvSpPr>
          <p:nvPr>
            <p:ph idx="4294967295"/>
          </p:nvPr>
        </p:nvSpPr>
        <p:spPr>
          <a:xfrm>
            <a:off x="1295911" y="837959"/>
            <a:ext cx="10327330" cy="4197350"/>
          </a:xfrm>
          <a:prstGeom prst="rect">
            <a:avLst/>
          </a:prstGeom>
        </p:spPr>
        <p:txBody>
          <a:bodyPr vert="horz" lIns="91440" tIns="45720" rIns="91440" bIns="45720" rtlCol="0" anchor="t">
            <a:normAutofit/>
          </a:bodyPr>
          <a:lstStyle/>
          <a:p>
            <a:pPr marL="0" indent="0">
              <a:buNone/>
            </a:pPr>
            <a:endParaRPr lang="en-US">
              <a:cs typeface="Arial"/>
            </a:endParaRPr>
          </a:p>
          <a:p>
            <a:pPr marL="0" indent="0">
              <a:buNone/>
            </a:pPr>
            <a:r>
              <a:rPr lang="en-US" sz="2800" dirty="0">
                <a:latin typeface="Arial"/>
                <a:cs typeface="Arial"/>
                <a:hlinkClick r:id="rId2">
                  <a:extLst>
                    <a:ext uri="{A12FA001-AC4F-418D-AE19-62706E023703}">
                      <ahyp:hlinkClr xmlns:ahyp="http://schemas.microsoft.com/office/drawing/2018/hyperlinkcolor" val="tx"/>
                    </a:ext>
                  </a:extLst>
                </a:hlinkClick>
              </a:rPr>
              <a:t>Film – Lean för en säkrare arbetsmiljö i lantbruket</a:t>
            </a:r>
            <a:r>
              <a:rPr lang="en-US" sz="2800" dirty="0">
                <a:latin typeface="Arial"/>
                <a:cs typeface="Arial"/>
              </a:rPr>
              <a:t> </a:t>
            </a:r>
          </a:p>
        </p:txBody>
      </p:sp>
      <p:pic>
        <p:nvPicPr>
          <p:cNvPr id="4" name="Picture 3">
            <a:extLst>
              <a:ext uri="{FF2B5EF4-FFF2-40B4-BE49-F238E27FC236}">
                <a16:creationId xmlns:a16="http://schemas.microsoft.com/office/drawing/2014/main" id="{C736C7AE-3371-87DF-811B-B4F4D706445A}"/>
              </a:ext>
            </a:extLst>
          </p:cNvPr>
          <p:cNvPicPr>
            <a:picLocks noChangeAspect="1"/>
          </p:cNvPicPr>
          <p:nvPr/>
        </p:nvPicPr>
        <p:blipFill>
          <a:blip r:embed="rId3"/>
          <a:stretch>
            <a:fillRect/>
          </a:stretch>
        </p:blipFill>
        <p:spPr>
          <a:xfrm>
            <a:off x="1297686" y="2343496"/>
            <a:ext cx="7432431" cy="4205653"/>
          </a:xfrm>
          <a:prstGeom prst="rect">
            <a:avLst/>
          </a:prstGeom>
        </p:spPr>
      </p:pic>
      <p:pic>
        <p:nvPicPr>
          <p:cNvPr id="5" name="Picture 4">
            <a:extLst>
              <a:ext uri="{FF2B5EF4-FFF2-40B4-BE49-F238E27FC236}">
                <a16:creationId xmlns:a16="http://schemas.microsoft.com/office/drawing/2014/main" id="{61FBA226-628E-82B8-3511-649E749F9431}"/>
              </a:ext>
            </a:extLst>
          </p:cNvPr>
          <p:cNvPicPr>
            <a:picLocks noChangeAspect="1"/>
          </p:cNvPicPr>
          <p:nvPr/>
        </p:nvPicPr>
        <p:blipFill>
          <a:blip r:embed="rId4"/>
          <a:stretch>
            <a:fillRect/>
          </a:stretch>
        </p:blipFill>
        <p:spPr>
          <a:xfrm>
            <a:off x="64774" y="145408"/>
            <a:ext cx="1221784" cy="1719989"/>
          </a:xfrm>
          <a:prstGeom prst="rect">
            <a:avLst/>
          </a:prstGeom>
        </p:spPr>
      </p:pic>
    </p:spTree>
    <p:extLst>
      <p:ext uri="{BB962C8B-B14F-4D97-AF65-F5344CB8AC3E}">
        <p14:creationId xmlns:p14="http://schemas.microsoft.com/office/powerpoint/2010/main" val="221848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C920B4CF-CA44-D832-15C9-C68A6AECC660}"/>
              </a:ext>
            </a:extLst>
          </p:cNvPr>
          <p:cNvSpPr>
            <a:spLocks noGrp="1"/>
          </p:cNvSpPr>
          <p:nvPr>
            <p:ph type="title" idx="4294967295"/>
          </p:nvPr>
        </p:nvSpPr>
        <p:spPr>
          <a:xfrm>
            <a:off x="1796018" y="534960"/>
            <a:ext cx="4138613" cy="911225"/>
          </a:xfrm>
        </p:spPr>
        <p:txBody>
          <a:bodyPr/>
          <a:lstStyle/>
          <a:p>
            <a:r>
              <a:rPr lang="sv-SE" b="1" dirty="0">
                <a:latin typeface="Arial" panose="020B0604020202020204" pitchFamily="34" charset="0"/>
                <a:cs typeface="Arial" panose="020B0604020202020204" pitchFamily="34" charset="0"/>
              </a:rPr>
              <a:t>Tips!</a:t>
            </a:r>
          </a:p>
        </p:txBody>
      </p:sp>
      <p:sp>
        <p:nvSpPr>
          <p:cNvPr id="4" name="Platshållare för innehåll 3">
            <a:extLst>
              <a:ext uri="{FF2B5EF4-FFF2-40B4-BE49-F238E27FC236}">
                <a16:creationId xmlns:a16="http://schemas.microsoft.com/office/drawing/2014/main" id="{D932C5CA-3353-5A83-6C27-E4E6D9C61944}"/>
              </a:ext>
            </a:extLst>
          </p:cNvPr>
          <p:cNvSpPr>
            <a:spLocks noGrp="1"/>
          </p:cNvSpPr>
          <p:nvPr>
            <p:ph idx="4294967295"/>
          </p:nvPr>
        </p:nvSpPr>
        <p:spPr>
          <a:xfrm>
            <a:off x="1796018" y="1588293"/>
            <a:ext cx="9584344" cy="3681413"/>
          </a:xfrm>
        </p:spPr>
        <p:txBody>
          <a:bodyPr vert="horz" lIns="91440" tIns="45720" rIns="91440" bIns="45720" rtlCol="0" anchor="t">
            <a:normAutofit/>
          </a:bodyPr>
          <a:lstStyle/>
          <a:p>
            <a:pPr marL="0" indent="0">
              <a:buNone/>
            </a:pPr>
            <a:r>
              <a:rPr lang="sv-SE" sz="2800" b="1" dirty="0">
                <a:latin typeface="Arial"/>
                <a:cs typeface="Arial"/>
              </a:rPr>
              <a:t>Flera </a:t>
            </a:r>
            <a:r>
              <a:rPr lang="sv-SE" b="1" dirty="0">
                <a:latin typeface="Arial"/>
                <a:cs typeface="Arial"/>
              </a:rPr>
              <a:t>kunskapsmoduler</a:t>
            </a:r>
            <a:r>
              <a:rPr lang="sv-SE" sz="2800" b="1" dirty="0">
                <a:latin typeface="Arial"/>
                <a:cs typeface="Arial"/>
              </a:rPr>
              <a:t> </a:t>
            </a:r>
            <a:r>
              <a:rPr lang="sv-SE" b="1" dirty="0">
                <a:latin typeface="Arial"/>
                <a:cs typeface="Arial"/>
              </a:rPr>
              <a:t>från verktygslådan som</a:t>
            </a:r>
            <a:r>
              <a:rPr lang="sv-SE" sz="2800" b="1" dirty="0">
                <a:latin typeface="Arial"/>
                <a:cs typeface="Arial"/>
              </a:rPr>
              <a:t> kan vara till stöd i arbetet med att utveckla verksamheten.  </a:t>
            </a:r>
            <a:br>
              <a:rPr lang="sv-SE" sz="2800" dirty="0">
                <a:cs typeface="Arial"/>
              </a:rPr>
            </a:br>
            <a:endParaRPr lang="sv-SE" dirty="0">
              <a:cs typeface="Arial"/>
            </a:endParaRPr>
          </a:p>
          <a:p>
            <a:r>
              <a:rPr lang="sv-SE" dirty="0">
                <a:cs typeface="Arial"/>
              </a:rPr>
              <a:t>Vision</a:t>
            </a:r>
          </a:p>
          <a:p>
            <a:r>
              <a:rPr lang="sv-SE" dirty="0">
                <a:cs typeface="Arial"/>
              </a:rPr>
              <a:t>Värderingar </a:t>
            </a:r>
          </a:p>
          <a:p>
            <a:r>
              <a:rPr lang="sv-SE" dirty="0">
                <a:cs typeface="Arial"/>
              </a:rPr>
              <a:t>Produktionssystem</a:t>
            </a:r>
          </a:p>
          <a:p>
            <a:r>
              <a:rPr lang="sv-SE" dirty="0" err="1">
                <a:cs typeface="Arial"/>
              </a:rPr>
              <a:t>Lean</a:t>
            </a:r>
            <a:r>
              <a:rPr lang="sv-SE" dirty="0">
                <a:cs typeface="Arial"/>
              </a:rPr>
              <a:t>-drivet ledarskap</a:t>
            </a:r>
          </a:p>
          <a:p>
            <a:pPr marL="0" indent="0">
              <a:buNone/>
            </a:pPr>
            <a:endParaRPr lang="sv-SE" dirty="0">
              <a:cs typeface="Arial"/>
            </a:endParaRPr>
          </a:p>
          <a:p>
            <a:endParaRPr lang="sv-SE" dirty="0">
              <a:cs typeface="Arial"/>
            </a:endParaRPr>
          </a:p>
          <a:p>
            <a:pPr marL="0" indent="0">
              <a:buNone/>
            </a:pPr>
            <a:endParaRPr lang="sv-SE" sz="2800" dirty="0">
              <a:cs typeface="Arial"/>
            </a:endParaRPr>
          </a:p>
          <a:p>
            <a:pPr marL="0" indent="0">
              <a:buNone/>
            </a:pPr>
            <a:endParaRPr lang="sv-SE" sz="2800" dirty="0">
              <a:cs typeface="Arial"/>
            </a:endParaRPr>
          </a:p>
          <a:p>
            <a:endParaRPr lang="sv-SE" sz="2800" dirty="0">
              <a:cs typeface="Arial"/>
            </a:endParaRPr>
          </a:p>
          <a:p>
            <a:endParaRPr lang="sv-SE" sz="2800" dirty="0">
              <a:cs typeface="Arial"/>
            </a:endParaRPr>
          </a:p>
          <a:p>
            <a:pPr marL="0" indent="0">
              <a:buNone/>
            </a:pPr>
            <a:endParaRPr lang="sv-SE" sz="2800" dirty="0">
              <a:cs typeface="Arial"/>
            </a:endParaRPr>
          </a:p>
          <a:p>
            <a:endParaRPr lang="sv-SE" dirty="0">
              <a:cs typeface="Arial"/>
            </a:endParaRPr>
          </a:p>
        </p:txBody>
      </p:sp>
      <p:pic>
        <p:nvPicPr>
          <p:cNvPr id="6" name="Bildobjekt 5">
            <a:extLst>
              <a:ext uri="{FF2B5EF4-FFF2-40B4-BE49-F238E27FC236}">
                <a16:creationId xmlns:a16="http://schemas.microsoft.com/office/drawing/2014/main" id="{8E15A74A-1A48-1960-6DF7-03D37B637912}"/>
              </a:ext>
            </a:extLst>
          </p:cNvPr>
          <p:cNvPicPr>
            <a:picLocks noChangeAspect="1"/>
          </p:cNvPicPr>
          <p:nvPr/>
        </p:nvPicPr>
        <p:blipFill>
          <a:blip r:embed="rId2"/>
          <a:srcRect l="40148" t="62141" r="31991"/>
          <a:stretch>
            <a:fillRect/>
          </a:stretch>
        </p:blipFill>
        <p:spPr>
          <a:xfrm>
            <a:off x="413656" y="464240"/>
            <a:ext cx="1240973" cy="1603436"/>
          </a:xfrm>
          <a:prstGeom prst="rect">
            <a:avLst/>
          </a:prstGeom>
        </p:spPr>
      </p:pic>
    </p:spTree>
    <p:extLst>
      <p:ext uri="{BB962C8B-B14F-4D97-AF65-F5344CB8AC3E}">
        <p14:creationId xmlns:p14="http://schemas.microsoft.com/office/powerpoint/2010/main" val="227868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68CD9-5403-906E-5011-76D4C70E78C7}"/>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D5BA0029-0A9E-6444-B43D-E336E6DBADA8}"/>
              </a:ext>
            </a:extLst>
          </p:cNvPr>
          <p:cNvSpPr>
            <a:spLocks noGrp="1"/>
          </p:cNvSpPr>
          <p:nvPr>
            <p:ph type="title"/>
          </p:nvPr>
        </p:nvSpPr>
        <p:spPr>
          <a:xfrm>
            <a:off x="1593334" y="152503"/>
            <a:ext cx="9784760" cy="923330"/>
          </a:xfrm>
        </p:spPr>
        <p:txBody>
          <a:bodyPr>
            <a:noAutofit/>
          </a:bodyPr>
          <a:lstStyle/>
          <a:p>
            <a:br>
              <a:rPr lang="sv-SE" sz="4000" dirty="0">
                <a:latin typeface="Arial" panose="020B0604020202020204" pitchFamily="34" charset="0"/>
                <a:cs typeface="Arial" panose="020B0604020202020204" pitchFamily="34" charset="0"/>
              </a:rPr>
            </a:br>
            <a:r>
              <a:rPr lang="sv-SE" sz="4000" b="1" dirty="0">
                <a:latin typeface="Arial" panose="020B0604020202020204" pitchFamily="34" charset="0"/>
                <a:cs typeface="Arial" panose="020B0604020202020204" pitchFamily="34" charset="0"/>
              </a:rPr>
              <a:t>Lean är en filosofi </a:t>
            </a:r>
            <a:br>
              <a:rPr lang="sv-SE" sz="4000" dirty="0">
                <a:latin typeface="Arial" panose="020B0604020202020204" pitchFamily="34" charset="0"/>
                <a:cs typeface="Arial" panose="020B0604020202020204" pitchFamily="34" charset="0"/>
              </a:rPr>
            </a:br>
            <a:r>
              <a:rPr lang="sv-SE" sz="2800" dirty="0">
                <a:latin typeface="Arial" panose="020B0604020202020204" pitchFamily="34" charset="0"/>
                <a:cs typeface="Arial" panose="020B0604020202020204" pitchFamily="34" charset="0"/>
              </a:rPr>
              <a:t>Ett gemensamt tankesätt och arbetssätt att förhålla sig till   </a:t>
            </a:r>
          </a:p>
        </p:txBody>
      </p:sp>
      <p:sp>
        <p:nvSpPr>
          <p:cNvPr id="5" name="Rektangel 4">
            <a:extLst>
              <a:ext uri="{FF2B5EF4-FFF2-40B4-BE49-F238E27FC236}">
                <a16:creationId xmlns:a16="http://schemas.microsoft.com/office/drawing/2014/main" id="{00729DDE-A91C-C8D2-D5FA-A588C6F3E8A2}"/>
              </a:ext>
            </a:extLst>
          </p:cNvPr>
          <p:cNvSpPr/>
          <p:nvPr/>
        </p:nvSpPr>
        <p:spPr>
          <a:xfrm>
            <a:off x="1593334" y="1565628"/>
            <a:ext cx="8453006" cy="5078313"/>
          </a:xfrm>
          <a:prstGeom prst="rect">
            <a:avLst/>
          </a:prstGeom>
        </p:spPr>
        <p:txBody>
          <a:bodyPr wrap="square">
            <a:spAutoFit/>
          </a:bodyPr>
          <a:lstStyle/>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b="1" kern="0" dirty="0">
                <a:solidFill>
                  <a:srgbClr val="000000"/>
                </a:solidFill>
                <a:latin typeface="Arial" panose="020B0604020202020204" pitchFamily="34" charset="0"/>
                <a:ea typeface="ＭＳ Ｐゴシック" charset="0"/>
                <a:cs typeface="Arial" panose="020B0604020202020204" pitchFamily="34" charset="0"/>
              </a:rPr>
              <a:t>Kundfokus</a:t>
            </a:r>
            <a:br>
              <a:rPr lang="sv-SE" sz="2000" b="1" kern="0" dirty="0">
                <a:solidFill>
                  <a:srgbClr val="000000"/>
                </a:solidFill>
                <a:latin typeface="Arial" panose="020B0604020202020204" pitchFamily="34" charset="0"/>
                <a:ea typeface="ＭＳ Ｐゴシック" charset="0"/>
                <a:cs typeface="Arial" panose="020B0604020202020204" pitchFamily="34" charset="0"/>
              </a:rPr>
            </a:br>
            <a:r>
              <a:rPr lang="sv-SE" sz="2000" kern="0" dirty="0">
                <a:solidFill>
                  <a:srgbClr val="000000"/>
                </a:solidFill>
                <a:latin typeface="Arial" panose="020B0604020202020204" pitchFamily="34" charset="0"/>
                <a:ea typeface="ＭＳ Ｐゴシック" charset="0"/>
                <a:cs typeface="Arial" panose="020B0604020202020204" pitchFamily="34" charset="0"/>
              </a:rPr>
              <a:t>Vad skapar värde för våra intressenter? Vad är det kunden betalar för? </a:t>
            </a:r>
            <a:br>
              <a:rPr lang="sv-SE" sz="2000" kern="0" dirty="0">
                <a:solidFill>
                  <a:srgbClr val="000000"/>
                </a:solidFill>
                <a:latin typeface="Arial" panose="020B0604020202020204" pitchFamily="34" charset="0"/>
                <a:ea typeface="ＭＳ Ｐゴシック" charset="0"/>
                <a:cs typeface="Arial" panose="020B0604020202020204" pitchFamily="34" charset="0"/>
              </a:rPr>
            </a:br>
            <a:endParaRPr lang="sv-SE" sz="2000" kern="0" dirty="0">
              <a:solidFill>
                <a:srgbClr val="000000"/>
              </a:solidFill>
              <a:latin typeface="Arial" panose="020B0604020202020204" pitchFamily="34" charset="0"/>
              <a:ea typeface="ＭＳ Ｐゴシック" charset="0"/>
              <a:cs typeface="Arial" panose="020B0604020202020204" pitchFamily="34" charset="0"/>
            </a:endParaRPr>
          </a:p>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b="1" kern="0" dirty="0">
                <a:solidFill>
                  <a:srgbClr val="000000"/>
                </a:solidFill>
                <a:latin typeface="Arial" panose="020B0604020202020204" pitchFamily="34" charset="0"/>
                <a:ea typeface="ＭＳ Ｐゴシック" charset="0"/>
                <a:cs typeface="Arial" panose="020B0604020202020204" pitchFamily="34" charset="0"/>
              </a:rPr>
              <a:t>Ta bort och förebygga förluster och slöseri</a:t>
            </a:r>
            <a:br>
              <a:rPr lang="sv-SE" sz="2000" b="1" kern="0" dirty="0">
                <a:solidFill>
                  <a:srgbClr val="000000"/>
                </a:solidFill>
                <a:latin typeface="Arial" panose="020B0604020202020204" pitchFamily="34" charset="0"/>
                <a:ea typeface="ＭＳ Ｐゴシック" charset="0"/>
                <a:cs typeface="Arial" panose="020B0604020202020204" pitchFamily="34" charset="0"/>
              </a:rPr>
            </a:br>
            <a:r>
              <a:rPr lang="sv-SE" sz="2000" kern="0" dirty="0">
                <a:solidFill>
                  <a:srgbClr val="000000"/>
                </a:solidFill>
                <a:latin typeface="Arial" panose="020B0604020202020204" pitchFamily="34" charset="0"/>
                <a:ea typeface="ＭＳ Ｐゴシック" charset="0"/>
                <a:cs typeface="Arial" panose="020B0604020202020204" pitchFamily="34" charset="0"/>
              </a:rPr>
              <a:t>Allt som inte skapar värde = slöseri , </a:t>
            </a:r>
            <a:br>
              <a:rPr lang="sv-SE" sz="2000" kern="0" dirty="0">
                <a:solidFill>
                  <a:srgbClr val="000000"/>
                </a:solidFill>
                <a:latin typeface="Arial" panose="020B0604020202020204" pitchFamily="34" charset="0"/>
                <a:ea typeface="ＭＳ Ｐゴシック" charset="0"/>
                <a:cs typeface="Arial" panose="020B0604020202020204" pitchFamily="34" charset="0"/>
              </a:rPr>
            </a:br>
            <a:r>
              <a:rPr lang="sv-SE" sz="2000" kern="0" dirty="0">
                <a:solidFill>
                  <a:srgbClr val="000000"/>
                </a:solidFill>
                <a:latin typeface="Arial" panose="020B0604020202020204" pitchFamily="34" charset="0"/>
                <a:ea typeface="ＭＳ Ｐゴシック" charset="0"/>
                <a:cs typeface="Arial" panose="020B0604020202020204" pitchFamily="34" charset="0"/>
              </a:rPr>
              <a:t>Tillsammans aktivt jobba med ständiga förbättringar </a:t>
            </a:r>
            <a:br>
              <a:rPr lang="sv-SE" sz="2000" i="1" kern="0" dirty="0">
                <a:solidFill>
                  <a:srgbClr val="000000"/>
                </a:solidFill>
                <a:latin typeface="Arial" panose="020B0604020202020204" pitchFamily="34" charset="0"/>
                <a:ea typeface="ＭＳ Ｐゴシック" charset="0"/>
                <a:cs typeface="Arial" panose="020B0604020202020204" pitchFamily="34" charset="0"/>
              </a:rPr>
            </a:br>
            <a:endParaRPr lang="sv-SE" sz="2000" i="1" kern="0" dirty="0">
              <a:solidFill>
                <a:srgbClr val="000000"/>
              </a:solidFill>
              <a:latin typeface="Arial" panose="020B0604020202020204" pitchFamily="34" charset="0"/>
              <a:ea typeface="ＭＳ Ｐゴシック" charset="0"/>
              <a:cs typeface="Arial" panose="020B0604020202020204" pitchFamily="34" charset="0"/>
            </a:endParaRPr>
          </a:p>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b="1" kern="0" dirty="0">
                <a:solidFill>
                  <a:srgbClr val="000000"/>
                </a:solidFill>
                <a:latin typeface="Arial" panose="020B0604020202020204" pitchFamily="34" charset="0"/>
                <a:ea typeface="ＭＳ Ｐゴシック" charset="0"/>
                <a:cs typeface="Arial" panose="020B0604020202020204" pitchFamily="34" charset="0"/>
              </a:rPr>
              <a:t>Robusta, uthålliga och flexibla system</a:t>
            </a:r>
            <a:br>
              <a:rPr lang="sv-SE" sz="2000" b="1" kern="0" dirty="0">
                <a:solidFill>
                  <a:srgbClr val="000000"/>
                </a:solidFill>
                <a:latin typeface="Arial" panose="020B0604020202020204" pitchFamily="34" charset="0"/>
                <a:ea typeface="ＭＳ Ｐゴシック" charset="0"/>
                <a:cs typeface="Arial" panose="020B0604020202020204" pitchFamily="34" charset="0"/>
              </a:rPr>
            </a:br>
            <a:r>
              <a:rPr lang="sv-SE" sz="2000" kern="0" dirty="0">
                <a:solidFill>
                  <a:srgbClr val="000000"/>
                </a:solidFill>
                <a:latin typeface="Arial" panose="020B0604020202020204" pitchFamily="34" charset="0"/>
                <a:ea typeface="ＭＳ Ｐゴシック" charset="0"/>
                <a:cs typeface="Arial" panose="020B0604020202020204" pitchFamily="34" charset="0"/>
              </a:rPr>
              <a:t>Stärka processen och bygga system som ej är förpersonuppbundna </a:t>
            </a:r>
          </a:p>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kern="0" dirty="0">
                <a:solidFill>
                  <a:srgbClr val="000000"/>
                </a:solidFill>
                <a:latin typeface="Arial" panose="020B0604020202020204" pitchFamily="34" charset="0"/>
                <a:ea typeface="ＭＳ Ｐゴシック" charset="0"/>
                <a:cs typeface="Arial" panose="020B0604020202020204" pitchFamily="34" charset="0"/>
              </a:rPr>
              <a:t>  </a:t>
            </a:r>
            <a:r>
              <a:rPr lang="sv-SE" sz="2000" b="1" i="1" kern="0" dirty="0">
                <a:solidFill>
                  <a:srgbClr val="000000"/>
                </a:solidFill>
                <a:latin typeface="Arial" panose="020B0604020202020204" pitchFamily="34" charset="0"/>
                <a:ea typeface="ＭＳ Ｐゴシック" charset="0"/>
                <a:cs typeface="Arial" panose="020B0604020202020204" pitchFamily="34" charset="0"/>
              </a:rPr>
              <a:t>	</a:t>
            </a:r>
            <a:endParaRPr lang="sv-SE" sz="2000" b="1" kern="0" dirty="0">
              <a:solidFill>
                <a:srgbClr val="000000"/>
              </a:solidFill>
              <a:latin typeface="Arial" panose="020B0604020202020204" pitchFamily="34" charset="0"/>
              <a:ea typeface="ＭＳ Ｐゴシック" charset="0"/>
              <a:cs typeface="Arial" panose="020B0604020202020204" pitchFamily="34" charset="0"/>
            </a:endParaRPr>
          </a:p>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b="1" kern="0" dirty="0">
                <a:solidFill>
                  <a:srgbClr val="000000"/>
                </a:solidFill>
                <a:latin typeface="Arial" panose="020B0604020202020204" pitchFamily="34" charset="0"/>
                <a:ea typeface="ＭＳ Ｐゴシック" charset="0"/>
                <a:cs typeface="Arial" panose="020B0604020202020204" pitchFamily="34" charset="0"/>
              </a:rPr>
              <a:t>Få/ta med samtliga medarbetare</a:t>
            </a:r>
          </a:p>
          <a:p>
            <a:pPr marL="342900" indent="-342900" defTabSz="571500" fontAlgn="base">
              <a:spcBef>
                <a:spcPct val="20000"/>
              </a:spcBef>
              <a:spcAft>
                <a:spcPct val="0"/>
              </a:spcAft>
              <a:buClr>
                <a:srgbClr val="9BBB59">
                  <a:lumMod val="50000"/>
                </a:srgbClr>
              </a:buClr>
              <a:buFont typeface="Arial" panose="020B0604020202020204" pitchFamily="34" charset="0"/>
              <a:buChar char="•"/>
              <a:defRPr/>
            </a:pPr>
            <a:r>
              <a:rPr lang="sv-SE" sz="2000" b="1" kern="0" dirty="0">
                <a:solidFill>
                  <a:srgbClr val="000000"/>
                </a:solidFill>
                <a:latin typeface="Arial" panose="020B0604020202020204" pitchFamily="34" charset="0"/>
                <a:ea typeface="ＭＳ Ｐゴシック" charset="0"/>
                <a:cs typeface="Arial" panose="020B0604020202020204" pitchFamily="34" charset="0"/>
              </a:rPr>
              <a:t>   </a:t>
            </a:r>
            <a:r>
              <a:rPr lang="sv-SE" sz="2000" kern="0" dirty="0">
                <a:solidFill>
                  <a:srgbClr val="000000"/>
                </a:solidFill>
                <a:latin typeface="Arial" panose="020B0604020202020204" pitchFamily="34" charset="0"/>
                <a:ea typeface="ＭＳ Ｐゴシック" charset="0"/>
                <a:cs typeface="Arial" panose="020B0604020202020204" pitchFamily="34" charset="0"/>
              </a:rPr>
              <a:t>Engagemang och lagarbete, gemensam styrka och </a:t>
            </a:r>
            <a:br>
              <a:rPr lang="sv-SE" sz="2000" kern="0" dirty="0">
                <a:solidFill>
                  <a:srgbClr val="000000"/>
                </a:solidFill>
                <a:latin typeface="Arial" panose="020B0604020202020204" pitchFamily="34" charset="0"/>
                <a:ea typeface="ＭＳ Ｐゴシック" charset="0"/>
                <a:cs typeface="Arial" panose="020B0604020202020204" pitchFamily="34" charset="0"/>
              </a:rPr>
            </a:br>
            <a:r>
              <a:rPr lang="sv-SE" sz="2000" kern="0" dirty="0">
                <a:solidFill>
                  <a:srgbClr val="000000"/>
                </a:solidFill>
                <a:latin typeface="Arial" panose="020B0604020202020204" pitchFamily="34" charset="0"/>
                <a:ea typeface="ＭＳ Ｐゴシック" charset="0"/>
                <a:cs typeface="Arial" panose="020B0604020202020204" pitchFamily="34" charset="0"/>
              </a:rPr>
              <a:t>   motivation till utveckling </a:t>
            </a:r>
          </a:p>
          <a:p>
            <a:pPr marL="145256" indent="-145256" defTabSz="571500" fontAlgn="base">
              <a:spcBef>
                <a:spcPct val="20000"/>
              </a:spcBef>
              <a:spcAft>
                <a:spcPct val="0"/>
              </a:spcAft>
              <a:buClr>
                <a:srgbClr val="FFB448"/>
              </a:buClr>
              <a:defRPr/>
            </a:pPr>
            <a:r>
              <a:rPr lang="sv-SE" sz="2000" b="1" kern="0" dirty="0">
                <a:solidFill>
                  <a:srgbClr val="000000"/>
                </a:solidFill>
                <a:latin typeface="Georgia" panose="02040502050405020303" pitchFamily="18" charset="0"/>
                <a:ea typeface="ＭＳ Ｐゴシック" charset="0"/>
              </a:rPr>
              <a:t>	</a:t>
            </a:r>
          </a:p>
        </p:txBody>
      </p:sp>
      <p:pic>
        <p:nvPicPr>
          <p:cNvPr id="7" name="Bildobjekt 6">
            <a:extLst>
              <a:ext uri="{FF2B5EF4-FFF2-40B4-BE49-F238E27FC236}">
                <a16:creationId xmlns:a16="http://schemas.microsoft.com/office/drawing/2014/main" id="{28631F84-7D33-667F-9B54-6B5616C59B0B}"/>
              </a:ext>
            </a:extLst>
          </p:cNvPr>
          <p:cNvPicPr>
            <a:picLocks noChangeAspect="1"/>
          </p:cNvPicPr>
          <p:nvPr/>
        </p:nvPicPr>
        <p:blipFill>
          <a:blip r:embed="rId3"/>
          <a:stretch>
            <a:fillRect/>
          </a:stretch>
        </p:blipFill>
        <p:spPr>
          <a:xfrm>
            <a:off x="9931486" y="2702501"/>
            <a:ext cx="1877178" cy="1864941"/>
          </a:xfrm>
          <a:prstGeom prst="rect">
            <a:avLst/>
          </a:prstGeom>
        </p:spPr>
      </p:pic>
      <p:pic>
        <p:nvPicPr>
          <p:cNvPr id="9" name="Bildobjekt 8">
            <a:extLst>
              <a:ext uri="{FF2B5EF4-FFF2-40B4-BE49-F238E27FC236}">
                <a16:creationId xmlns:a16="http://schemas.microsoft.com/office/drawing/2014/main" id="{EEB9E498-E51E-142E-75E0-3B44B326ACFD}"/>
              </a:ext>
            </a:extLst>
          </p:cNvPr>
          <p:cNvPicPr>
            <a:picLocks noChangeAspect="1"/>
          </p:cNvPicPr>
          <p:nvPr/>
        </p:nvPicPr>
        <p:blipFill>
          <a:blip r:embed="rId4"/>
          <a:stretch>
            <a:fillRect/>
          </a:stretch>
        </p:blipFill>
        <p:spPr>
          <a:xfrm>
            <a:off x="252052" y="270179"/>
            <a:ext cx="1237595" cy="1603387"/>
          </a:xfrm>
          <a:prstGeom prst="rect">
            <a:avLst/>
          </a:prstGeom>
        </p:spPr>
      </p:pic>
      <p:pic>
        <p:nvPicPr>
          <p:cNvPr id="11" name="Bildobjekt 10">
            <a:extLst>
              <a:ext uri="{FF2B5EF4-FFF2-40B4-BE49-F238E27FC236}">
                <a16:creationId xmlns:a16="http://schemas.microsoft.com/office/drawing/2014/main" id="{9659A3DD-0C3A-0238-44C0-C1B005FE422B}"/>
              </a:ext>
            </a:extLst>
          </p:cNvPr>
          <p:cNvPicPr>
            <a:picLocks noChangeAspect="1"/>
          </p:cNvPicPr>
          <p:nvPr/>
        </p:nvPicPr>
        <p:blipFill>
          <a:blip r:embed="rId5"/>
          <a:stretch>
            <a:fillRect/>
          </a:stretch>
        </p:blipFill>
        <p:spPr>
          <a:xfrm>
            <a:off x="10046340" y="4895191"/>
            <a:ext cx="1762324" cy="1645142"/>
          </a:xfrm>
          <a:prstGeom prst="rect">
            <a:avLst/>
          </a:prstGeom>
        </p:spPr>
      </p:pic>
    </p:spTree>
    <p:extLst>
      <p:ext uri="{BB962C8B-B14F-4D97-AF65-F5344CB8AC3E}">
        <p14:creationId xmlns:p14="http://schemas.microsoft.com/office/powerpoint/2010/main" val="180304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D84971EB-F3C6-4F08-9D6E-7A1118CF0F6F}"/>
              </a:ext>
            </a:extLst>
          </p:cNvPr>
          <p:cNvPicPr>
            <a:picLocks noChangeAspect="1"/>
          </p:cNvPicPr>
          <p:nvPr/>
        </p:nvPicPr>
        <p:blipFill>
          <a:blip r:embed="rId3"/>
          <a:stretch>
            <a:fillRect/>
          </a:stretch>
        </p:blipFill>
        <p:spPr>
          <a:xfrm>
            <a:off x="1226916" y="1006489"/>
            <a:ext cx="8810673" cy="5498988"/>
          </a:xfrm>
          <a:prstGeom prst="rect">
            <a:avLst/>
          </a:prstGeom>
        </p:spPr>
      </p:pic>
      <p:sp>
        <p:nvSpPr>
          <p:cNvPr id="7" name="Rubrik 6">
            <a:extLst>
              <a:ext uri="{FF2B5EF4-FFF2-40B4-BE49-F238E27FC236}">
                <a16:creationId xmlns:a16="http://schemas.microsoft.com/office/drawing/2014/main" id="{6D168002-47B2-482B-829B-F92792ECFA2A}"/>
              </a:ext>
            </a:extLst>
          </p:cNvPr>
          <p:cNvSpPr>
            <a:spLocks noGrp="1"/>
          </p:cNvSpPr>
          <p:nvPr>
            <p:ph type="title"/>
          </p:nvPr>
        </p:nvSpPr>
        <p:spPr>
          <a:xfrm>
            <a:off x="1318892" y="68940"/>
            <a:ext cx="10093746" cy="818709"/>
          </a:xfrm>
        </p:spPr>
        <p:txBody>
          <a:bodyPr>
            <a:noAutofit/>
          </a:bodyPr>
          <a:lstStyle/>
          <a:p>
            <a:r>
              <a:rPr lang="sv-SE" sz="4000" dirty="0">
                <a:latin typeface="Arial" panose="020B0604020202020204" pitchFamily="34" charset="0"/>
                <a:cs typeface="Arial" panose="020B0604020202020204" pitchFamily="34" charset="0"/>
              </a:rPr>
              <a:t>Långsiktigt skapa ett </a:t>
            </a:r>
            <a:r>
              <a:rPr lang="sv-SE" sz="4000" b="1" dirty="0">
                <a:latin typeface="Arial" panose="020B0604020202020204" pitchFamily="34" charset="0"/>
                <a:cs typeface="Arial" panose="020B0604020202020204" pitchFamily="34" charset="0"/>
              </a:rPr>
              <a:t>robust</a:t>
            </a:r>
            <a:r>
              <a:rPr lang="sv-SE" sz="4000" dirty="0">
                <a:latin typeface="Arial" panose="020B0604020202020204" pitchFamily="34" charset="0"/>
                <a:cs typeface="Arial" panose="020B0604020202020204" pitchFamily="34" charset="0"/>
              </a:rPr>
              <a:t> system!</a:t>
            </a:r>
          </a:p>
        </p:txBody>
      </p:sp>
    </p:spTree>
    <p:extLst>
      <p:ext uri="{BB962C8B-B14F-4D97-AF65-F5344CB8AC3E}">
        <p14:creationId xmlns:p14="http://schemas.microsoft.com/office/powerpoint/2010/main" val="168729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DFAA1A3-CC65-44B1-9347-20684D496104}"/>
              </a:ext>
            </a:extLst>
          </p:cNvPr>
          <p:cNvSpPr>
            <a:spLocks noGrp="1"/>
          </p:cNvSpPr>
          <p:nvPr>
            <p:ph type="title"/>
          </p:nvPr>
        </p:nvSpPr>
        <p:spPr>
          <a:xfrm>
            <a:off x="698141" y="209747"/>
            <a:ext cx="10486861" cy="923330"/>
          </a:xfrm>
        </p:spPr>
        <p:txBody>
          <a:bodyPr>
            <a:noAutofit/>
          </a:bodyPr>
          <a:lstStyle/>
          <a:p>
            <a:pPr algn="ctr"/>
            <a:br>
              <a:rPr lang="sv-SE" sz="4000" dirty="0">
                <a:solidFill>
                  <a:schemeClr val="tx2"/>
                </a:solidFill>
                <a:latin typeface="Arial" panose="020B0604020202020204" pitchFamily="34" charset="0"/>
                <a:cs typeface="Arial" panose="020B0604020202020204" pitchFamily="34" charset="0"/>
              </a:rPr>
            </a:br>
            <a:r>
              <a:rPr lang="sv-SE" sz="4000" b="1" dirty="0">
                <a:solidFill>
                  <a:schemeClr val="tx2"/>
                </a:solidFill>
                <a:latin typeface="Arial" panose="020B0604020202020204" pitchFamily="34" charset="0"/>
                <a:cs typeface="Arial" panose="020B0604020202020204" pitchFamily="34" charset="0"/>
              </a:rPr>
              <a:t>Göra rätt saker på rätt sätt! </a:t>
            </a:r>
            <a:br>
              <a:rPr lang="sv-SE" sz="4000" dirty="0">
                <a:solidFill>
                  <a:schemeClr val="tx2"/>
                </a:solidFill>
                <a:latin typeface="Arial" panose="020B0604020202020204" pitchFamily="34" charset="0"/>
                <a:cs typeface="Arial" panose="020B0604020202020204" pitchFamily="34" charset="0"/>
              </a:rPr>
            </a:br>
            <a:r>
              <a:rPr lang="sv-SE" sz="3600" dirty="0">
                <a:solidFill>
                  <a:schemeClr val="tx2"/>
                </a:solidFill>
                <a:latin typeface="Arial" panose="020B0604020202020204" pitchFamily="34" charset="0"/>
                <a:cs typeface="Arial" panose="020B0604020202020204" pitchFamily="34" charset="0"/>
              </a:rPr>
              <a:t>Gemensamt lärande och förbättringsarbete</a:t>
            </a:r>
          </a:p>
        </p:txBody>
      </p:sp>
      <p:pic>
        <p:nvPicPr>
          <p:cNvPr id="5" name="Bildobjekt 4">
            <a:extLst>
              <a:ext uri="{FF2B5EF4-FFF2-40B4-BE49-F238E27FC236}">
                <a16:creationId xmlns:a16="http://schemas.microsoft.com/office/drawing/2014/main" id="{93419198-D09E-EB5A-B96D-500B28B312B6}"/>
              </a:ext>
            </a:extLst>
          </p:cNvPr>
          <p:cNvPicPr>
            <a:picLocks noChangeAspect="1"/>
          </p:cNvPicPr>
          <p:nvPr/>
        </p:nvPicPr>
        <p:blipFill>
          <a:blip r:embed="rId3"/>
          <a:stretch>
            <a:fillRect/>
          </a:stretch>
        </p:blipFill>
        <p:spPr>
          <a:xfrm>
            <a:off x="6281194" y="2283281"/>
            <a:ext cx="4672136" cy="4364972"/>
          </a:xfrm>
          <a:prstGeom prst="rect">
            <a:avLst/>
          </a:prstGeom>
        </p:spPr>
      </p:pic>
      <p:pic>
        <p:nvPicPr>
          <p:cNvPr id="6" name="Bildobjekt 5">
            <a:extLst>
              <a:ext uri="{FF2B5EF4-FFF2-40B4-BE49-F238E27FC236}">
                <a16:creationId xmlns:a16="http://schemas.microsoft.com/office/drawing/2014/main" id="{8142AF9E-A7E3-F067-C51B-4B006AF0B61F}"/>
              </a:ext>
            </a:extLst>
          </p:cNvPr>
          <p:cNvPicPr>
            <a:picLocks noChangeAspect="1"/>
          </p:cNvPicPr>
          <p:nvPr/>
        </p:nvPicPr>
        <p:blipFill>
          <a:blip r:embed="rId4"/>
          <a:stretch>
            <a:fillRect/>
          </a:stretch>
        </p:blipFill>
        <p:spPr>
          <a:xfrm>
            <a:off x="1093331" y="1746657"/>
            <a:ext cx="4492251" cy="4463081"/>
          </a:xfrm>
          <a:prstGeom prst="rect">
            <a:avLst/>
          </a:prstGeom>
        </p:spPr>
      </p:pic>
    </p:spTree>
    <p:extLst>
      <p:ext uri="{BB962C8B-B14F-4D97-AF65-F5344CB8AC3E}">
        <p14:creationId xmlns:p14="http://schemas.microsoft.com/office/powerpoint/2010/main" val="1277537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1"/>
          <p:cNvSpPr txBox="1">
            <a:spLocks/>
          </p:cNvSpPr>
          <p:nvPr/>
        </p:nvSpPr>
        <p:spPr>
          <a:xfrm>
            <a:off x="1949688" y="0"/>
            <a:ext cx="11060255"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v-SE" sz="40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Lean</a:t>
            </a:r>
            <a:r>
              <a:rPr lang="sv-SE" sz="4000" b="1" dirty="0">
                <a:solidFill>
                  <a:prstClr val="black"/>
                </a:solidFill>
                <a:latin typeface="Arial" panose="020B0604020202020204" pitchFamily="34" charset="0"/>
                <a:cs typeface="Arial" panose="020B0604020202020204" pitchFamily="34" charset="0"/>
              </a:rPr>
              <a:t>-</a:t>
            </a:r>
            <a:r>
              <a:rPr kumimoji="0" lang="sv-SE"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filosofie</a:t>
            </a:r>
            <a:br>
              <a:rPr kumimoji="0" lang="sv-SE"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br>
            <a:r>
              <a:rPr kumimoji="0" lang="sv-SE" sz="4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grundläggande tankemodell  </a:t>
            </a:r>
          </a:p>
        </p:txBody>
      </p:sp>
      <p:sp>
        <p:nvSpPr>
          <p:cNvPr id="6" name="Platshållare för innehåll 4"/>
          <p:cNvSpPr txBox="1">
            <a:spLocks/>
          </p:cNvSpPr>
          <p:nvPr/>
        </p:nvSpPr>
        <p:spPr>
          <a:xfrm>
            <a:off x="6475108" y="2529454"/>
            <a:ext cx="6032001" cy="5039989"/>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 typeface="Arial"/>
              <a:buNone/>
              <a:tabLst/>
              <a:defRPr/>
            </a:pPr>
            <a:r>
              <a:rPr kumimoji="0" lang="sv-SE" sz="2400" b="0" i="0" u="none" strike="noStrike" kern="1200" cap="none" spc="0" normalizeH="0" baseline="0" noProof="0" dirty="0">
                <a:ln>
                  <a:noFill/>
                </a:ln>
                <a:solidFill>
                  <a:prstClr val="black"/>
                </a:solidFill>
                <a:effectLst/>
                <a:uLnTx/>
                <a:uFillTx/>
                <a:latin typeface="Arial"/>
                <a:cs typeface="Arial"/>
              </a:rPr>
              <a:t>….</a:t>
            </a:r>
            <a:r>
              <a:rPr kumimoji="0" lang="sv-SE" sz="2000" b="0" i="0" u="none" strike="noStrike" kern="1200" cap="none" spc="0" normalizeH="0" baseline="0" noProof="0" dirty="0">
                <a:ln>
                  <a:noFill/>
                </a:ln>
                <a:solidFill>
                  <a:prstClr val="black"/>
                </a:solidFill>
                <a:effectLst/>
                <a:uLnTx/>
                <a:uFillTx/>
                <a:latin typeface="Arial"/>
                <a:cs typeface="Arial"/>
              </a:rPr>
              <a:t>för att på så sätt uppnå </a:t>
            </a:r>
            <a:br>
              <a:rPr lang="sv-SE" sz="2000" b="0" i="0" u="none" strike="noStrike" kern="1200" cap="none" spc="0" normalizeH="0" baseline="0" noProof="0" dirty="0">
                <a:ln>
                  <a:noFill/>
                </a:ln>
                <a:effectLst/>
                <a:uLnTx/>
                <a:uFillTx/>
                <a:latin typeface="Arial"/>
              </a:rPr>
            </a:br>
            <a:r>
              <a:rPr kumimoji="0" lang="sv-SE" sz="2000" b="0" i="0" u="none" strike="noStrike" kern="1200" cap="none" spc="0" normalizeH="0" baseline="0" noProof="0" dirty="0">
                <a:ln>
                  <a:noFill/>
                </a:ln>
                <a:solidFill>
                  <a:prstClr val="black"/>
                </a:solidFill>
                <a:effectLst/>
                <a:uLnTx/>
                <a:uFillTx/>
                <a:latin typeface="Arial"/>
                <a:cs typeface="Arial"/>
              </a:rPr>
              <a:t>önskat resultat!</a:t>
            </a:r>
            <a:endParaRPr lang="sv-SE" sz="20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sv-SE" sz="24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sv-SE" sz="2000" b="0" i="0" u="none" strike="noStrike" kern="1200" cap="none" spc="0" normalizeH="0" baseline="0" noProof="0" dirty="0">
                <a:ln>
                  <a:noFill/>
                </a:ln>
                <a:solidFill>
                  <a:prstClr val="black"/>
                </a:solidFill>
                <a:effectLst/>
                <a:uLnTx/>
                <a:uFillTx/>
                <a:latin typeface="Arial"/>
                <a:cs typeface="Arial"/>
              </a:rPr>
              <a:t>Ett sätt att göra….</a:t>
            </a:r>
            <a:br>
              <a:rPr lang="sv-SE" sz="2000" b="0" i="0" u="none" strike="noStrike" kern="1200" cap="none" spc="0" normalizeH="0" baseline="0" noProof="0" dirty="0">
                <a:ln>
                  <a:noFill/>
                </a:ln>
                <a:effectLst/>
                <a:uLnTx/>
                <a:uFillTx/>
                <a:latin typeface="Arial"/>
              </a:rPr>
            </a:br>
            <a:endParaRPr lang="sv-SE" sz="20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sv-SE" sz="24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sv-SE" sz="2000" b="0" i="0" u="none" strike="noStrike" kern="1200" cap="none" spc="0" normalizeH="0" baseline="0" noProof="0" dirty="0">
                <a:ln>
                  <a:noFill/>
                </a:ln>
                <a:solidFill>
                  <a:prstClr val="black"/>
                </a:solidFill>
                <a:effectLst/>
                <a:uLnTx/>
                <a:uFillTx/>
                <a:latin typeface="Arial"/>
                <a:cs typeface="Arial"/>
              </a:rPr>
              <a:t>Ett sätt att tänka….</a:t>
            </a:r>
            <a:endParaRPr lang="sv-SE" sz="20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endParaRPr lang="sv-SE" sz="2000" b="0" i="0" u="none" strike="noStrike" kern="1200" cap="none" spc="0" normalizeH="0" baseline="0" noProof="0" dirty="0">
              <a:ln>
                <a:noFill/>
              </a:ln>
              <a:solidFill>
                <a:prstClr val="black"/>
              </a:solidFill>
              <a:effectLst/>
              <a:uLnTx/>
              <a:uFillTx/>
              <a:latin typeface="Arial"/>
              <a:cs typeface="Arial"/>
            </a:endParaRPr>
          </a:p>
          <a:p>
            <a:pPr marL="0" marR="0" lvl="0" indent="0" algn="ctr" defTabSz="457200" rtl="0" eaLnBrk="1" fontAlgn="auto" latinLnBrk="0" hangingPunct="1">
              <a:lnSpc>
                <a:spcPct val="100000"/>
              </a:lnSpc>
              <a:spcBef>
                <a:spcPct val="20000"/>
              </a:spcBef>
              <a:spcAft>
                <a:spcPts val="0"/>
              </a:spcAft>
              <a:buClrTx/>
              <a:buSzTx/>
              <a:buFont typeface="Arial"/>
              <a:buNone/>
              <a:tabLst/>
              <a:defRPr/>
            </a:pPr>
            <a:br>
              <a:rPr lang="sv-SE" sz="2000" b="0" i="0" u="none" strike="noStrike" kern="1200" cap="none" spc="0" normalizeH="0" baseline="0" noProof="0" dirty="0">
                <a:ln>
                  <a:noFill/>
                </a:ln>
                <a:effectLst/>
                <a:uLnTx/>
                <a:uFillTx/>
                <a:latin typeface="Arial"/>
              </a:rPr>
            </a:br>
            <a:r>
              <a:rPr kumimoji="0" lang="sv-SE" sz="2000" b="0" i="0" u="none" strike="noStrike" kern="1200" cap="none" spc="0" normalizeH="0" baseline="0" noProof="0" dirty="0">
                <a:ln>
                  <a:noFill/>
                </a:ln>
                <a:solidFill>
                  <a:prstClr val="black"/>
                </a:solidFill>
                <a:effectLst/>
                <a:uLnTx/>
                <a:uFillTx/>
                <a:latin typeface="Arial"/>
                <a:cs typeface="Arial"/>
              </a:rPr>
              <a:t>Ett sätt att förhålla sig…</a:t>
            </a:r>
            <a:r>
              <a:rPr kumimoji="0" lang="sv-SE" sz="2000" b="0" i="0" u="none" strike="noStrike" kern="1200" cap="none" spc="0" normalizeH="0" baseline="0" noProof="0" dirty="0">
                <a:ln>
                  <a:noFill/>
                </a:ln>
                <a:solidFill>
                  <a:prstClr val="black"/>
                </a:solidFill>
                <a:effectLst/>
                <a:uLnTx/>
                <a:uFillTx/>
                <a:latin typeface="Calibri"/>
                <a:ea typeface="+mn-ea"/>
                <a:cs typeface="+mn-cs"/>
              </a:rPr>
              <a:t>.</a:t>
            </a:r>
            <a:endParaRPr lang="sv-SE" sz="2000" b="0" i="0" u="none" strike="noStrike" kern="1200" cap="none" spc="0" normalizeH="0" baseline="0" noProof="0" dirty="0">
              <a:ln>
                <a:noFill/>
              </a:ln>
              <a:solidFill>
                <a:prstClr val="black"/>
              </a:solidFill>
              <a:effectLst/>
              <a:uLnTx/>
              <a:uFillTx/>
              <a:latin typeface="Calibri"/>
              <a:ea typeface="Calibri"/>
              <a:cs typeface="Calibri"/>
            </a:endParaRPr>
          </a:p>
        </p:txBody>
      </p:sp>
      <p:pic>
        <p:nvPicPr>
          <p:cNvPr id="7" name="Bildobjekt 6">
            <a:extLst>
              <a:ext uri="{FF2B5EF4-FFF2-40B4-BE49-F238E27FC236}">
                <a16:creationId xmlns:a16="http://schemas.microsoft.com/office/drawing/2014/main" id="{3B5B46BD-8BBB-39F7-6FA3-786BA19D4328}"/>
              </a:ext>
            </a:extLst>
          </p:cNvPr>
          <p:cNvPicPr>
            <a:picLocks noChangeAspect="1"/>
          </p:cNvPicPr>
          <p:nvPr/>
        </p:nvPicPr>
        <p:blipFill>
          <a:blip r:embed="rId3"/>
          <a:stretch>
            <a:fillRect/>
          </a:stretch>
        </p:blipFill>
        <p:spPr>
          <a:xfrm>
            <a:off x="2832938" y="1143000"/>
            <a:ext cx="5438103" cy="5541744"/>
          </a:xfrm>
          <a:prstGeom prst="rect">
            <a:avLst/>
          </a:prstGeom>
        </p:spPr>
      </p:pic>
      <p:pic>
        <p:nvPicPr>
          <p:cNvPr id="12" name="Bildobjekt 11">
            <a:extLst>
              <a:ext uri="{FF2B5EF4-FFF2-40B4-BE49-F238E27FC236}">
                <a16:creationId xmlns:a16="http://schemas.microsoft.com/office/drawing/2014/main" id="{57A9037E-6792-F8D3-97F1-23A1FA1D9636}"/>
              </a:ext>
            </a:extLst>
          </p:cNvPr>
          <p:cNvPicPr>
            <a:picLocks noChangeAspect="1"/>
          </p:cNvPicPr>
          <p:nvPr/>
        </p:nvPicPr>
        <p:blipFill>
          <a:blip r:embed="rId4"/>
          <a:stretch>
            <a:fillRect/>
          </a:stretch>
        </p:blipFill>
        <p:spPr>
          <a:xfrm>
            <a:off x="513090" y="173539"/>
            <a:ext cx="1237595" cy="1603387"/>
          </a:xfrm>
          <a:prstGeom prst="rect">
            <a:avLst/>
          </a:prstGeom>
        </p:spPr>
      </p:pic>
    </p:spTree>
    <p:extLst>
      <p:ext uri="{BB962C8B-B14F-4D97-AF65-F5344CB8AC3E}">
        <p14:creationId xmlns:p14="http://schemas.microsoft.com/office/powerpoint/2010/main" val="394122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62A76F5-8376-A4FF-A134-F37343F8A0BA}"/>
              </a:ext>
            </a:extLst>
          </p:cNvPr>
          <p:cNvSpPr>
            <a:spLocks noGrp="1"/>
          </p:cNvSpPr>
          <p:nvPr>
            <p:ph type="ctrTitle"/>
          </p:nvPr>
        </p:nvSpPr>
        <p:spPr>
          <a:xfrm>
            <a:off x="895406" y="2986728"/>
            <a:ext cx="10818174" cy="2387600"/>
          </a:xfrm>
        </p:spPr>
        <p:txBody>
          <a:bodyPr>
            <a:normAutofit fontScale="90000"/>
          </a:bodyPr>
          <a:lstStyle/>
          <a:p>
            <a:pPr algn="l"/>
            <a:r>
              <a:rPr lang="sv-SE" sz="4400" b="1" dirty="0" err="1">
                <a:latin typeface="Arial"/>
                <a:cs typeface="Arial"/>
              </a:rPr>
              <a:t>Leans</a:t>
            </a:r>
            <a:r>
              <a:rPr lang="sv-SE" sz="4400" b="1" dirty="0">
                <a:latin typeface="Arial"/>
                <a:cs typeface="Arial"/>
              </a:rPr>
              <a:t> principer</a:t>
            </a:r>
            <a:br>
              <a:rPr lang="sv-SE" dirty="0"/>
            </a:br>
            <a:br>
              <a:rPr lang="sv-SE" dirty="0">
                <a:latin typeface="Arial"/>
              </a:rPr>
            </a:br>
            <a:r>
              <a:rPr lang="sv-SE" sz="4400" dirty="0">
                <a:latin typeface="Arial"/>
                <a:cs typeface="Arial"/>
              </a:rPr>
              <a:t>- ett sätt att tänka</a:t>
            </a:r>
            <a:br>
              <a:rPr lang="sv-SE" dirty="0">
                <a:latin typeface="Arial"/>
              </a:rPr>
            </a:br>
            <a:br>
              <a:rPr lang="sv-SE" dirty="0">
                <a:latin typeface="Arial"/>
              </a:rPr>
            </a:br>
            <a:r>
              <a:rPr lang="sv-SE" sz="3100" dirty="0">
                <a:latin typeface="Arial"/>
                <a:cs typeface="Arial"/>
              </a:rPr>
              <a:t>Talar inte om hur ett problem ska lösas men vägleder </a:t>
            </a:r>
            <a:br>
              <a:rPr lang="sv-SE" sz="3100" dirty="0">
                <a:latin typeface="Arial"/>
                <a:cs typeface="Arial"/>
              </a:rPr>
            </a:br>
            <a:r>
              <a:rPr lang="sv-SE" sz="3100" dirty="0">
                <a:latin typeface="Arial"/>
                <a:cs typeface="Arial"/>
              </a:rPr>
              <a:t>hur man ska tänka. </a:t>
            </a:r>
          </a:p>
        </p:txBody>
      </p:sp>
      <p:pic>
        <p:nvPicPr>
          <p:cNvPr id="6" name="Bildobjekt 5" descr="En bild som visar Grafik, grafisk design, kreativitet, konst&#10;&#10;AI-genererat innehåll kan vara felaktigt.">
            <a:extLst>
              <a:ext uri="{FF2B5EF4-FFF2-40B4-BE49-F238E27FC236}">
                <a16:creationId xmlns:a16="http://schemas.microsoft.com/office/drawing/2014/main" id="{72196AEF-7ABF-5A40-B60F-F41CCE7A6D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333200"/>
            <a:ext cx="4922520" cy="2631907"/>
          </a:xfrm>
          <a:prstGeom prst="rect">
            <a:avLst/>
          </a:prstGeom>
        </p:spPr>
      </p:pic>
    </p:spTree>
    <p:extLst>
      <p:ext uri="{BB962C8B-B14F-4D97-AF65-F5344CB8AC3E}">
        <p14:creationId xmlns:p14="http://schemas.microsoft.com/office/powerpoint/2010/main" val="3272049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4294967295"/>
          </p:nvPr>
        </p:nvPicPr>
        <p:blipFill rotWithShape="1">
          <a:blip r:embed="rId3"/>
          <a:srcRect l="11155" t="8544" r="17851" b="7496"/>
          <a:stretch/>
        </p:blipFill>
        <p:spPr>
          <a:xfrm>
            <a:off x="2832340" y="291712"/>
            <a:ext cx="9365740" cy="6234830"/>
          </a:xfrm>
          <a:prstGeom prst="rect">
            <a:avLst/>
          </a:prstGeom>
        </p:spPr>
      </p:pic>
      <p:sp>
        <p:nvSpPr>
          <p:cNvPr id="3" name="Rubrik 2"/>
          <p:cNvSpPr>
            <a:spLocks noGrp="1"/>
          </p:cNvSpPr>
          <p:nvPr>
            <p:ph type="title" idx="4294967295"/>
          </p:nvPr>
        </p:nvSpPr>
        <p:spPr>
          <a:xfrm>
            <a:off x="690592" y="750379"/>
            <a:ext cx="5779656" cy="955675"/>
          </a:xfrm>
          <a:prstGeom prst="rect">
            <a:avLst/>
          </a:prstGeom>
        </p:spPr>
        <p:txBody>
          <a:bodyPr lIns="91440" tIns="45720" rIns="91440" bIns="45720" anchor="t">
            <a:normAutofit fontScale="90000"/>
          </a:bodyPr>
          <a:lstStyle/>
          <a:p>
            <a:pPr algn="l"/>
            <a:r>
              <a:rPr lang="sv-SE" b="1" dirty="0">
                <a:latin typeface="Arial"/>
                <a:cs typeface="Arial"/>
              </a:rPr>
              <a:t>Toyotas produktion beskrivs av</a:t>
            </a:r>
          </a:p>
        </p:txBody>
      </p:sp>
      <p:sp>
        <p:nvSpPr>
          <p:cNvPr id="6" name="textruta 5"/>
          <p:cNvSpPr txBox="1"/>
          <p:nvPr/>
        </p:nvSpPr>
        <p:spPr>
          <a:xfrm>
            <a:off x="693394" y="2503105"/>
            <a:ext cx="3046786" cy="2287482"/>
          </a:xfrm>
          <a:prstGeom prst="rect">
            <a:avLst/>
          </a:prstGeom>
        </p:spPr>
        <p:txBody>
          <a:bodyPr vert="horz" wrap="square" lIns="68580" tIns="34290" rIns="68580" bIns="34290" rtlCol="0" anchor="t">
            <a:noAutofit/>
          </a:bodyPr>
          <a:lstStyle/>
          <a:p>
            <a:pPr defTabSz="457200"/>
            <a:r>
              <a:rPr lang="sv-SE" sz="3200" b="1" dirty="0">
                <a:solidFill>
                  <a:prstClr val="black">
                    <a:lumMod val="85000"/>
                    <a:lumOff val="15000"/>
                  </a:prstClr>
                </a:solidFill>
                <a:latin typeface="Arial"/>
                <a:cs typeface="Arial"/>
              </a:rPr>
              <a:t>TPS</a:t>
            </a:r>
          </a:p>
          <a:p>
            <a:pPr defTabSz="457200"/>
            <a:r>
              <a:rPr lang="sv-SE" sz="3200" b="1" dirty="0" err="1">
                <a:solidFill>
                  <a:prstClr val="black">
                    <a:lumMod val="85000"/>
                    <a:lumOff val="15000"/>
                  </a:prstClr>
                </a:solidFill>
                <a:latin typeface="Arial"/>
                <a:cs typeface="Arial"/>
              </a:rPr>
              <a:t>T</a:t>
            </a:r>
            <a:r>
              <a:rPr lang="sv-SE" sz="3200" dirty="0" err="1">
                <a:solidFill>
                  <a:prstClr val="black">
                    <a:lumMod val="85000"/>
                    <a:lumOff val="15000"/>
                  </a:prstClr>
                </a:solidFill>
                <a:latin typeface="Arial"/>
                <a:cs typeface="Arial"/>
              </a:rPr>
              <a:t>hinking</a:t>
            </a:r>
            <a:endParaRPr lang="sv-SE" sz="3200" dirty="0">
              <a:solidFill>
                <a:prstClr val="black">
                  <a:lumMod val="85000"/>
                  <a:lumOff val="15000"/>
                </a:prstClr>
              </a:solidFill>
              <a:latin typeface="Arial"/>
              <a:cs typeface="Arial"/>
            </a:endParaRPr>
          </a:p>
          <a:p>
            <a:pPr defTabSz="457200"/>
            <a:r>
              <a:rPr lang="sv-SE" sz="3200" b="1" dirty="0" err="1">
                <a:solidFill>
                  <a:prstClr val="black">
                    <a:lumMod val="85000"/>
                    <a:lumOff val="15000"/>
                  </a:prstClr>
                </a:solidFill>
                <a:latin typeface="Arial"/>
                <a:cs typeface="Arial"/>
              </a:rPr>
              <a:t>P</a:t>
            </a:r>
            <a:r>
              <a:rPr lang="sv-SE" sz="3200" dirty="0" err="1">
                <a:solidFill>
                  <a:prstClr val="black">
                    <a:lumMod val="85000"/>
                    <a:lumOff val="15000"/>
                  </a:prstClr>
                </a:solidFill>
                <a:latin typeface="Arial"/>
                <a:cs typeface="Arial"/>
              </a:rPr>
              <a:t>eople</a:t>
            </a:r>
            <a:endParaRPr lang="sv-SE" sz="3200" dirty="0">
              <a:solidFill>
                <a:prstClr val="black">
                  <a:lumMod val="85000"/>
                  <a:lumOff val="15000"/>
                </a:prstClr>
              </a:solidFill>
              <a:latin typeface="Arial"/>
              <a:cs typeface="Arial"/>
            </a:endParaRPr>
          </a:p>
          <a:p>
            <a:pPr defTabSz="457200"/>
            <a:r>
              <a:rPr lang="sv-SE" sz="3200" b="1" dirty="0">
                <a:solidFill>
                  <a:prstClr val="black">
                    <a:lumMod val="85000"/>
                    <a:lumOff val="15000"/>
                  </a:prstClr>
                </a:solidFill>
                <a:latin typeface="Arial"/>
                <a:cs typeface="Arial"/>
              </a:rPr>
              <a:t>S</a:t>
            </a:r>
            <a:r>
              <a:rPr lang="sv-SE" sz="3200" dirty="0">
                <a:solidFill>
                  <a:prstClr val="black">
                    <a:lumMod val="85000"/>
                    <a:lumOff val="15000"/>
                  </a:prstClr>
                </a:solidFill>
                <a:latin typeface="Arial"/>
                <a:cs typeface="Arial"/>
              </a:rPr>
              <a:t>ystem</a:t>
            </a:r>
          </a:p>
        </p:txBody>
      </p:sp>
    </p:spTree>
    <p:extLst>
      <p:ext uri="{BB962C8B-B14F-4D97-AF65-F5344CB8AC3E}">
        <p14:creationId xmlns:p14="http://schemas.microsoft.com/office/powerpoint/2010/main" val="3017226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p 4"/>
          <p:cNvGrpSpPr/>
          <p:nvPr/>
        </p:nvGrpSpPr>
        <p:grpSpPr>
          <a:xfrm>
            <a:off x="560512" y="1169672"/>
            <a:ext cx="6096000" cy="4836594"/>
            <a:chOff x="1259633" y="404665"/>
            <a:chExt cx="6480721" cy="5346936"/>
          </a:xfrm>
          <a:noFill/>
        </p:grpSpPr>
        <p:sp>
          <p:nvSpPr>
            <p:cNvPr id="8" name="Likbent triangel 7"/>
            <p:cNvSpPr/>
            <p:nvPr/>
          </p:nvSpPr>
          <p:spPr>
            <a:xfrm>
              <a:off x="1259633" y="404665"/>
              <a:ext cx="6480721" cy="5328591"/>
            </a:xfrm>
            <a:prstGeom prst="triangle">
              <a:avLst/>
            </a:prstGeom>
            <a:grpFill/>
            <a:ln w="28575">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defTabSz="457200"/>
              <a:endParaRPr lang="sv-SE">
                <a:solidFill>
                  <a:prstClr val="black"/>
                </a:solidFill>
                <a:latin typeface="Calibri"/>
              </a:endParaRPr>
            </a:p>
          </p:txBody>
        </p:sp>
        <p:cxnSp>
          <p:nvCxnSpPr>
            <p:cNvPr id="9" name="Rak 8"/>
            <p:cNvCxnSpPr/>
            <p:nvPr/>
          </p:nvCxnSpPr>
          <p:spPr>
            <a:xfrm>
              <a:off x="2411761" y="3789040"/>
              <a:ext cx="417646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9"/>
            <p:cNvCxnSpPr/>
            <p:nvPr/>
          </p:nvCxnSpPr>
          <p:spPr>
            <a:xfrm>
              <a:off x="1835697" y="4797151"/>
              <a:ext cx="5328592"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10"/>
            <p:cNvCxnSpPr/>
            <p:nvPr/>
          </p:nvCxnSpPr>
          <p:spPr>
            <a:xfrm>
              <a:off x="3131841" y="2636912"/>
              <a:ext cx="2736305"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ruta 11"/>
            <p:cNvSpPr txBox="1"/>
            <p:nvPr/>
          </p:nvSpPr>
          <p:spPr>
            <a:xfrm>
              <a:off x="1947177" y="4935123"/>
              <a:ext cx="4896545" cy="816478"/>
            </a:xfrm>
            <a:prstGeom prst="rect">
              <a:avLst/>
            </a:prstGeom>
            <a:grpFill/>
            <a:ln>
              <a:noFill/>
            </a:ln>
          </p:spPr>
          <p:txBody>
            <a:bodyPr wrap="square" rtlCol="0">
              <a:spAutoFit/>
            </a:bodyPr>
            <a:lstStyle/>
            <a:p>
              <a:pPr algn="ctr" defTabSz="457200"/>
              <a:r>
                <a:rPr lang="sv-SE" sz="1600" b="1" dirty="0">
                  <a:solidFill>
                    <a:prstClr val="black"/>
                  </a:solidFill>
                  <a:latin typeface="Calibri" pitchFamily="34" charset="0"/>
                  <a:cs typeface="Calibri" pitchFamily="34" charset="0"/>
                </a:rPr>
                <a:t>Filosofi</a:t>
              </a:r>
            </a:p>
            <a:p>
              <a:pPr algn="ctr" defTabSz="457200"/>
              <a:r>
                <a:rPr lang="sv-SE" sz="1600" dirty="0">
                  <a:solidFill>
                    <a:prstClr val="black"/>
                  </a:solidFill>
                  <a:latin typeface="Calibri" pitchFamily="34" charset="0"/>
                  <a:cs typeface="Calibri" pitchFamily="34" charset="0"/>
                </a:rPr>
                <a:t>(Långsiktigt Tänkande)</a:t>
              </a:r>
            </a:p>
          </p:txBody>
        </p:sp>
        <p:sp>
          <p:nvSpPr>
            <p:cNvPr id="13" name="textruta 12"/>
            <p:cNvSpPr txBox="1"/>
            <p:nvPr/>
          </p:nvSpPr>
          <p:spPr>
            <a:xfrm>
              <a:off x="1859684" y="3927012"/>
              <a:ext cx="4896545" cy="816478"/>
            </a:xfrm>
            <a:prstGeom prst="rect">
              <a:avLst/>
            </a:prstGeom>
            <a:grpFill/>
            <a:ln>
              <a:noFill/>
            </a:ln>
          </p:spPr>
          <p:txBody>
            <a:bodyPr wrap="square" rtlCol="0">
              <a:spAutoFit/>
            </a:bodyPr>
            <a:lstStyle/>
            <a:p>
              <a:pPr algn="ctr" defTabSz="457200"/>
              <a:r>
                <a:rPr lang="sv-SE" sz="1600" b="1" dirty="0">
                  <a:solidFill>
                    <a:prstClr val="black"/>
                  </a:solidFill>
                  <a:latin typeface="Calibri" pitchFamily="34" charset="0"/>
                  <a:cs typeface="Calibri" pitchFamily="34" charset="0"/>
                </a:rPr>
                <a:t>Process</a:t>
              </a:r>
            </a:p>
            <a:p>
              <a:pPr algn="ctr" defTabSz="457200"/>
              <a:r>
                <a:rPr lang="sv-SE" sz="1600" dirty="0">
                  <a:solidFill>
                    <a:prstClr val="black"/>
                  </a:solidFill>
                  <a:latin typeface="Calibri" pitchFamily="34" charset="0"/>
                  <a:cs typeface="Calibri" pitchFamily="34" charset="0"/>
                </a:rPr>
                <a:t>(Eliminera förluster)</a:t>
              </a:r>
            </a:p>
          </p:txBody>
        </p:sp>
        <p:sp>
          <p:nvSpPr>
            <p:cNvPr id="14" name="textruta 13"/>
            <p:cNvSpPr txBox="1"/>
            <p:nvPr/>
          </p:nvSpPr>
          <p:spPr>
            <a:xfrm>
              <a:off x="2036112" y="2920325"/>
              <a:ext cx="4896545" cy="646479"/>
            </a:xfrm>
            <a:prstGeom prst="rect">
              <a:avLst/>
            </a:prstGeom>
            <a:grpFill/>
            <a:ln>
              <a:noFill/>
            </a:ln>
          </p:spPr>
          <p:txBody>
            <a:bodyPr wrap="square" rtlCol="0">
              <a:spAutoFit/>
            </a:bodyPr>
            <a:lstStyle/>
            <a:p>
              <a:pPr algn="ctr" defTabSz="457200"/>
              <a:r>
                <a:rPr lang="sv-SE" sz="1600" b="1" dirty="0">
                  <a:solidFill>
                    <a:prstClr val="black"/>
                  </a:solidFill>
                  <a:latin typeface="Calibri" pitchFamily="34" charset="0"/>
                  <a:cs typeface="Calibri" pitchFamily="34" charset="0"/>
                </a:rPr>
                <a:t>Medarbetare och Partners</a:t>
              </a:r>
            </a:p>
            <a:p>
              <a:pPr algn="ctr" defTabSz="457200"/>
              <a:r>
                <a:rPr lang="sv-SE" sz="1600" dirty="0">
                  <a:solidFill>
                    <a:prstClr val="black"/>
                  </a:solidFill>
                  <a:latin typeface="Calibri" pitchFamily="34" charset="0"/>
                  <a:cs typeface="Calibri" pitchFamily="34" charset="0"/>
                </a:rPr>
                <a:t>(Respektera och utmana dem</a:t>
              </a:r>
              <a:r>
                <a:rPr lang="sv-SE" sz="1600" dirty="0">
                  <a:solidFill>
                    <a:prstClr val="black"/>
                  </a:solidFill>
                  <a:latin typeface="Calibri"/>
                </a:rPr>
                <a:t>)</a:t>
              </a:r>
            </a:p>
          </p:txBody>
        </p:sp>
        <p:sp>
          <p:nvSpPr>
            <p:cNvPr id="15" name="textruta 14"/>
            <p:cNvSpPr txBox="1"/>
            <p:nvPr/>
          </p:nvSpPr>
          <p:spPr>
            <a:xfrm>
              <a:off x="2658756" y="1664239"/>
              <a:ext cx="3672409" cy="1160260"/>
            </a:xfrm>
            <a:prstGeom prst="rect">
              <a:avLst/>
            </a:prstGeom>
            <a:grpFill/>
            <a:ln>
              <a:noFill/>
            </a:ln>
          </p:spPr>
          <p:txBody>
            <a:bodyPr wrap="square" rtlCol="0">
              <a:spAutoFit/>
            </a:bodyPr>
            <a:lstStyle/>
            <a:p>
              <a:pPr algn="ctr" defTabSz="457200"/>
              <a:r>
                <a:rPr lang="sv-SE" sz="1600" b="1" dirty="0">
                  <a:solidFill>
                    <a:prstClr val="black"/>
                  </a:solidFill>
                  <a:latin typeface="Calibri" pitchFamily="34" charset="0"/>
                  <a:cs typeface="Calibri" pitchFamily="34" charset="0"/>
                </a:rPr>
                <a:t>Problemlösning</a:t>
              </a:r>
            </a:p>
            <a:p>
              <a:pPr algn="ctr" defTabSz="457200"/>
              <a:r>
                <a:rPr lang="sv-SE" sz="1600" dirty="0">
                  <a:solidFill>
                    <a:prstClr val="black"/>
                  </a:solidFill>
                  <a:latin typeface="Calibri" pitchFamily="34" charset="0"/>
                  <a:cs typeface="Calibri" pitchFamily="34" charset="0"/>
                </a:rPr>
                <a:t>(Ständiga förbättringar </a:t>
              </a:r>
            </a:p>
            <a:p>
              <a:pPr algn="ctr" defTabSz="457200"/>
              <a:r>
                <a:rPr lang="sv-SE" sz="1600" dirty="0">
                  <a:solidFill>
                    <a:prstClr val="black"/>
                  </a:solidFill>
                  <a:latin typeface="Calibri" pitchFamily="34" charset="0"/>
                  <a:cs typeface="Calibri" pitchFamily="34" charset="0"/>
                </a:rPr>
                <a:t>och lärande)</a:t>
              </a:r>
            </a:p>
          </p:txBody>
        </p:sp>
      </p:grpSp>
      <p:sp>
        <p:nvSpPr>
          <p:cNvPr id="16" name="Bildtext 1 15"/>
          <p:cNvSpPr/>
          <p:nvPr/>
        </p:nvSpPr>
        <p:spPr>
          <a:xfrm>
            <a:off x="6295238" y="3118792"/>
            <a:ext cx="5697525" cy="2191047"/>
          </a:xfrm>
          <a:prstGeom prst="borderCallout1">
            <a:avLst>
              <a:gd name="adj1" fmla="val 52413"/>
              <a:gd name="adj2" fmla="val -237"/>
              <a:gd name="adj3" fmla="val 69881"/>
              <a:gd name="adj4" fmla="val -8582"/>
            </a:avLst>
          </a:prstGeom>
        </p:spPr>
        <p:style>
          <a:lnRef idx="2">
            <a:schemeClr val="accent2"/>
          </a:lnRef>
          <a:fillRef idx="1">
            <a:schemeClr val="lt1"/>
          </a:fillRef>
          <a:effectRef idx="0">
            <a:schemeClr val="accent2"/>
          </a:effectRef>
          <a:fontRef idx="minor">
            <a:schemeClr val="dk1"/>
          </a:fontRef>
        </p:style>
        <p:txBody>
          <a:bodyPr rtlCol="0" anchor="ctr"/>
          <a:lstStyle/>
          <a:p>
            <a:pPr marL="228600" indent="-228600" defTabSz="457200">
              <a:buFont typeface="+mj-lt"/>
              <a:buAutoNum type="arabicPeriod" startAt="2"/>
            </a:pPr>
            <a:r>
              <a:rPr lang="sv-SE" sz="1400" dirty="0">
                <a:solidFill>
                  <a:prstClr val="black"/>
                </a:solidFill>
                <a:latin typeface="Calibri" pitchFamily="34" charset="0"/>
                <a:cs typeface="Calibri" pitchFamily="34" charset="0"/>
              </a:rPr>
              <a:t>Skapa </a:t>
            </a:r>
            <a:r>
              <a:rPr lang="sv-SE" sz="1400" b="1" dirty="0">
                <a:solidFill>
                  <a:srgbClr val="388600"/>
                </a:solidFill>
                <a:latin typeface="Calibri" pitchFamily="34" charset="0"/>
                <a:cs typeface="Calibri" pitchFamily="34" charset="0"/>
              </a:rPr>
              <a:t>kontinuerliga processflöden </a:t>
            </a:r>
            <a:r>
              <a:rPr lang="sv-SE" sz="1400" dirty="0">
                <a:solidFill>
                  <a:prstClr val="black"/>
                </a:solidFill>
                <a:latin typeface="Calibri" pitchFamily="34" charset="0"/>
                <a:cs typeface="Calibri" pitchFamily="34" charset="0"/>
              </a:rPr>
              <a:t>för att föra upp problemen till  ytan.</a:t>
            </a:r>
          </a:p>
          <a:p>
            <a:pPr marL="228600" indent="-228600" defTabSz="457200">
              <a:lnSpc>
                <a:spcPct val="150000"/>
              </a:lnSpc>
              <a:buFont typeface="+mj-lt"/>
              <a:buAutoNum type="arabicPeriod" startAt="2"/>
            </a:pPr>
            <a:r>
              <a:rPr lang="sv-SE" sz="1400" dirty="0">
                <a:solidFill>
                  <a:prstClr val="black"/>
                </a:solidFill>
                <a:latin typeface="Calibri" pitchFamily="34" charset="0"/>
                <a:cs typeface="Calibri" pitchFamily="34" charset="0"/>
              </a:rPr>
              <a:t>Använd </a:t>
            </a:r>
            <a:r>
              <a:rPr lang="sv-SE" sz="1400" b="1" dirty="0">
                <a:solidFill>
                  <a:srgbClr val="388600"/>
                </a:solidFill>
                <a:latin typeface="Calibri" pitchFamily="34" charset="0"/>
                <a:cs typeface="Calibri" pitchFamily="34" charset="0"/>
              </a:rPr>
              <a:t>dragande system </a:t>
            </a:r>
            <a:r>
              <a:rPr lang="sv-SE" sz="1400" dirty="0">
                <a:solidFill>
                  <a:prstClr val="black"/>
                </a:solidFill>
                <a:latin typeface="Calibri" pitchFamily="34" charset="0"/>
                <a:cs typeface="Calibri" pitchFamily="34" charset="0"/>
              </a:rPr>
              <a:t>för att undvika överproduktion.</a:t>
            </a:r>
          </a:p>
          <a:p>
            <a:pPr marL="228600" indent="-228600" defTabSz="457200">
              <a:lnSpc>
                <a:spcPct val="150000"/>
              </a:lnSpc>
              <a:buClr>
                <a:prstClr val="black"/>
              </a:buClr>
              <a:buFont typeface="+mj-lt"/>
              <a:buAutoNum type="arabicPeriod" startAt="2"/>
            </a:pPr>
            <a:r>
              <a:rPr lang="sv-SE" sz="1400" b="1" dirty="0">
                <a:solidFill>
                  <a:srgbClr val="388600"/>
                </a:solidFill>
                <a:latin typeface="Calibri" pitchFamily="34" charset="0"/>
                <a:cs typeface="Calibri" pitchFamily="34" charset="0"/>
              </a:rPr>
              <a:t>Jämna ut </a:t>
            </a:r>
            <a:r>
              <a:rPr lang="sv-SE" sz="1400" dirty="0">
                <a:solidFill>
                  <a:prstClr val="black"/>
                </a:solidFill>
                <a:latin typeface="Calibri" pitchFamily="34" charset="0"/>
                <a:cs typeface="Calibri" pitchFamily="34" charset="0"/>
              </a:rPr>
              <a:t>arbetsbelastningen.</a:t>
            </a:r>
          </a:p>
          <a:p>
            <a:pPr marL="228600" indent="-228600" defTabSz="457200">
              <a:buFont typeface="+mj-lt"/>
              <a:buAutoNum type="arabicPeriod" startAt="2"/>
            </a:pPr>
            <a:r>
              <a:rPr lang="sv-SE" sz="1400" dirty="0">
                <a:solidFill>
                  <a:prstClr val="black"/>
                </a:solidFill>
                <a:latin typeface="Calibri" pitchFamily="34" charset="0"/>
                <a:cs typeface="Calibri" pitchFamily="34" charset="0"/>
              </a:rPr>
              <a:t>Skapa en kultur där</a:t>
            </a:r>
            <a:r>
              <a:rPr lang="sv-SE" sz="1400" dirty="0">
                <a:solidFill>
                  <a:srgbClr val="FF0000"/>
                </a:solidFill>
                <a:latin typeface="Calibri" pitchFamily="34" charset="0"/>
                <a:cs typeface="Calibri" pitchFamily="34" charset="0"/>
              </a:rPr>
              <a:t> </a:t>
            </a:r>
            <a:r>
              <a:rPr lang="sv-SE" sz="1400" b="1" dirty="0">
                <a:solidFill>
                  <a:srgbClr val="388600"/>
                </a:solidFill>
                <a:latin typeface="Calibri" pitchFamily="34" charset="0"/>
                <a:cs typeface="Calibri" pitchFamily="34" charset="0"/>
              </a:rPr>
              <a:t>processerna stoppas </a:t>
            </a:r>
            <a:r>
              <a:rPr lang="sv-SE" sz="1400" dirty="0">
                <a:solidFill>
                  <a:prstClr val="black"/>
                </a:solidFill>
                <a:latin typeface="Calibri" pitchFamily="34" charset="0"/>
                <a:cs typeface="Calibri" pitchFamily="34" charset="0"/>
              </a:rPr>
              <a:t>för att lösa problem.</a:t>
            </a:r>
          </a:p>
          <a:p>
            <a:pPr marL="228600" indent="-228600" defTabSz="457200">
              <a:buClr>
                <a:prstClr val="black"/>
              </a:buClr>
              <a:buFont typeface="+mj-lt"/>
              <a:buAutoNum type="arabicPeriod" startAt="2"/>
            </a:pPr>
            <a:r>
              <a:rPr lang="sv-SE" sz="1400" b="1" dirty="0">
                <a:solidFill>
                  <a:srgbClr val="388600"/>
                </a:solidFill>
                <a:latin typeface="Calibri" pitchFamily="34" charset="0"/>
                <a:cs typeface="Calibri" pitchFamily="34" charset="0"/>
              </a:rPr>
              <a:t>Standardiserat</a:t>
            </a:r>
            <a:r>
              <a:rPr lang="sv-SE" sz="1400" b="1" dirty="0">
                <a:solidFill>
                  <a:prstClr val="black"/>
                </a:solidFill>
                <a:latin typeface="Calibri" pitchFamily="34" charset="0"/>
                <a:cs typeface="Calibri" pitchFamily="34" charset="0"/>
              </a:rPr>
              <a:t> </a:t>
            </a:r>
            <a:r>
              <a:rPr lang="sv-SE" sz="1400" dirty="0">
                <a:solidFill>
                  <a:prstClr val="black"/>
                </a:solidFill>
                <a:latin typeface="Calibri" pitchFamily="34" charset="0"/>
                <a:cs typeface="Calibri" pitchFamily="34" charset="0"/>
              </a:rPr>
              <a:t>arbete är grunden för ständiga förbättringar.</a:t>
            </a:r>
          </a:p>
          <a:p>
            <a:pPr marL="228600" indent="-228600" defTabSz="457200">
              <a:lnSpc>
                <a:spcPct val="150000"/>
              </a:lnSpc>
              <a:buFont typeface="+mj-lt"/>
              <a:buAutoNum type="arabicPeriod" startAt="2"/>
            </a:pPr>
            <a:r>
              <a:rPr lang="sv-SE" sz="1400" dirty="0">
                <a:solidFill>
                  <a:prstClr val="black"/>
                </a:solidFill>
                <a:latin typeface="Calibri" pitchFamily="34" charset="0"/>
                <a:cs typeface="Calibri" pitchFamily="34" charset="0"/>
              </a:rPr>
              <a:t>Använd</a:t>
            </a:r>
            <a:r>
              <a:rPr lang="sv-SE" sz="1400" b="1" dirty="0">
                <a:solidFill>
                  <a:prstClr val="black"/>
                </a:solidFill>
                <a:latin typeface="Calibri" pitchFamily="34" charset="0"/>
                <a:cs typeface="Calibri" pitchFamily="34" charset="0"/>
              </a:rPr>
              <a:t> </a:t>
            </a:r>
            <a:r>
              <a:rPr lang="sv-SE" sz="1400" b="1" dirty="0">
                <a:solidFill>
                  <a:srgbClr val="388600"/>
                </a:solidFill>
                <a:latin typeface="Calibri" pitchFamily="34" charset="0"/>
                <a:cs typeface="Calibri" pitchFamily="34" charset="0"/>
              </a:rPr>
              <a:t>visuell styrning, </a:t>
            </a:r>
            <a:r>
              <a:rPr lang="sv-SE" sz="1400" dirty="0">
                <a:solidFill>
                  <a:prstClr val="black"/>
                </a:solidFill>
                <a:latin typeface="Calibri" pitchFamily="34" charset="0"/>
                <a:cs typeface="Calibri" pitchFamily="34" charset="0"/>
              </a:rPr>
              <a:t>så att inga problem döljs.</a:t>
            </a:r>
          </a:p>
          <a:p>
            <a:pPr marL="228600" indent="-228600" defTabSz="457200">
              <a:buFont typeface="+mj-lt"/>
              <a:buAutoNum type="arabicPeriod" startAt="2"/>
            </a:pPr>
            <a:r>
              <a:rPr lang="sv-SE" sz="1400" dirty="0">
                <a:solidFill>
                  <a:prstClr val="black"/>
                </a:solidFill>
                <a:latin typeface="Calibri" pitchFamily="34" charset="0"/>
                <a:cs typeface="Calibri" pitchFamily="34" charset="0"/>
              </a:rPr>
              <a:t>Använd bara pålitlig,</a:t>
            </a:r>
            <a:r>
              <a:rPr lang="sv-SE" sz="1400" b="1" dirty="0">
                <a:solidFill>
                  <a:prstClr val="black"/>
                </a:solidFill>
                <a:latin typeface="Calibri" pitchFamily="34" charset="0"/>
                <a:cs typeface="Calibri" pitchFamily="34" charset="0"/>
              </a:rPr>
              <a:t> </a:t>
            </a:r>
            <a:r>
              <a:rPr lang="sv-SE" sz="1400" b="1" dirty="0">
                <a:solidFill>
                  <a:srgbClr val="388600"/>
                </a:solidFill>
                <a:latin typeface="Calibri" pitchFamily="34" charset="0"/>
                <a:cs typeface="Calibri" pitchFamily="34" charset="0"/>
              </a:rPr>
              <a:t>väl utprövad teknik </a:t>
            </a:r>
            <a:r>
              <a:rPr lang="sv-SE" sz="1400" dirty="0">
                <a:solidFill>
                  <a:prstClr val="black"/>
                </a:solidFill>
                <a:latin typeface="Calibri" pitchFamily="34" charset="0"/>
                <a:cs typeface="Calibri" pitchFamily="34" charset="0"/>
              </a:rPr>
              <a:t>som passar medarbetarna och processerna.</a:t>
            </a:r>
          </a:p>
          <a:p>
            <a:pPr algn="ctr" defTabSz="457200"/>
            <a:endParaRPr lang="sv-SE" sz="1100" dirty="0">
              <a:solidFill>
                <a:prstClr val="black"/>
              </a:solidFill>
              <a:latin typeface="Calibri"/>
            </a:endParaRPr>
          </a:p>
        </p:txBody>
      </p:sp>
      <p:sp>
        <p:nvSpPr>
          <p:cNvPr id="17" name="Bildtext 1 16"/>
          <p:cNvSpPr/>
          <p:nvPr/>
        </p:nvSpPr>
        <p:spPr>
          <a:xfrm>
            <a:off x="6905769" y="5483273"/>
            <a:ext cx="5086993" cy="505583"/>
          </a:xfrm>
          <a:prstGeom prst="borderCallout1">
            <a:avLst>
              <a:gd name="adj1" fmla="val 28911"/>
              <a:gd name="adj2" fmla="val 328"/>
              <a:gd name="adj3" fmla="val 30729"/>
              <a:gd name="adj4" fmla="val -9273"/>
            </a:avLst>
          </a:prstGeom>
        </p:spPr>
        <p:style>
          <a:lnRef idx="2">
            <a:schemeClr val="accent4"/>
          </a:lnRef>
          <a:fillRef idx="1">
            <a:schemeClr val="lt1"/>
          </a:fillRef>
          <a:effectRef idx="0">
            <a:schemeClr val="accent4"/>
          </a:effectRef>
          <a:fontRef idx="minor">
            <a:schemeClr val="dk1"/>
          </a:fontRef>
        </p:style>
        <p:txBody>
          <a:bodyPr rtlCol="0" anchor="ctr"/>
          <a:lstStyle/>
          <a:p>
            <a:pPr marL="228600" indent="-228600" defTabSz="457200">
              <a:buFont typeface="+mj-lt"/>
              <a:buAutoNum type="arabicPeriod"/>
            </a:pPr>
            <a:r>
              <a:rPr lang="sv-SE" sz="1400" dirty="0">
                <a:solidFill>
                  <a:prstClr val="black"/>
                </a:solidFill>
                <a:latin typeface="Calibri" pitchFamily="34" charset="0"/>
                <a:cs typeface="Calibri" pitchFamily="34" charset="0"/>
              </a:rPr>
              <a:t>Basera besluten på </a:t>
            </a:r>
            <a:r>
              <a:rPr lang="sv-SE" sz="1400" b="1" dirty="0">
                <a:solidFill>
                  <a:srgbClr val="388600"/>
                </a:solidFill>
                <a:latin typeface="Calibri" pitchFamily="34" charset="0"/>
                <a:cs typeface="Calibri" pitchFamily="34" charset="0"/>
              </a:rPr>
              <a:t>långsiktigt tänkande,</a:t>
            </a:r>
            <a:r>
              <a:rPr lang="sv-SE" sz="1400" dirty="0">
                <a:solidFill>
                  <a:srgbClr val="388600"/>
                </a:solidFill>
                <a:latin typeface="Calibri" pitchFamily="34" charset="0"/>
                <a:cs typeface="Calibri" pitchFamily="34" charset="0"/>
              </a:rPr>
              <a:t> </a:t>
            </a:r>
            <a:r>
              <a:rPr lang="sv-SE" sz="1400" dirty="0">
                <a:solidFill>
                  <a:prstClr val="black"/>
                </a:solidFill>
                <a:latin typeface="Calibri" pitchFamily="34" charset="0"/>
                <a:cs typeface="Calibri" pitchFamily="34" charset="0"/>
              </a:rPr>
              <a:t>även då det sker på bekostnad av kortsiktiga finansiella mål.</a:t>
            </a:r>
          </a:p>
        </p:txBody>
      </p:sp>
      <p:sp>
        <p:nvSpPr>
          <p:cNvPr id="18" name="Bildtext 1 17"/>
          <p:cNvSpPr/>
          <p:nvPr/>
        </p:nvSpPr>
        <p:spPr>
          <a:xfrm>
            <a:off x="5421274" y="1816545"/>
            <a:ext cx="6571488" cy="1151139"/>
          </a:xfrm>
          <a:prstGeom prst="borderCallout1">
            <a:avLst>
              <a:gd name="adj1" fmla="val 100030"/>
              <a:gd name="adj2" fmla="val 9481"/>
              <a:gd name="adj3" fmla="val 160750"/>
              <a:gd name="adj4" fmla="val -3977"/>
            </a:avLst>
          </a:prstGeom>
        </p:spPr>
        <p:style>
          <a:lnRef idx="2">
            <a:schemeClr val="accent3"/>
          </a:lnRef>
          <a:fillRef idx="1">
            <a:schemeClr val="lt1"/>
          </a:fillRef>
          <a:effectRef idx="0">
            <a:schemeClr val="accent3"/>
          </a:effectRef>
          <a:fontRef idx="minor">
            <a:schemeClr val="dk1"/>
          </a:fontRef>
        </p:style>
        <p:txBody>
          <a:bodyPr rtlCol="0" anchor="ctr"/>
          <a:lstStyle/>
          <a:p>
            <a:pPr marL="228600" indent="-228600" defTabSz="457200">
              <a:buFont typeface="+mj-lt"/>
              <a:buAutoNum type="arabicPeriod" startAt="9"/>
            </a:pPr>
            <a:r>
              <a:rPr lang="sv-SE" sz="1400" dirty="0">
                <a:solidFill>
                  <a:prstClr val="black"/>
                </a:solidFill>
                <a:latin typeface="Calibri" pitchFamily="34" charset="0"/>
                <a:cs typeface="Calibri" pitchFamily="34" charset="0"/>
              </a:rPr>
              <a:t>Odla</a:t>
            </a:r>
            <a:r>
              <a:rPr lang="sv-SE" sz="1400" dirty="0">
                <a:solidFill>
                  <a:srgbClr val="388600"/>
                </a:solidFill>
                <a:latin typeface="Calibri" pitchFamily="34" charset="0"/>
                <a:cs typeface="Calibri" pitchFamily="34" charset="0"/>
              </a:rPr>
              <a:t> </a:t>
            </a:r>
            <a:r>
              <a:rPr lang="sv-SE" sz="1400" b="1" dirty="0">
                <a:solidFill>
                  <a:srgbClr val="388600"/>
                </a:solidFill>
                <a:latin typeface="Calibri" pitchFamily="34" charset="0"/>
                <a:cs typeface="Calibri" pitchFamily="34" charset="0"/>
              </a:rPr>
              <a:t>ledare</a:t>
            </a:r>
            <a:r>
              <a:rPr lang="sv-SE" sz="1400" dirty="0">
                <a:solidFill>
                  <a:srgbClr val="388600"/>
                </a:solidFill>
                <a:latin typeface="Calibri" pitchFamily="34" charset="0"/>
                <a:cs typeface="Calibri" pitchFamily="34" charset="0"/>
              </a:rPr>
              <a:t> </a:t>
            </a:r>
            <a:r>
              <a:rPr lang="sv-SE" sz="1400" dirty="0">
                <a:solidFill>
                  <a:prstClr val="black"/>
                </a:solidFill>
                <a:latin typeface="Calibri" pitchFamily="34" charset="0"/>
                <a:cs typeface="Calibri" pitchFamily="34" charset="0"/>
              </a:rPr>
              <a:t>som känner verksamheten på djupet, lever enligt företagets filosofi och lär andra göra det.</a:t>
            </a:r>
          </a:p>
          <a:p>
            <a:pPr marL="228600" indent="-228600" defTabSz="457200">
              <a:buFont typeface="+mj-lt"/>
              <a:buAutoNum type="arabicPeriod" startAt="9"/>
            </a:pPr>
            <a:r>
              <a:rPr lang="sv-SE" sz="1400" dirty="0">
                <a:solidFill>
                  <a:prstClr val="black"/>
                </a:solidFill>
                <a:latin typeface="Calibri" pitchFamily="34" charset="0"/>
                <a:cs typeface="Calibri" pitchFamily="34" charset="0"/>
              </a:rPr>
              <a:t> Utveckla enastående </a:t>
            </a:r>
            <a:r>
              <a:rPr lang="sv-SE" sz="1400" b="1" dirty="0">
                <a:solidFill>
                  <a:srgbClr val="388600"/>
                </a:solidFill>
                <a:latin typeface="Calibri" pitchFamily="34" charset="0"/>
                <a:cs typeface="Calibri" pitchFamily="34" charset="0"/>
              </a:rPr>
              <a:t>människor och arbetslag </a:t>
            </a:r>
            <a:r>
              <a:rPr lang="sv-SE" sz="1400" dirty="0">
                <a:solidFill>
                  <a:prstClr val="black"/>
                </a:solidFill>
                <a:latin typeface="Calibri" pitchFamily="34" charset="0"/>
                <a:cs typeface="Calibri" pitchFamily="34" charset="0"/>
              </a:rPr>
              <a:t>som följer företagets filosofi.</a:t>
            </a:r>
          </a:p>
          <a:p>
            <a:pPr marL="228600" indent="-228600" defTabSz="457200">
              <a:buFont typeface="+mj-lt"/>
              <a:buAutoNum type="arabicPeriod" startAt="9"/>
            </a:pPr>
            <a:r>
              <a:rPr lang="sv-SE" sz="1400" dirty="0">
                <a:solidFill>
                  <a:prstClr val="black"/>
                </a:solidFill>
                <a:latin typeface="Calibri" pitchFamily="34" charset="0"/>
                <a:cs typeface="Calibri" pitchFamily="34" charset="0"/>
              </a:rPr>
              <a:t>Respektera </a:t>
            </a:r>
            <a:r>
              <a:rPr lang="sv-SE" sz="1400" b="1" dirty="0">
                <a:solidFill>
                  <a:srgbClr val="388600"/>
                </a:solidFill>
                <a:latin typeface="Calibri" pitchFamily="34" charset="0"/>
                <a:cs typeface="Calibri" pitchFamily="34" charset="0"/>
              </a:rPr>
              <a:t>partners och leverantörer </a:t>
            </a:r>
            <a:r>
              <a:rPr lang="sv-SE" sz="1400" dirty="0">
                <a:solidFill>
                  <a:prstClr val="black"/>
                </a:solidFill>
                <a:latin typeface="Calibri" pitchFamily="34" charset="0"/>
                <a:cs typeface="Calibri" pitchFamily="34" charset="0"/>
              </a:rPr>
              <a:t>genom att utmana dem och hjälpa dem bli bättre</a:t>
            </a:r>
            <a:r>
              <a:rPr lang="sv-SE" sz="1200" dirty="0">
                <a:solidFill>
                  <a:prstClr val="black"/>
                </a:solidFill>
                <a:latin typeface="Calibri" pitchFamily="34" charset="0"/>
                <a:cs typeface="Calibri" pitchFamily="34" charset="0"/>
              </a:rPr>
              <a:t>.</a:t>
            </a:r>
          </a:p>
        </p:txBody>
      </p:sp>
      <p:sp>
        <p:nvSpPr>
          <p:cNvPr id="19" name="Bildtext 1 18"/>
          <p:cNvSpPr/>
          <p:nvPr/>
        </p:nvSpPr>
        <p:spPr>
          <a:xfrm>
            <a:off x="5272736" y="521650"/>
            <a:ext cx="6720026" cy="1073125"/>
          </a:xfrm>
          <a:prstGeom prst="borderCallout1">
            <a:avLst>
              <a:gd name="adj1" fmla="val 50785"/>
              <a:gd name="adj2" fmla="val -255"/>
              <a:gd name="adj3" fmla="val 129710"/>
              <a:gd name="adj4" fmla="val -18138"/>
            </a:avLst>
          </a:prstGeom>
        </p:spPr>
        <p:style>
          <a:lnRef idx="2">
            <a:schemeClr val="accent1"/>
          </a:lnRef>
          <a:fillRef idx="1">
            <a:schemeClr val="lt1"/>
          </a:fillRef>
          <a:effectRef idx="0">
            <a:schemeClr val="accent1"/>
          </a:effectRef>
          <a:fontRef idx="minor">
            <a:schemeClr val="dk1"/>
          </a:fontRef>
        </p:style>
        <p:txBody>
          <a:bodyPr rtlCol="0" anchor="ctr"/>
          <a:lstStyle/>
          <a:p>
            <a:pPr marL="228600" indent="-228600" defTabSz="457200">
              <a:buFont typeface="+mj-lt"/>
              <a:buAutoNum type="arabicPeriod" startAt="12"/>
            </a:pPr>
            <a:r>
              <a:rPr lang="sv-SE" sz="1400" dirty="0">
                <a:solidFill>
                  <a:prstClr val="black"/>
                </a:solidFill>
                <a:latin typeface="Calibri" pitchFamily="34" charset="0"/>
                <a:cs typeface="Calibri" pitchFamily="34" charset="0"/>
              </a:rPr>
              <a:t>Gå och se </a:t>
            </a:r>
            <a:r>
              <a:rPr lang="sv-SE" sz="1400" b="1" dirty="0">
                <a:solidFill>
                  <a:srgbClr val="388600"/>
                </a:solidFill>
                <a:latin typeface="Calibri" pitchFamily="34" charset="0"/>
                <a:cs typeface="Calibri" pitchFamily="34" charset="0"/>
              </a:rPr>
              <a:t>med egna ögon </a:t>
            </a:r>
            <a:r>
              <a:rPr lang="sv-SE" sz="1400" dirty="0">
                <a:solidFill>
                  <a:prstClr val="black"/>
                </a:solidFill>
                <a:latin typeface="Calibri" pitchFamily="34" charset="0"/>
                <a:cs typeface="Calibri" pitchFamily="34" charset="0"/>
              </a:rPr>
              <a:t>för att förstå situationen i grunden.</a:t>
            </a:r>
          </a:p>
          <a:p>
            <a:pPr marL="228600" indent="-228600" defTabSz="457200">
              <a:buFont typeface="+mj-lt"/>
              <a:buAutoNum type="arabicPeriod" startAt="12"/>
            </a:pPr>
            <a:r>
              <a:rPr lang="sv-SE" sz="1400" dirty="0">
                <a:solidFill>
                  <a:prstClr val="black"/>
                </a:solidFill>
                <a:latin typeface="Calibri" pitchFamily="34" charset="0"/>
                <a:cs typeface="Calibri" pitchFamily="34" charset="0"/>
              </a:rPr>
              <a:t>Fatta beslut långsamt och i </a:t>
            </a:r>
            <a:r>
              <a:rPr lang="sv-SE" sz="1400" b="1" dirty="0">
                <a:solidFill>
                  <a:srgbClr val="388600"/>
                </a:solidFill>
                <a:latin typeface="Calibri" pitchFamily="34" charset="0"/>
                <a:cs typeface="Calibri" pitchFamily="34" charset="0"/>
              </a:rPr>
              <a:t>samförstånd</a:t>
            </a:r>
            <a:r>
              <a:rPr lang="sv-SE" sz="1400" dirty="0">
                <a:solidFill>
                  <a:prstClr val="black"/>
                </a:solidFill>
                <a:latin typeface="Calibri" pitchFamily="34" charset="0"/>
                <a:cs typeface="Calibri" pitchFamily="34" charset="0"/>
              </a:rPr>
              <a:t>, överväg alla alternativ och genomför snabbt.</a:t>
            </a:r>
          </a:p>
          <a:p>
            <a:pPr marL="228600" indent="-228600" defTabSz="457200">
              <a:buFont typeface="+mj-lt"/>
              <a:buAutoNum type="arabicPeriod" startAt="12"/>
            </a:pPr>
            <a:r>
              <a:rPr lang="sv-SE" sz="1400" dirty="0">
                <a:solidFill>
                  <a:prstClr val="black"/>
                </a:solidFill>
                <a:latin typeface="Calibri" pitchFamily="34" charset="0"/>
                <a:cs typeface="Calibri" pitchFamily="34" charset="0"/>
              </a:rPr>
              <a:t>Bli en </a:t>
            </a:r>
            <a:r>
              <a:rPr lang="sv-SE" sz="1400" b="1" dirty="0">
                <a:solidFill>
                  <a:srgbClr val="388600"/>
                </a:solidFill>
                <a:latin typeface="Calibri" pitchFamily="34" charset="0"/>
                <a:cs typeface="Calibri" pitchFamily="34" charset="0"/>
              </a:rPr>
              <a:t>lärande organisation </a:t>
            </a:r>
            <a:r>
              <a:rPr lang="sv-SE" sz="1400" dirty="0">
                <a:solidFill>
                  <a:prstClr val="black"/>
                </a:solidFill>
                <a:latin typeface="Calibri" pitchFamily="34" charset="0"/>
                <a:cs typeface="Calibri" pitchFamily="34" charset="0"/>
              </a:rPr>
              <a:t>genom att oförtröttligt reflektera och ständigt förbättra.</a:t>
            </a:r>
          </a:p>
        </p:txBody>
      </p:sp>
      <p:sp>
        <p:nvSpPr>
          <p:cNvPr id="20" name="textruta 19"/>
          <p:cNvSpPr txBox="1"/>
          <p:nvPr/>
        </p:nvSpPr>
        <p:spPr>
          <a:xfrm>
            <a:off x="451411" y="6114474"/>
            <a:ext cx="7014259" cy="523220"/>
          </a:xfrm>
          <a:prstGeom prst="rect">
            <a:avLst/>
          </a:prstGeom>
          <a:noFill/>
        </p:spPr>
        <p:txBody>
          <a:bodyPr wrap="square" rtlCol="0">
            <a:spAutoFit/>
          </a:bodyPr>
          <a:lstStyle/>
          <a:p>
            <a:pPr defTabSz="457200"/>
            <a:r>
              <a:rPr lang="sv-SE" sz="1400" i="1" dirty="0">
                <a:solidFill>
                  <a:prstClr val="black"/>
                </a:solidFill>
                <a:latin typeface="Calibri"/>
              </a:rPr>
              <a:t>De 14 principer, indelade i pyramidens ”4 P” (efter motsvarande engelska ord på P),</a:t>
            </a:r>
            <a:br>
              <a:rPr lang="sv-SE" sz="1400" i="1" dirty="0">
                <a:solidFill>
                  <a:prstClr val="black"/>
                </a:solidFill>
                <a:latin typeface="Calibri"/>
              </a:rPr>
            </a:br>
            <a:r>
              <a:rPr lang="sv-SE" sz="1400" i="1" dirty="0">
                <a:solidFill>
                  <a:prstClr val="black"/>
                </a:solidFill>
                <a:latin typeface="Calibri"/>
              </a:rPr>
              <a:t> enligt JK </a:t>
            </a:r>
            <a:r>
              <a:rPr lang="sv-SE" sz="1400" i="1" dirty="0" err="1">
                <a:solidFill>
                  <a:prstClr val="black"/>
                </a:solidFill>
                <a:latin typeface="Calibri"/>
              </a:rPr>
              <a:t>Liker</a:t>
            </a:r>
            <a:r>
              <a:rPr lang="sv-SE" sz="1400" i="1" dirty="0">
                <a:solidFill>
                  <a:prstClr val="black"/>
                </a:solidFill>
                <a:latin typeface="Calibri"/>
              </a:rPr>
              <a:t> som vanligtvis används för att karaktärisera Lean.</a:t>
            </a:r>
            <a:endParaRPr lang="sv-SE" sz="1400" dirty="0">
              <a:solidFill>
                <a:prstClr val="black"/>
              </a:solidFill>
              <a:latin typeface="Calibri"/>
            </a:endParaRPr>
          </a:p>
        </p:txBody>
      </p:sp>
      <p:sp>
        <p:nvSpPr>
          <p:cNvPr id="21" name="Rubrik 16"/>
          <p:cNvSpPr txBox="1">
            <a:spLocks/>
          </p:cNvSpPr>
          <p:nvPr/>
        </p:nvSpPr>
        <p:spPr>
          <a:xfrm>
            <a:off x="560512" y="370689"/>
            <a:ext cx="4277181" cy="963303"/>
          </a:xfrm>
          <a:prstGeom prst="rect">
            <a:avLst/>
          </a:prstGeom>
        </p:spPr>
        <p:txBody>
          <a:bodyPr lIns="91440" tIns="45720" rIns="91440" bIns="45720" anchor="t">
            <a:normAutofit fontScale="82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sv-SE" b="1" err="1">
                <a:solidFill>
                  <a:srgbClr val="000000"/>
                </a:solidFill>
                <a:latin typeface="Arial"/>
                <a:cs typeface="Calibri"/>
              </a:rPr>
              <a:t>Leans</a:t>
            </a:r>
            <a:r>
              <a:rPr lang="sv-SE" b="1" dirty="0">
                <a:solidFill>
                  <a:srgbClr val="000000"/>
                </a:solidFill>
                <a:latin typeface="Arial"/>
                <a:cs typeface="Calibri"/>
              </a:rPr>
              <a:t> 14 principer</a:t>
            </a:r>
            <a:endParaRPr lang="sv-SE" dirty="0">
              <a:solidFill>
                <a:srgbClr val="000000"/>
              </a:solidFill>
              <a:latin typeface="Arial"/>
              <a:cs typeface="Calibri"/>
            </a:endParaRPr>
          </a:p>
        </p:txBody>
      </p:sp>
    </p:spTree>
    <p:extLst>
      <p:ext uri="{BB962C8B-B14F-4D97-AF65-F5344CB8AC3E}">
        <p14:creationId xmlns:p14="http://schemas.microsoft.com/office/powerpoint/2010/main" val="28905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cknad serie&#10;&#10;AI-genererat innehåll kan vara felaktigt.">
            <a:extLst>
              <a:ext uri="{FF2B5EF4-FFF2-40B4-BE49-F238E27FC236}">
                <a16:creationId xmlns:a16="http://schemas.microsoft.com/office/drawing/2014/main" id="{BA73FDD4-9FEA-566B-CA97-5AA7FE6CF1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0282" y="250457"/>
            <a:ext cx="5648434" cy="5377310"/>
          </a:xfrm>
          <a:prstGeom prst="rect">
            <a:avLst/>
          </a:prstGeom>
        </p:spPr>
      </p:pic>
      <p:pic>
        <p:nvPicPr>
          <p:cNvPr id="1026" name="Picture 2">
            <a:extLst>
              <a:ext uri="{FF2B5EF4-FFF2-40B4-BE49-F238E27FC236}">
                <a16:creationId xmlns:a16="http://schemas.microsoft.com/office/drawing/2014/main" id="{14443861-07AA-BAC6-28E0-6CE93D3175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798" y="194580"/>
            <a:ext cx="3903875" cy="4068631"/>
          </a:xfrm>
          <a:prstGeom prst="rect">
            <a:avLst/>
          </a:prstGeom>
          <a:noFill/>
          <a:extLst>
            <a:ext uri="{909E8E84-426E-40DD-AFC4-6F175D3DCCD1}">
              <a14:hiddenFill xmlns:a14="http://schemas.microsoft.com/office/drawing/2010/main">
                <a:solidFill>
                  <a:srgbClr val="FFFFFF"/>
                </a:solidFill>
              </a14:hiddenFill>
            </a:ext>
          </a:extLst>
        </p:spPr>
      </p:pic>
      <p:sp>
        <p:nvSpPr>
          <p:cNvPr id="6" name="Rektangel 5">
            <a:extLst>
              <a:ext uri="{FF2B5EF4-FFF2-40B4-BE49-F238E27FC236}">
                <a16:creationId xmlns:a16="http://schemas.microsoft.com/office/drawing/2014/main" id="{FB5C8BF0-96EA-ABE8-B7E9-1850CE2ECDC8}"/>
              </a:ext>
            </a:extLst>
          </p:cNvPr>
          <p:cNvSpPr/>
          <p:nvPr/>
        </p:nvSpPr>
        <p:spPr>
          <a:xfrm>
            <a:off x="8178244" y="1138647"/>
            <a:ext cx="1968976" cy="1731243"/>
          </a:xfrm>
          <a:prstGeom prst="rect">
            <a:avLst/>
          </a:prstGeom>
          <a:noFill/>
        </p:spPr>
        <p:txBody>
          <a:bodyPr wrap="square" lIns="68580" tIns="34290" rIns="68580" bIns="34290" anchor="t">
            <a:spAutoFit/>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sv-SE" b="1" dirty="0">
                <a:ln w="1905"/>
                <a:effectLst>
                  <a:innerShdw blurRad="69850" dist="43180" dir="5400000">
                    <a:srgbClr val="000000">
                      <a:alpha val="65000"/>
                    </a:srgbClr>
                  </a:innerShdw>
                </a:effectLst>
                <a:latin typeface="Arial"/>
                <a:ea typeface="Calibri"/>
                <a:cs typeface="Calibri"/>
              </a:rPr>
              <a:t>VI FYLLER FRAMTIDEN MED</a:t>
            </a:r>
          </a:p>
          <a:p>
            <a:pPr algn="ctr"/>
            <a:r>
              <a:rPr lang="sv-SE" b="1" dirty="0">
                <a:ln w="1905"/>
                <a:effectLst>
                  <a:innerShdw blurRad="69850" dist="43180" dir="5400000">
                    <a:srgbClr val="000000">
                      <a:alpha val="65000"/>
                    </a:srgbClr>
                  </a:innerShdw>
                </a:effectLst>
                <a:latin typeface="Arial"/>
                <a:ea typeface="Calibri"/>
                <a:cs typeface="Calibri"/>
              </a:rPr>
              <a:t>GRÖN MJÖLK FRÅN KOR VI SOM VI ÄLSKAR </a:t>
            </a:r>
            <a:endParaRPr lang="sv-SE" dirty="0">
              <a:latin typeface="Arial"/>
              <a:ea typeface="Calibri"/>
              <a:cs typeface="Calibri"/>
            </a:endParaRPr>
          </a:p>
        </p:txBody>
      </p:sp>
      <p:sp>
        <p:nvSpPr>
          <p:cNvPr id="7" name="textruta 6">
            <a:extLst>
              <a:ext uri="{FF2B5EF4-FFF2-40B4-BE49-F238E27FC236}">
                <a16:creationId xmlns:a16="http://schemas.microsoft.com/office/drawing/2014/main" id="{18B9AB4C-A170-59B3-57A4-C1C29F7C1A64}"/>
              </a:ext>
            </a:extLst>
          </p:cNvPr>
          <p:cNvSpPr txBox="1"/>
          <p:nvPr/>
        </p:nvSpPr>
        <p:spPr>
          <a:xfrm>
            <a:off x="2154168" y="5377310"/>
            <a:ext cx="5921775" cy="954107"/>
          </a:xfrm>
          <a:prstGeom prst="rect">
            <a:avLst/>
          </a:prstGeom>
          <a:noFill/>
        </p:spPr>
        <p:txBody>
          <a:bodyPr wrap="square" lIns="91440" tIns="45720" rIns="91440" bIns="45720" rtlCol="0" anchor="t">
            <a:spAutoFit/>
          </a:bodyPr>
          <a:lstStyle/>
          <a:p>
            <a:r>
              <a:rPr lang="sv-SE" sz="2800" b="1" dirty="0">
                <a:solidFill>
                  <a:schemeClr val="accent2">
                    <a:lumMod val="50000"/>
                  </a:schemeClr>
                </a:solidFill>
                <a:latin typeface="Arial"/>
                <a:cs typeface="Arial"/>
              </a:rPr>
              <a:t>POSITIVA 		TA ANSVAR</a:t>
            </a:r>
          </a:p>
          <a:p>
            <a:r>
              <a:rPr lang="sv-SE" sz="2800" b="1" dirty="0">
                <a:solidFill>
                  <a:schemeClr val="accent2">
                    <a:lumMod val="50000"/>
                  </a:schemeClr>
                </a:solidFill>
                <a:latin typeface="Arial"/>
                <a:cs typeface="Arial"/>
              </a:rPr>
              <a:t>RISKMEDVETNA 	TYDLIGA </a:t>
            </a:r>
            <a:endParaRPr lang="sv-SE" sz="2800" dirty="0">
              <a:solidFill>
                <a:schemeClr val="accent2">
                  <a:lumMod val="50000"/>
                </a:schemeClr>
              </a:solidFill>
              <a:ea typeface="Calibri"/>
              <a:cs typeface="Calibri"/>
            </a:endParaRPr>
          </a:p>
        </p:txBody>
      </p:sp>
      <p:sp>
        <p:nvSpPr>
          <p:cNvPr id="9" name="textruta 8">
            <a:extLst>
              <a:ext uri="{FF2B5EF4-FFF2-40B4-BE49-F238E27FC236}">
                <a16:creationId xmlns:a16="http://schemas.microsoft.com/office/drawing/2014/main" id="{76403CC5-B83C-77AA-087A-6A152491A625}"/>
              </a:ext>
            </a:extLst>
          </p:cNvPr>
          <p:cNvSpPr txBox="1"/>
          <p:nvPr/>
        </p:nvSpPr>
        <p:spPr>
          <a:xfrm>
            <a:off x="3046807" y="1132843"/>
            <a:ext cx="2792312" cy="369332"/>
          </a:xfrm>
          <a:prstGeom prst="rect">
            <a:avLst/>
          </a:prstGeom>
          <a:noFill/>
        </p:spPr>
        <p:txBody>
          <a:bodyPr wrap="square" lIns="91440" tIns="45720" rIns="91440" bIns="45720" rtlCol="0" anchor="t">
            <a:spAutoFit/>
          </a:bodyPr>
          <a:lstStyle/>
          <a:p>
            <a:r>
              <a:rPr lang="sv-SE" b="1" dirty="0">
                <a:highlight>
                  <a:srgbClr val="FFFF00"/>
                </a:highlight>
                <a:latin typeface="Arial"/>
                <a:cs typeface="Arial"/>
              </a:rPr>
              <a:t>Långsiktigt tänkande</a:t>
            </a:r>
            <a:endParaRPr lang="sv-SE" b="1" dirty="0">
              <a:highlight>
                <a:srgbClr val="FFFF00"/>
              </a:highlight>
              <a:latin typeface="Arial"/>
              <a:ea typeface="Calibri"/>
              <a:cs typeface="Arial"/>
            </a:endParaRPr>
          </a:p>
        </p:txBody>
      </p:sp>
      <p:sp>
        <p:nvSpPr>
          <p:cNvPr id="11" name="textruta 10">
            <a:extLst>
              <a:ext uri="{FF2B5EF4-FFF2-40B4-BE49-F238E27FC236}">
                <a16:creationId xmlns:a16="http://schemas.microsoft.com/office/drawing/2014/main" id="{DEC22E3E-4831-9547-E7D2-08F164107918}"/>
              </a:ext>
            </a:extLst>
          </p:cNvPr>
          <p:cNvSpPr txBox="1"/>
          <p:nvPr/>
        </p:nvSpPr>
        <p:spPr>
          <a:xfrm>
            <a:off x="4966494" y="2619348"/>
            <a:ext cx="2894170" cy="646331"/>
          </a:xfrm>
          <a:prstGeom prst="rect">
            <a:avLst/>
          </a:prstGeom>
          <a:noFill/>
        </p:spPr>
        <p:txBody>
          <a:bodyPr wrap="square" lIns="91440" tIns="45720" rIns="91440" bIns="45720" rtlCol="0" anchor="t">
            <a:spAutoFit/>
          </a:bodyPr>
          <a:lstStyle/>
          <a:p>
            <a:r>
              <a:rPr lang="sv-SE" b="1" dirty="0">
                <a:highlight>
                  <a:srgbClr val="FFFF00"/>
                </a:highlight>
                <a:latin typeface="Arial"/>
                <a:cs typeface="Arial"/>
              </a:rPr>
              <a:t>Jämna ut arbets-</a:t>
            </a:r>
            <a:br>
              <a:rPr lang="sv-SE" b="1" dirty="0">
                <a:highlight>
                  <a:srgbClr val="FFFF00"/>
                </a:highlight>
                <a:latin typeface="Arial"/>
                <a:cs typeface="Arial"/>
              </a:rPr>
            </a:br>
            <a:r>
              <a:rPr lang="sv-SE" b="1" dirty="0">
                <a:highlight>
                  <a:srgbClr val="FFFF00"/>
                </a:highlight>
                <a:latin typeface="Arial"/>
                <a:cs typeface="Arial"/>
              </a:rPr>
              <a:t>belastningen</a:t>
            </a:r>
            <a:endParaRPr lang="sv-SE" b="1" dirty="0">
              <a:highlight>
                <a:srgbClr val="FFFF00"/>
              </a:highlight>
              <a:latin typeface="Arial"/>
              <a:ea typeface="Calibri"/>
              <a:cs typeface="Arial"/>
            </a:endParaRPr>
          </a:p>
        </p:txBody>
      </p:sp>
      <p:sp>
        <p:nvSpPr>
          <p:cNvPr id="16" name="textruta 15">
            <a:extLst>
              <a:ext uri="{FF2B5EF4-FFF2-40B4-BE49-F238E27FC236}">
                <a16:creationId xmlns:a16="http://schemas.microsoft.com/office/drawing/2014/main" id="{E99D3923-1FE4-DC17-C623-32DBC2EAC88B}"/>
              </a:ext>
            </a:extLst>
          </p:cNvPr>
          <p:cNvSpPr txBox="1"/>
          <p:nvPr/>
        </p:nvSpPr>
        <p:spPr>
          <a:xfrm>
            <a:off x="4596872" y="1827686"/>
            <a:ext cx="1823136" cy="646331"/>
          </a:xfrm>
          <a:prstGeom prst="rect">
            <a:avLst/>
          </a:prstGeom>
          <a:noFill/>
        </p:spPr>
        <p:txBody>
          <a:bodyPr wrap="square" lIns="91440" tIns="45720" rIns="91440" bIns="45720" rtlCol="0" anchor="t">
            <a:spAutoFit/>
          </a:bodyPr>
          <a:lstStyle/>
          <a:p>
            <a:r>
              <a:rPr lang="sv-SE" b="1" dirty="0">
                <a:highlight>
                  <a:srgbClr val="FFFF00"/>
                </a:highlight>
                <a:latin typeface="Arial"/>
                <a:cs typeface="Arial"/>
              </a:rPr>
              <a:t>Dragande system</a:t>
            </a:r>
            <a:endParaRPr lang="sv-SE" b="1">
              <a:highlight>
                <a:srgbClr val="FFFF00"/>
              </a:highlight>
              <a:latin typeface="Arial"/>
              <a:ea typeface="Calibri"/>
              <a:cs typeface="Arial"/>
            </a:endParaRPr>
          </a:p>
        </p:txBody>
      </p:sp>
      <p:sp>
        <p:nvSpPr>
          <p:cNvPr id="23" name="textruta 22">
            <a:extLst>
              <a:ext uri="{FF2B5EF4-FFF2-40B4-BE49-F238E27FC236}">
                <a16:creationId xmlns:a16="http://schemas.microsoft.com/office/drawing/2014/main" id="{FC669D13-1C87-A4F7-28B8-3EB4FAA8A10E}"/>
              </a:ext>
            </a:extLst>
          </p:cNvPr>
          <p:cNvSpPr txBox="1"/>
          <p:nvPr/>
        </p:nvSpPr>
        <p:spPr>
          <a:xfrm>
            <a:off x="1778115" y="2551057"/>
            <a:ext cx="2141152" cy="923330"/>
          </a:xfrm>
          <a:prstGeom prst="rect">
            <a:avLst/>
          </a:prstGeom>
          <a:noFill/>
        </p:spPr>
        <p:txBody>
          <a:bodyPr wrap="square" lIns="91440" tIns="45720" rIns="91440" bIns="45720" rtlCol="0" anchor="t">
            <a:spAutoFit/>
          </a:bodyPr>
          <a:lstStyle/>
          <a:p>
            <a:r>
              <a:rPr lang="sv-SE" b="1" dirty="0">
                <a:highlight>
                  <a:srgbClr val="FFFF00"/>
                </a:highlight>
                <a:latin typeface="Arial"/>
                <a:cs typeface="Arial"/>
              </a:rPr>
              <a:t>Rutiner /Standardiserat  arbete</a:t>
            </a:r>
            <a:endParaRPr lang="sv-SE" b="1" dirty="0">
              <a:highlight>
                <a:srgbClr val="FFFF00"/>
              </a:highlight>
              <a:latin typeface="Arial"/>
              <a:ea typeface="Calibri"/>
              <a:cs typeface="Arial"/>
            </a:endParaRPr>
          </a:p>
        </p:txBody>
      </p:sp>
      <p:sp>
        <p:nvSpPr>
          <p:cNvPr id="24" name="textruta 23">
            <a:extLst>
              <a:ext uri="{FF2B5EF4-FFF2-40B4-BE49-F238E27FC236}">
                <a16:creationId xmlns:a16="http://schemas.microsoft.com/office/drawing/2014/main" id="{C5A7E5AF-2EA1-FB09-B2B4-0FD790616E84}"/>
              </a:ext>
            </a:extLst>
          </p:cNvPr>
          <p:cNvSpPr txBox="1"/>
          <p:nvPr/>
        </p:nvSpPr>
        <p:spPr>
          <a:xfrm>
            <a:off x="2303814" y="1848463"/>
            <a:ext cx="2141152" cy="646331"/>
          </a:xfrm>
          <a:prstGeom prst="rect">
            <a:avLst/>
          </a:prstGeom>
          <a:noFill/>
        </p:spPr>
        <p:txBody>
          <a:bodyPr wrap="square" lIns="91440" tIns="45720" rIns="91440" bIns="45720" rtlCol="0" anchor="t">
            <a:spAutoFit/>
          </a:bodyPr>
          <a:lstStyle/>
          <a:p>
            <a:r>
              <a:rPr lang="sv-SE" b="1" dirty="0">
                <a:highlight>
                  <a:srgbClr val="FFFF00"/>
                </a:highlight>
                <a:latin typeface="Arial"/>
                <a:cs typeface="Arial"/>
              </a:rPr>
              <a:t>Lärande organisation</a:t>
            </a:r>
            <a:endParaRPr lang="sv-SE" b="1">
              <a:highlight>
                <a:srgbClr val="FFFF00"/>
              </a:highlight>
              <a:latin typeface="Arial"/>
              <a:ea typeface="Calibri"/>
              <a:cs typeface="Arial"/>
            </a:endParaRPr>
          </a:p>
        </p:txBody>
      </p:sp>
      <p:sp>
        <p:nvSpPr>
          <p:cNvPr id="2" name="textruta 1">
            <a:extLst>
              <a:ext uri="{FF2B5EF4-FFF2-40B4-BE49-F238E27FC236}">
                <a16:creationId xmlns:a16="http://schemas.microsoft.com/office/drawing/2014/main" id="{34E2996B-9307-C523-1419-C23153B2077B}"/>
              </a:ext>
            </a:extLst>
          </p:cNvPr>
          <p:cNvSpPr txBox="1"/>
          <p:nvPr/>
        </p:nvSpPr>
        <p:spPr>
          <a:xfrm>
            <a:off x="8909905" y="5332882"/>
            <a:ext cx="2678531"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sv-SE" sz="2400" b="1" dirty="0">
                <a:solidFill>
                  <a:schemeClr val="tx1">
                    <a:lumMod val="85000"/>
                    <a:lumOff val="15000"/>
                  </a:schemeClr>
                </a:solidFill>
                <a:latin typeface="Arial"/>
                <a:ea typeface="Calibri"/>
                <a:cs typeface="Calibri"/>
              </a:rPr>
              <a:t>Exempel från lantbruksföretag</a:t>
            </a:r>
            <a:endParaRPr lang="sv-SE" sz="2400" b="1" dirty="0">
              <a:solidFill>
                <a:schemeClr val="tx1">
                  <a:lumMod val="85000"/>
                  <a:lumOff val="15000"/>
                </a:schemeClr>
              </a:solidFill>
              <a:latin typeface="Arial"/>
            </a:endParaRPr>
          </a:p>
        </p:txBody>
      </p:sp>
    </p:spTree>
    <p:extLst>
      <p:ext uri="{BB962C8B-B14F-4D97-AF65-F5344CB8AC3E}">
        <p14:creationId xmlns:p14="http://schemas.microsoft.com/office/powerpoint/2010/main" val="2665297060"/>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800" dirty="0" smtClean="0">
            <a:solidFill>
              <a:schemeClr val="tx1">
                <a:lumMod val="85000"/>
                <a:lumOff val="15000"/>
              </a:schemeClr>
            </a:solidFill>
          </a:defRPr>
        </a:defPPr>
      </a:lstStyle>
    </a:txDef>
  </a:objectDefaults>
  <a:extraClrSchemeLst/>
</a:theme>
</file>

<file path=ppt/theme/theme3.xml><?xml version="1.0" encoding="utf-8"?>
<a:theme xmlns:a="http://schemas.openxmlformats.org/drawingml/2006/main" name="2_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normAutofit/>
      </a:bodyPr>
      <a:lstStyle>
        <a:defPPr>
          <a:defRPr sz="2800" dirty="0" smtClean="0">
            <a:solidFill>
              <a:schemeClr val="tx1">
                <a:lumMod val="85000"/>
                <a:lumOff val="15000"/>
              </a:schemeClr>
            </a:solidFill>
          </a:defRPr>
        </a:defPPr>
      </a:lstStyle>
    </a:txDef>
  </a:objectDefaults>
  <a:extraClrSchemeLst/>
</a:theme>
</file>

<file path=ppt/theme/theme4.xml><?xml version="1.0" encoding="utf-8"?>
<a:theme xmlns:a="http://schemas.openxmlformats.org/drawingml/2006/main" name="3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cc52fd1-4084-4967-b238-cfd41d19cde4">
      <Terms xmlns="http://schemas.microsoft.com/office/infopath/2007/PartnerControls"/>
    </lcf76f155ced4ddcb4097134ff3c332f>
    <TaxCatchAll xmlns="da959c67-1504-4c94-b121-98718622c0b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7DA9F26C8271C4C8C5445BECDB8F407" ma:contentTypeVersion="12" ma:contentTypeDescription="Skapa ett nytt dokument." ma:contentTypeScope="" ma:versionID="e2be050b02f4fa8b5aa6b5e31dcebccd">
  <xsd:schema xmlns:xsd="http://www.w3.org/2001/XMLSchema" xmlns:xs="http://www.w3.org/2001/XMLSchema" xmlns:p="http://schemas.microsoft.com/office/2006/metadata/properties" xmlns:ns2="4cc52fd1-4084-4967-b238-cfd41d19cde4" xmlns:ns3="da959c67-1504-4c94-b121-98718622c0b0" targetNamespace="http://schemas.microsoft.com/office/2006/metadata/properties" ma:root="true" ma:fieldsID="5f84ff716df39f2248df64523d9e1a74" ns2:_="" ns3:_="">
    <xsd:import namespace="4cc52fd1-4084-4967-b238-cfd41d19cde4"/>
    <xsd:import namespace="da959c67-1504-4c94-b121-98718622c0b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c52fd1-4084-4967-b238-cfd41d19cd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357ce2f8-f89c-471c-b8ae-5f01d944964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a959c67-1504-4c94-b121-98718622c0b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fe89e46-3c17-4b3f-afdc-bf5f9390e02d}" ma:internalName="TaxCatchAll" ma:showField="CatchAllData" ma:web="da959c67-1504-4c94-b121-98718622c0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30EC39-8C29-48F7-B8E7-E5F4B1C27523}">
  <ds:schemaRefs>
    <ds:schemaRef ds:uri="http://schemas.microsoft.com/sharepoint/v3/contenttype/forms"/>
  </ds:schemaRefs>
</ds:datastoreItem>
</file>

<file path=customXml/itemProps2.xml><?xml version="1.0" encoding="utf-8"?>
<ds:datastoreItem xmlns:ds="http://schemas.openxmlformats.org/officeDocument/2006/customXml" ds:itemID="{F36F30D0-5B82-457B-B17D-1AE4701E395F}">
  <ds:schemaRefs>
    <ds:schemaRef ds:uri="3783813a-a908-48d3-af1b-2dde1f7d32cf"/>
    <ds:schemaRef ds:uri="4cc52fd1-4084-4967-b238-cfd41d19cde4"/>
    <ds:schemaRef ds:uri="da959c67-1504-4c94-b121-98718622c0b0"/>
    <ds:schemaRef ds:uri="edf87c31-c10e-4dfc-8508-ba0e7f764ff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399BE0E-832B-4F91-AEF5-A7852D0696EE}">
  <ds:schemaRefs>
    <ds:schemaRef ds:uri="4cc52fd1-4084-4967-b238-cfd41d19cde4"/>
    <ds:schemaRef ds:uri="da959c67-1504-4c94-b121-98718622c0b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112</TotalTime>
  <Words>2257</Words>
  <Application>Microsoft Office PowerPoint</Application>
  <PresentationFormat>Bredbild</PresentationFormat>
  <Paragraphs>169</Paragraphs>
  <Slides>12</Slides>
  <Notes>10</Notes>
  <HiddenSlides>0</HiddenSlides>
  <MMClips>0</MMClips>
  <ScaleCrop>false</ScaleCrop>
  <HeadingPairs>
    <vt:vector size="6" baseType="variant">
      <vt:variant>
        <vt:lpstr>Använt teckensnitt</vt:lpstr>
      </vt:variant>
      <vt:variant>
        <vt:i4>7</vt:i4>
      </vt:variant>
      <vt:variant>
        <vt:lpstr>Tema</vt:lpstr>
      </vt:variant>
      <vt:variant>
        <vt:i4>4</vt:i4>
      </vt:variant>
      <vt:variant>
        <vt:lpstr>Bildrubriker</vt:lpstr>
      </vt:variant>
      <vt:variant>
        <vt:i4>12</vt:i4>
      </vt:variant>
    </vt:vector>
  </HeadingPairs>
  <TitlesOfParts>
    <vt:vector size="23" baseType="lpstr">
      <vt:lpstr>Aptos</vt:lpstr>
      <vt:lpstr>Aptos Display</vt:lpstr>
      <vt:lpstr>Arial</vt:lpstr>
      <vt:lpstr>Calibri</vt:lpstr>
      <vt:lpstr>Calibri Light</vt:lpstr>
      <vt:lpstr>Georgia</vt:lpstr>
      <vt:lpstr>Wingdings</vt:lpstr>
      <vt:lpstr>Office-tema</vt:lpstr>
      <vt:lpstr>1_Office-tema</vt:lpstr>
      <vt:lpstr>2_Office-tema</vt:lpstr>
      <vt:lpstr>3_Office-tema</vt:lpstr>
      <vt:lpstr> Lean och leansprinciper</vt:lpstr>
      <vt:lpstr> Lean är en filosofi  Ett gemensamt tankesätt och arbetssätt att förhålla sig till   </vt:lpstr>
      <vt:lpstr>Långsiktigt skapa ett robust system!</vt:lpstr>
      <vt:lpstr> Göra rätt saker på rätt sätt!  Gemensamt lärande och förbättringsarbete</vt:lpstr>
      <vt:lpstr>PowerPoint-presentation</vt:lpstr>
      <vt:lpstr>Leans principer  - ett sätt att tänka  Talar inte om hur ett problem ska lösas men vägleder  hur man ska tänka. </vt:lpstr>
      <vt:lpstr>Toyotas produktion beskrivs av</vt:lpstr>
      <vt:lpstr>PowerPoint-presentation</vt:lpstr>
      <vt:lpstr>PowerPoint-presentation</vt:lpstr>
      <vt:lpstr>PowerPoint-presentation</vt:lpstr>
      <vt:lpstr>Tips! </vt:lpstr>
      <vt:lpstr>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Katarina Steen</dc:creator>
  <cp:lastModifiedBy>Åsa-Lina Nordlund</cp:lastModifiedBy>
  <cp:revision>72</cp:revision>
  <dcterms:created xsi:type="dcterms:W3CDTF">2024-05-28T05:48:10Z</dcterms:created>
  <dcterms:modified xsi:type="dcterms:W3CDTF">2025-06-23T07:48:45Z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0x01010017DA9F26C8271C4C8C5445BECDB8F407</vt:lpwstr>
  </property>
  <property fmtid="{D5CDD505-2E9C-101B-9397-08002B2CF9AE}" pid="3" name="MediaServiceImageTags">
    <vt:lpwstr/>
  </property>
  <property fmtid="{D5CDD505-2E9C-101B-9397-08002B2CF9AE}" pid="4" name="Order">
    <vt:r8>143000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