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3"/>
  </p:notesMasterIdLst>
  <p:sldIdLst>
    <p:sldId id="12512" r:id="rId6"/>
    <p:sldId id="1988" r:id="rId7"/>
    <p:sldId id="2000" r:id="rId8"/>
    <p:sldId id="1986" r:id="rId9"/>
    <p:sldId id="1996" r:id="rId10"/>
    <p:sldId id="1992" r:id="rId11"/>
    <p:sldId id="1987" r:id="rId12"/>
    <p:sldId id="1982" r:id="rId13"/>
    <p:sldId id="1453" r:id="rId14"/>
    <p:sldId id="1994" r:id="rId15"/>
    <p:sldId id="652" r:id="rId16"/>
    <p:sldId id="723" r:id="rId17"/>
    <p:sldId id="645" r:id="rId18"/>
    <p:sldId id="1997" r:id="rId19"/>
    <p:sldId id="1998" r:id="rId20"/>
    <p:sldId id="301" r:id="rId21"/>
    <p:sldId id="944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ktion verktyg Gröna Korset" id="{AD10AC99-B068-4B51-B1A0-2D7D93073407}">
          <p14:sldIdLst>
            <p14:sldId id="12512"/>
            <p14:sldId id="1988"/>
            <p14:sldId id="2000"/>
          </p14:sldIdLst>
        </p14:section>
        <p14:section name="Mall Gröna korset" id="{89971D28-868C-454E-BC42-A00CBDB800CD}">
          <p14:sldIdLst>
            <p14:sldId id="1986"/>
          </p14:sldIdLst>
        </p14:section>
        <p14:section name="Arbetsgång - Hur gör man?" id="{EA4D7621-E480-475B-96F3-A7D2731D3CEF}">
          <p14:sldIdLst>
            <p14:sldId id="1996"/>
          </p14:sldIdLst>
        </p14:section>
        <p14:section name="Praktisk användning" id="{DA64C510-2737-4A57-874A-0FC1832653A9}">
          <p14:sldIdLst>
            <p14:sldId id="1992"/>
            <p14:sldId id="1987"/>
            <p14:sldId id="1982"/>
          </p14:sldIdLst>
        </p14:section>
        <p14:section name="Systematiskt arbetsmiljöarbete" id="{39036421-2281-43C9-BECA-08EAAFDDE419}">
          <p14:sldIdLst>
            <p14:sldId id="1453"/>
            <p14:sldId id="1994"/>
          </p14:sldIdLst>
        </p14:section>
        <p14:section name="Skyddsrond" id="{9356E3D6-6221-47AC-A5BE-73EFE133D457}">
          <p14:sldIdLst>
            <p14:sldId id="652"/>
            <p14:sldId id="723"/>
            <p14:sldId id="645"/>
            <p14:sldId id="1997"/>
          </p14:sldIdLst>
        </p14:section>
        <p14:section name="Årshjul" id="{BE95A461-4FA2-4296-89D2-F7EC99B512DC}">
          <p14:sldIdLst>
            <p14:sldId id="1998"/>
          </p14:sldIdLst>
        </p14:section>
        <p14:section name="Tips" id="{CCE7459D-6568-488A-8C5E-373D04A7BC62}">
          <p14:sldIdLst>
            <p14:sldId id="301"/>
            <p14:sldId id="9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41B"/>
    <a:srgbClr val="E1CF27"/>
    <a:srgbClr val="60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676B2A-4608-4D83-B43E-6D321340BBB4}" v="17" dt="2025-06-19T17:27:33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03" autoAdjust="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Åsa-Lina Nordlund" userId="7e96768a-9080-4672-be98-afb4b17f83c4" providerId="ADAL" clId="{E0676B2A-4608-4D83-B43E-6D321340BBB4}"/>
    <pc:docChg chg="custSel addSld delSld modSld modSection">
      <pc:chgData name="Åsa-Lina Nordlund" userId="7e96768a-9080-4672-be98-afb4b17f83c4" providerId="ADAL" clId="{E0676B2A-4608-4D83-B43E-6D321340BBB4}" dt="2025-06-19T17:49:34.330" v="1935" actId="20577"/>
      <pc:docMkLst>
        <pc:docMk/>
      </pc:docMkLst>
      <pc:sldChg chg="addSp delSp modSp mod modNotesTx">
        <pc:chgData name="Åsa-Lina Nordlund" userId="7e96768a-9080-4672-be98-afb4b17f83c4" providerId="ADAL" clId="{E0676B2A-4608-4D83-B43E-6D321340BBB4}" dt="2025-06-18T05:25:25.821" v="1561" actId="20577"/>
        <pc:sldMkLst>
          <pc:docMk/>
          <pc:sldMk cId="2218488295" sldId="301"/>
        </pc:sldMkLst>
        <pc:spChg chg="mod">
          <ac:chgData name="Åsa-Lina Nordlund" userId="7e96768a-9080-4672-be98-afb4b17f83c4" providerId="ADAL" clId="{E0676B2A-4608-4D83-B43E-6D321340BBB4}" dt="2025-06-18T05:12:23.226" v="648" actId="1076"/>
          <ac:spMkLst>
            <pc:docMk/>
            <pc:sldMk cId="2218488295" sldId="301"/>
            <ac:spMk id="2" creationId="{37049411-93FB-FD81-F37F-BE93A8C73697}"/>
          </ac:spMkLst>
        </pc:spChg>
        <pc:spChg chg="mod">
          <ac:chgData name="Åsa-Lina Nordlund" userId="7e96768a-9080-4672-be98-afb4b17f83c4" providerId="ADAL" clId="{E0676B2A-4608-4D83-B43E-6D321340BBB4}" dt="2025-06-18T05:12:37.443" v="652" actId="1076"/>
          <ac:spMkLst>
            <pc:docMk/>
            <pc:sldMk cId="2218488295" sldId="301"/>
            <ac:spMk id="3" creationId="{71B8CC8B-C1EB-0E9F-5B1D-91F089173254}"/>
          </ac:spMkLst>
        </pc:spChg>
        <pc:spChg chg="add del mod">
          <ac:chgData name="Åsa-Lina Nordlund" userId="7e96768a-9080-4672-be98-afb4b17f83c4" providerId="ADAL" clId="{E0676B2A-4608-4D83-B43E-6D321340BBB4}" dt="2025-06-18T05:20:13.807" v="874" actId="478"/>
          <ac:spMkLst>
            <pc:docMk/>
            <pc:sldMk cId="2218488295" sldId="301"/>
            <ac:spMk id="9" creationId="{04754E24-D39B-138E-8518-2F6601494BAB}"/>
          </ac:spMkLst>
        </pc:spChg>
        <pc:picChg chg="mod">
          <ac:chgData name="Åsa-Lina Nordlund" userId="7e96768a-9080-4672-be98-afb4b17f83c4" providerId="ADAL" clId="{E0676B2A-4608-4D83-B43E-6D321340BBB4}" dt="2025-06-18T05:12:31.639" v="651" actId="14100"/>
          <ac:picMkLst>
            <pc:docMk/>
            <pc:sldMk cId="2218488295" sldId="301"/>
            <ac:picMk id="4" creationId="{C736C7AE-3371-87DF-811B-B4F4D706445A}"/>
          </ac:picMkLst>
        </pc:picChg>
        <pc:picChg chg="add mod">
          <ac:chgData name="Åsa-Lina Nordlund" userId="7e96768a-9080-4672-be98-afb4b17f83c4" providerId="ADAL" clId="{E0676B2A-4608-4D83-B43E-6D321340BBB4}" dt="2025-06-18T05:17:45.859" v="858" actId="1076"/>
          <ac:picMkLst>
            <pc:docMk/>
            <pc:sldMk cId="2218488295" sldId="301"/>
            <ac:picMk id="6" creationId="{FBAFE49A-F5D2-1A14-B15B-119367D3B669}"/>
          </ac:picMkLst>
        </pc:picChg>
        <pc:cxnChg chg="add del">
          <ac:chgData name="Åsa-Lina Nordlund" userId="7e96768a-9080-4672-be98-afb4b17f83c4" providerId="ADAL" clId="{E0676B2A-4608-4D83-B43E-6D321340BBB4}" dt="2025-06-18T05:17:59.090" v="860" actId="478"/>
          <ac:cxnSpMkLst>
            <pc:docMk/>
            <pc:sldMk cId="2218488295" sldId="301"/>
            <ac:cxnSpMk id="8" creationId="{AE9E4A50-EB1A-2495-71FC-97CB574DDBAD}"/>
          </ac:cxnSpMkLst>
        </pc:cxnChg>
      </pc:sldChg>
      <pc:sldChg chg="modSp mod">
        <pc:chgData name="Åsa-Lina Nordlund" userId="7e96768a-9080-4672-be98-afb4b17f83c4" providerId="ADAL" clId="{E0676B2A-4608-4D83-B43E-6D321340BBB4}" dt="2025-06-18T05:09:13.397" v="466" actId="14100"/>
        <pc:sldMkLst>
          <pc:docMk/>
          <pc:sldMk cId="128065918" sldId="645"/>
        </pc:sldMkLst>
        <pc:spChg chg="mod">
          <ac:chgData name="Åsa-Lina Nordlund" userId="7e96768a-9080-4672-be98-afb4b17f83c4" providerId="ADAL" clId="{E0676B2A-4608-4D83-B43E-6D321340BBB4}" dt="2025-06-18T05:09:13.397" v="466" actId="14100"/>
          <ac:spMkLst>
            <pc:docMk/>
            <pc:sldMk cId="128065918" sldId="645"/>
            <ac:spMk id="7" creationId="{49DF7F32-C472-A1BA-3735-99E553190609}"/>
          </ac:spMkLst>
        </pc:spChg>
        <pc:spChg chg="mod">
          <ac:chgData name="Åsa-Lina Nordlund" userId="7e96768a-9080-4672-be98-afb4b17f83c4" providerId="ADAL" clId="{E0676B2A-4608-4D83-B43E-6D321340BBB4}" dt="2025-06-18T05:08:56.606" v="462" actId="1076"/>
          <ac:spMkLst>
            <pc:docMk/>
            <pc:sldMk cId="128065918" sldId="645"/>
            <ac:spMk id="64" creationId="{8B3A5EB2-C55F-4A07-BEF6-7874CDA01C73}"/>
          </ac:spMkLst>
        </pc:spChg>
        <pc:picChg chg="mod">
          <ac:chgData name="Åsa-Lina Nordlund" userId="7e96768a-9080-4672-be98-afb4b17f83c4" providerId="ADAL" clId="{E0676B2A-4608-4D83-B43E-6D321340BBB4}" dt="2025-06-18T05:09:00.286" v="463" actId="1076"/>
          <ac:picMkLst>
            <pc:docMk/>
            <pc:sldMk cId="128065918" sldId="645"/>
            <ac:picMk id="5" creationId="{56114395-920C-075D-2D37-FBF4033DA358}"/>
          </ac:picMkLst>
        </pc:picChg>
      </pc:sldChg>
      <pc:sldChg chg="modSp mod">
        <pc:chgData name="Åsa-Lina Nordlund" userId="7e96768a-9080-4672-be98-afb4b17f83c4" providerId="ADAL" clId="{E0676B2A-4608-4D83-B43E-6D321340BBB4}" dt="2025-06-18T05:08:41.129" v="461" actId="207"/>
        <pc:sldMkLst>
          <pc:docMk/>
          <pc:sldMk cId="3588575534" sldId="652"/>
        </pc:sldMkLst>
        <pc:spChg chg="mod">
          <ac:chgData name="Åsa-Lina Nordlund" userId="7e96768a-9080-4672-be98-afb4b17f83c4" providerId="ADAL" clId="{E0676B2A-4608-4D83-B43E-6D321340BBB4}" dt="2025-06-18T05:08:41.129" v="461" actId="207"/>
          <ac:spMkLst>
            <pc:docMk/>
            <pc:sldMk cId="3588575534" sldId="652"/>
            <ac:spMk id="2" creationId="{E898D486-9395-A499-7DC9-77011BDB751F}"/>
          </ac:spMkLst>
        </pc:spChg>
        <pc:spChg chg="mod">
          <ac:chgData name="Åsa-Lina Nordlund" userId="7e96768a-9080-4672-be98-afb4b17f83c4" providerId="ADAL" clId="{E0676B2A-4608-4D83-B43E-6D321340BBB4}" dt="2025-06-18T05:08:03.674" v="456" actId="1076"/>
          <ac:spMkLst>
            <pc:docMk/>
            <pc:sldMk cId="3588575534" sldId="652"/>
            <ac:spMk id="10" creationId="{BE0F3566-7CFB-3CBA-C586-45FD5B4B76A9}"/>
          </ac:spMkLst>
        </pc:spChg>
      </pc:sldChg>
      <pc:sldChg chg="modSp add mod">
        <pc:chgData name="Åsa-Lina Nordlund" userId="7e96768a-9080-4672-be98-afb4b17f83c4" providerId="ADAL" clId="{E0676B2A-4608-4D83-B43E-6D321340BBB4}" dt="2025-06-19T17:49:34.330" v="1935" actId="20577"/>
        <pc:sldMkLst>
          <pc:docMk/>
          <pc:sldMk cId="2278680579" sldId="944"/>
        </pc:sldMkLst>
        <pc:spChg chg="mod">
          <ac:chgData name="Åsa-Lina Nordlund" userId="7e96768a-9080-4672-be98-afb4b17f83c4" providerId="ADAL" clId="{E0676B2A-4608-4D83-B43E-6D321340BBB4}" dt="2025-06-19T17:49:34.330" v="1935" actId="20577"/>
          <ac:spMkLst>
            <pc:docMk/>
            <pc:sldMk cId="2278680579" sldId="944"/>
            <ac:spMk id="4" creationId="{D932C5CA-3353-5A83-6C27-E4E6D9C61944}"/>
          </ac:spMkLst>
        </pc:spChg>
      </pc:sldChg>
      <pc:sldChg chg="modSp mod">
        <pc:chgData name="Åsa-Lina Nordlund" userId="7e96768a-9080-4672-be98-afb4b17f83c4" providerId="ADAL" clId="{E0676B2A-4608-4D83-B43E-6D321340BBB4}" dt="2025-06-18T05:07:22.543" v="454" actId="20577"/>
        <pc:sldMkLst>
          <pc:docMk/>
          <pc:sldMk cId="226569486" sldId="1982"/>
        </pc:sldMkLst>
        <pc:spChg chg="mod">
          <ac:chgData name="Åsa-Lina Nordlund" userId="7e96768a-9080-4672-be98-afb4b17f83c4" providerId="ADAL" clId="{E0676B2A-4608-4D83-B43E-6D321340BBB4}" dt="2025-06-18T05:07:22.543" v="454" actId="20577"/>
          <ac:spMkLst>
            <pc:docMk/>
            <pc:sldMk cId="226569486" sldId="1982"/>
            <ac:spMk id="4" creationId="{95F9C65C-A5AC-B1E4-F92F-85ABC9DC6AC5}"/>
          </ac:spMkLst>
        </pc:spChg>
        <pc:spChg chg="mod">
          <ac:chgData name="Åsa-Lina Nordlund" userId="7e96768a-9080-4672-be98-afb4b17f83c4" providerId="ADAL" clId="{E0676B2A-4608-4D83-B43E-6D321340BBB4}" dt="2025-06-18T05:05:22.951" v="352" actId="20577"/>
          <ac:spMkLst>
            <pc:docMk/>
            <pc:sldMk cId="226569486" sldId="1982"/>
            <ac:spMk id="6" creationId="{D1510166-CA99-7D31-37CB-EA4FE99201E7}"/>
          </ac:spMkLst>
        </pc:spChg>
        <pc:spChg chg="mod">
          <ac:chgData name="Åsa-Lina Nordlund" userId="7e96768a-9080-4672-be98-afb4b17f83c4" providerId="ADAL" clId="{E0676B2A-4608-4D83-B43E-6D321340BBB4}" dt="2025-06-18T05:07:03.173" v="429" actId="20577"/>
          <ac:spMkLst>
            <pc:docMk/>
            <pc:sldMk cId="226569486" sldId="1982"/>
            <ac:spMk id="7" creationId="{3DB2B5CE-47C5-9474-166F-4CE48FD48E53}"/>
          </ac:spMkLst>
        </pc:spChg>
        <pc:spChg chg="mod">
          <ac:chgData name="Åsa-Lina Nordlund" userId="7e96768a-9080-4672-be98-afb4b17f83c4" providerId="ADAL" clId="{E0676B2A-4608-4D83-B43E-6D321340BBB4}" dt="2025-06-18T05:04:44.424" v="290" actId="1076"/>
          <ac:spMkLst>
            <pc:docMk/>
            <pc:sldMk cId="226569486" sldId="1982"/>
            <ac:spMk id="10" creationId="{76C98B70-4D18-B85A-DC5D-FDB40EDB6C0B}"/>
          </ac:spMkLst>
        </pc:spChg>
        <pc:picChg chg="mod">
          <ac:chgData name="Åsa-Lina Nordlund" userId="7e96768a-9080-4672-be98-afb4b17f83c4" providerId="ADAL" clId="{E0676B2A-4608-4D83-B43E-6D321340BBB4}" dt="2025-06-18T05:06:48.247" v="408" actId="1076"/>
          <ac:picMkLst>
            <pc:docMk/>
            <pc:sldMk cId="226569486" sldId="1982"/>
            <ac:picMk id="5" creationId="{16F90552-8A34-9F56-8A94-A91CE67353EA}"/>
          </ac:picMkLst>
        </pc:picChg>
      </pc:sldChg>
      <pc:sldChg chg="addSp delSp modSp mod">
        <pc:chgData name="Åsa-Lina Nordlund" userId="7e96768a-9080-4672-be98-afb4b17f83c4" providerId="ADAL" clId="{E0676B2A-4608-4D83-B43E-6D321340BBB4}" dt="2025-06-18T05:29:43.242" v="1596" actId="1076"/>
        <pc:sldMkLst>
          <pc:docMk/>
          <pc:sldMk cId="3249075327" sldId="1987"/>
        </pc:sldMkLst>
        <pc:picChg chg="add mod">
          <ac:chgData name="Åsa-Lina Nordlund" userId="7e96768a-9080-4672-be98-afb4b17f83c4" providerId="ADAL" clId="{E0676B2A-4608-4D83-B43E-6D321340BBB4}" dt="2025-06-18T05:29:43.242" v="1596" actId="1076"/>
          <ac:picMkLst>
            <pc:docMk/>
            <pc:sldMk cId="3249075327" sldId="1987"/>
            <ac:picMk id="2" creationId="{757E1D3D-6050-7ED3-1A19-D8B430B3F69F}"/>
          </ac:picMkLst>
        </pc:picChg>
        <pc:picChg chg="del">
          <ac:chgData name="Åsa-Lina Nordlund" userId="7e96768a-9080-4672-be98-afb4b17f83c4" providerId="ADAL" clId="{E0676B2A-4608-4D83-B43E-6D321340BBB4}" dt="2025-06-18T05:29:01.093" v="1589" actId="478"/>
          <ac:picMkLst>
            <pc:docMk/>
            <pc:sldMk cId="3249075327" sldId="1987"/>
            <ac:picMk id="5" creationId="{32471019-9D31-4D64-3C51-1BB04C4E79D1}"/>
          </ac:picMkLst>
        </pc:picChg>
      </pc:sldChg>
      <pc:sldChg chg="addSp delSp modSp mod">
        <pc:chgData name="Åsa-Lina Nordlund" userId="7e96768a-9080-4672-be98-afb4b17f83c4" providerId="ADAL" clId="{E0676B2A-4608-4D83-B43E-6D321340BBB4}" dt="2025-06-18T05:30:54.661" v="1604" actId="14100"/>
        <pc:sldMkLst>
          <pc:docMk/>
          <pc:sldMk cId="1785645195" sldId="1992"/>
        </pc:sldMkLst>
        <pc:picChg chg="mod">
          <ac:chgData name="Åsa-Lina Nordlund" userId="7e96768a-9080-4672-be98-afb4b17f83c4" providerId="ADAL" clId="{E0676B2A-4608-4D83-B43E-6D321340BBB4}" dt="2025-06-18T05:30:54.661" v="1604" actId="14100"/>
          <ac:picMkLst>
            <pc:docMk/>
            <pc:sldMk cId="1785645195" sldId="1992"/>
            <ac:picMk id="3" creationId="{A243AD10-0500-9FAF-32B9-AD7D498AC7BB}"/>
          </ac:picMkLst>
        </pc:picChg>
        <pc:picChg chg="mod">
          <ac:chgData name="Åsa-Lina Nordlund" userId="7e96768a-9080-4672-be98-afb4b17f83c4" providerId="ADAL" clId="{E0676B2A-4608-4D83-B43E-6D321340BBB4}" dt="2025-06-18T05:25:54.384" v="1562" actId="14100"/>
          <ac:picMkLst>
            <pc:docMk/>
            <pc:sldMk cId="1785645195" sldId="1992"/>
            <ac:picMk id="4" creationId="{24F56A03-30BF-796A-1837-D73E28F514B5}"/>
          </ac:picMkLst>
        </pc:picChg>
        <pc:picChg chg="del">
          <ac:chgData name="Åsa-Lina Nordlund" userId="7e96768a-9080-4672-be98-afb4b17f83c4" providerId="ADAL" clId="{E0676B2A-4608-4D83-B43E-6D321340BBB4}" dt="2025-06-18T05:30:08.392" v="1597" actId="478"/>
          <ac:picMkLst>
            <pc:docMk/>
            <pc:sldMk cId="1785645195" sldId="1992"/>
            <ac:picMk id="5" creationId="{A3B64645-084F-B692-54F8-7D63D51F6E46}"/>
          </ac:picMkLst>
        </pc:picChg>
        <pc:picChg chg="add mod">
          <ac:chgData name="Åsa-Lina Nordlund" userId="7e96768a-9080-4672-be98-afb4b17f83c4" providerId="ADAL" clId="{E0676B2A-4608-4D83-B43E-6D321340BBB4}" dt="2025-06-18T05:30:45.547" v="1602" actId="692"/>
          <ac:picMkLst>
            <pc:docMk/>
            <pc:sldMk cId="1785645195" sldId="1992"/>
            <ac:picMk id="8" creationId="{45A74711-EEC3-8090-5C5F-6ACB35C1AD93}"/>
          </ac:picMkLst>
        </pc:picChg>
      </pc:sldChg>
      <pc:sldChg chg="modSp mod">
        <pc:chgData name="Åsa-Lina Nordlund" userId="7e96768a-9080-4672-be98-afb4b17f83c4" providerId="ADAL" clId="{E0676B2A-4608-4D83-B43E-6D321340BBB4}" dt="2025-06-18T05:28:17.757" v="1588" actId="14100"/>
        <pc:sldMkLst>
          <pc:docMk/>
          <pc:sldMk cId="2328454491" sldId="1996"/>
        </pc:sldMkLst>
        <pc:spChg chg="ord">
          <ac:chgData name="Åsa-Lina Nordlund" userId="7e96768a-9080-4672-be98-afb4b17f83c4" providerId="ADAL" clId="{E0676B2A-4608-4D83-B43E-6D321340BBB4}" dt="2025-06-18T05:27:23.349" v="1578" actId="167"/>
          <ac:spMkLst>
            <pc:docMk/>
            <pc:sldMk cId="2328454491" sldId="1996"/>
            <ac:spMk id="2" creationId="{F7783F5E-A0B8-80F8-69B9-D80E679A0641}"/>
          </ac:spMkLst>
        </pc:spChg>
        <pc:spChg chg="mod">
          <ac:chgData name="Åsa-Lina Nordlund" userId="7e96768a-9080-4672-be98-afb4b17f83c4" providerId="ADAL" clId="{E0676B2A-4608-4D83-B43E-6D321340BBB4}" dt="2025-06-18T05:28:01.837" v="1584" actId="1076"/>
          <ac:spMkLst>
            <pc:docMk/>
            <pc:sldMk cId="2328454491" sldId="1996"/>
            <ac:spMk id="10" creationId="{024B0DD4-37BB-254A-E03B-C76B28898B4C}"/>
          </ac:spMkLst>
        </pc:spChg>
        <pc:spChg chg="mod ord">
          <ac:chgData name="Åsa-Lina Nordlund" userId="7e96768a-9080-4672-be98-afb4b17f83c4" providerId="ADAL" clId="{E0676B2A-4608-4D83-B43E-6D321340BBB4}" dt="2025-06-18T05:28:05.152" v="1585" actId="14100"/>
          <ac:spMkLst>
            <pc:docMk/>
            <pc:sldMk cId="2328454491" sldId="1996"/>
            <ac:spMk id="12" creationId="{6D69FC45-2AFD-215C-1533-986EF62832F5}"/>
          </ac:spMkLst>
        </pc:spChg>
        <pc:spChg chg="mod">
          <ac:chgData name="Åsa-Lina Nordlund" userId="7e96768a-9080-4672-be98-afb4b17f83c4" providerId="ADAL" clId="{E0676B2A-4608-4D83-B43E-6D321340BBB4}" dt="2025-06-18T05:27:43.414" v="1583" actId="1076"/>
          <ac:spMkLst>
            <pc:docMk/>
            <pc:sldMk cId="2328454491" sldId="1996"/>
            <ac:spMk id="26" creationId="{3E2FB731-DF38-D863-FB4B-7EFB56E3F688}"/>
          </ac:spMkLst>
        </pc:spChg>
        <pc:spChg chg="mod">
          <ac:chgData name="Åsa-Lina Nordlund" userId="7e96768a-9080-4672-be98-afb4b17f83c4" providerId="ADAL" clId="{E0676B2A-4608-4D83-B43E-6D321340BBB4}" dt="2025-06-18T05:28:13.540" v="1587" actId="1076"/>
          <ac:spMkLst>
            <pc:docMk/>
            <pc:sldMk cId="2328454491" sldId="1996"/>
            <ac:spMk id="27" creationId="{1554E3A8-B737-9FDC-F4E3-83E4F5A1073F}"/>
          </ac:spMkLst>
        </pc:spChg>
        <pc:spChg chg="mod">
          <ac:chgData name="Åsa-Lina Nordlund" userId="7e96768a-9080-4672-be98-afb4b17f83c4" providerId="ADAL" clId="{E0676B2A-4608-4D83-B43E-6D321340BBB4}" dt="2025-06-18T05:26:44.387" v="1572" actId="1076"/>
          <ac:spMkLst>
            <pc:docMk/>
            <pc:sldMk cId="2328454491" sldId="1996"/>
            <ac:spMk id="28" creationId="{81C271E0-FE24-3E74-F1F0-D7A3935988EE}"/>
          </ac:spMkLst>
        </pc:spChg>
        <pc:spChg chg="mod">
          <ac:chgData name="Åsa-Lina Nordlund" userId="7e96768a-9080-4672-be98-afb4b17f83c4" providerId="ADAL" clId="{E0676B2A-4608-4D83-B43E-6D321340BBB4}" dt="2025-06-18T05:26:50.286" v="1574" actId="1076"/>
          <ac:spMkLst>
            <pc:docMk/>
            <pc:sldMk cId="2328454491" sldId="1996"/>
            <ac:spMk id="32" creationId="{EA53E6B5-BEB9-5A22-831C-DCE3ADA2C117}"/>
          </ac:spMkLst>
        </pc:spChg>
        <pc:spChg chg="mod">
          <ac:chgData name="Åsa-Lina Nordlund" userId="7e96768a-9080-4672-be98-afb4b17f83c4" providerId="ADAL" clId="{E0676B2A-4608-4D83-B43E-6D321340BBB4}" dt="2025-06-18T05:28:09.262" v="1586" actId="1076"/>
          <ac:spMkLst>
            <pc:docMk/>
            <pc:sldMk cId="2328454491" sldId="1996"/>
            <ac:spMk id="65" creationId="{00000000-0000-0000-0000-000000000000}"/>
          </ac:spMkLst>
        </pc:spChg>
        <pc:picChg chg="mod">
          <ac:chgData name="Åsa-Lina Nordlund" userId="7e96768a-9080-4672-be98-afb4b17f83c4" providerId="ADAL" clId="{E0676B2A-4608-4D83-B43E-6D321340BBB4}" dt="2025-06-18T05:26:10.618" v="1565" actId="1076"/>
          <ac:picMkLst>
            <pc:docMk/>
            <pc:sldMk cId="2328454491" sldId="1996"/>
            <ac:picMk id="4" creationId="{9100649F-1CE9-438B-5C06-F6FB3EE375EA}"/>
          </ac:picMkLst>
        </pc:picChg>
        <pc:picChg chg="mod">
          <ac:chgData name="Åsa-Lina Nordlund" userId="7e96768a-9080-4672-be98-afb4b17f83c4" providerId="ADAL" clId="{E0676B2A-4608-4D83-B43E-6D321340BBB4}" dt="2025-06-18T05:27:12.779" v="1577" actId="1076"/>
          <ac:picMkLst>
            <pc:docMk/>
            <pc:sldMk cId="2328454491" sldId="1996"/>
            <ac:picMk id="5" creationId="{638A048C-1713-4D77-95EC-1E671AACC545}"/>
          </ac:picMkLst>
        </pc:picChg>
        <pc:cxnChg chg="mod">
          <ac:chgData name="Åsa-Lina Nordlund" userId="7e96768a-9080-4672-be98-afb4b17f83c4" providerId="ADAL" clId="{E0676B2A-4608-4D83-B43E-6D321340BBB4}" dt="2025-06-18T05:28:17.757" v="1588" actId="14100"/>
          <ac:cxnSpMkLst>
            <pc:docMk/>
            <pc:sldMk cId="2328454491" sldId="1996"/>
            <ac:cxnSpMk id="6" creationId="{27C812D8-A1A6-F1C8-9813-6B59FE211303}"/>
          </ac:cxnSpMkLst>
        </pc:cxnChg>
      </pc:sldChg>
      <pc:sldChg chg="modSp mod">
        <pc:chgData name="Åsa-Lina Nordlund" userId="7e96768a-9080-4672-be98-afb4b17f83c4" providerId="ADAL" clId="{E0676B2A-4608-4D83-B43E-6D321340BBB4}" dt="2025-06-18T05:10:11.269" v="506" actId="20577"/>
        <pc:sldMkLst>
          <pc:docMk/>
          <pc:sldMk cId="2811785190" sldId="1997"/>
        </pc:sldMkLst>
        <pc:spChg chg="mod">
          <ac:chgData name="Åsa-Lina Nordlund" userId="7e96768a-9080-4672-be98-afb4b17f83c4" providerId="ADAL" clId="{E0676B2A-4608-4D83-B43E-6D321340BBB4}" dt="2025-06-18T05:10:11.269" v="506" actId="20577"/>
          <ac:spMkLst>
            <pc:docMk/>
            <pc:sldMk cId="2811785190" sldId="1997"/>
            <ac:spMk id="64" creationId="{8B3A5EB2-C55F-4A07-BEF6-7874CDA01C73}"/>
          </ac:spMkLst>
        </pc:spChg>
      </pc:sldChg>
      <pc:sldChg chg="addSp modSp mod">
        <pc:chgData name="Åsa-Lina Nordlund" userId="7e96768a-9080-4672-be98-afb4b17f83c4" providerId="ADAL" clId="{E0676B2A-4608-4D83-B43E-6D321340BBB4}" dt="2025-06-18T05:32:10.225" v="1610" actId="1076"/>
        <pc:sldMkLst>
          <pc:docMk/>
          <pc:sldMk cId="2812676113" sldId="1998"/>
        </pc:sldMkLst>
        <pc:spChg chg="mod">
          <ac:chgData name="Åsa-Lina Nordlund" userId="7e96768a-9080-4672-be98-afb4b17f83c4" providerId="ADAL" clId="{E0676B2A-4608-4D83-B43E-6D321340BBB4}" dt="2025-06-18T05:32:01.443" v="1608" actId="1076"/>
          <ac:spMkLst>
            <pc:docMk/>
            <pc:sldMk cId="2812676113" sldId="1998"/>
            <ac:spMk id="2" creationId="{56B19171-24C7-4B0C-F16D-81B5B59928F6}"/>
          </ac:spMkLst>
        </pc:spChg>
        <pc:picChg chg="add mod">
          <ac:chgData name="Åsa-Lina Nordlund" userId="7e96768a-9080-4672-be98-afb4b17f83c4" providerId="ADAL" clId="{E0676B2A-4608-4D83-B43E-6D321340BBB4}" dt="2025-06-18T05:32:10.225" v="1610" actId="1076"/>
          <ac:picMkLst>
            <pc:docMk/>
            <pc:sldMk cId="2812676113" sldId="1998"/>
            <ac:picMk id="3" creationId="{11F30B6E-805E-35DD-A70B-D8D4B824FBB7}"/>
          </ac:picMkLst>
        </pc:picChg>
        <pc:picChg chg="mod">
          <ac:chgData name="Åsa-Lina Nordlund" userId="7e96768a-9080-4672-be98-afb4b17f83c4" providerId="ADAL" clId="{E0676B2A-4608-4D83-B43E-6D321340BBB4}" dt="2025-06-18T05:11:47.446" v="644" actId="1076"/>
          <ac:picMkLst>
            <pc:docMk/>
            <pc:sldMk cId="2812676113" sldId="1998"/>
            <ac:picMk id="5" creationId="{66ACE91D-6E33-7122-AF76-FBD3AF528738}"/>
          </ac:picMkLst>
        </pc:picChg>
      </pc:sldChg>
      <pc:sldChg chg="modSp del mod">
        <pc:chgData name="Åsa-Lina Nordlund" userId="7e96768a-9080-4672-be98-afb4b17f83c4" providerId="ADAL" clId="{E0676B2A-4608-4D83-B43E-6D321340BBB4}" dt="2025-06-19T16:01:15.344" v="1614" actId="47"/>
        <pc:sldMkLst>
          <pc:docMk/>
          <pc:sldMk cId="3708073185" sldId="1999"/>
        </pc:sldMkLst>
        <pc:spChg chg="mod">
          <ac:chgData name="Åsa-Lina Nordlund" userId="7e96768a-9080-4672-be98-afb4b17f83c4" providerId="ADAL" clId="{E0676B2A-4608-4D83-B43E-6D321340BBB4}" dt="2025-06-18T05:32:35.544" v="1612" actId="1076"/>
          <ac:spMkLst>
            <pc:docMk/>
            <pc:sldMk cId="3708073185" sldId="1999"/>
            <ac:spMk id="3" creationId="{DB64C77D-E57B-2797-47C2-17B4758758DB}"/>
          </ac:spMkLst>
        </pc:spChg>
      </pc:sldChg>
      <pc:sldChg chg="modSp add mod">
        <pc:chgData name="Åsa-Lina Nordlund" userId="7e96768a-9080-4672-be98-afb4b17f83c4" providerId="ADAL" clId="{E0676B2A-4608-4D83-B43E-6D321340BBB4}" dt="2025-06-19T17:29:16.351" v="1859" actId="1076"/>
        <pc:sldMkLst>
          <pc:docMk/>
          <pc:sldMk cId="667276000" sldId="12512"/>
        </pc:sldMkLst>
        <pc:spChg chg="mod">
          <ac:chgData name="Åsa-Lina Nordlund" userId="7e96768a-9080-4672-be98-afb4b17f83c4" providerId="ADAL" clId="{E0676B2A-4608-4D83-B43E-6D321340BBB4}" dt="2025-06-19T17:29:16.351" v="1859" actId="1076"/>
          <ac:spMkLst>
            <pc:docMk/>
            <pc:sldMk cId="667276000" sldId="12512"/>
            <ac:spMk id="3" creationId="{012AB4A4-7A25-7675-C5CD-3475717FE686}"/>
          </ac:spMkLst>
        </pc:spChg>
        <pc:picChg chg="mod">
          <ac:chgData name="Åsa-Lina Nordlund" userId="7e96768a-9080-4672-be98-afb4b17f83c4" providerId="ADAL" clId="{E0676B2A-4608-4D83-B43E-6D321340BBB4}" dt="2025-06-19T17:29:10.804" v="1857" actId="1076"/>
          <ac:picMkLst>
            <pc:docMk/>
            <pc:sldMk cId="667276000" sldId="12512"/>
            <ac:picMk id="6" creationId="{6DE62891-6405-9C73-25D2-0AFB39E7133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1350A-C76B-40F7-BCE5-06ABC9A68208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9D81A-3281-45C7-B832-3524EE395B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2350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vent.se/bransch/lantbruk-skogsbruk-och-tradgard/lantbruk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ing.com/search?pglt=169&amp;q=s%C3%A4ker+arbetsmilj%C3%B6+sverige&amp;cvid=416baa626e824a8e872e8cc1311f4c3f&amp;gs_lcrp=EgZjaHJvbWUqBggBEAAYQDIGCAAQRRg5MgYIARAAGEAyBggCEAAYQDIGCAMQABhAMgYIBBAAGEAyBggFEAAYQDIGCAYQABhA0gEINDg4OWowajGoAgCwAgA&amp;FORM=ANNTA1&amp;PC=HCTS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58F6C-E68A-C8ED-BEB4-CA86F564A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B4A6366-370D-D997-F5FD-FFCC0B4B7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3188" y="750888"/>
            <a:ext cx="6681787" cy="3759200"/>
          </a:xfrm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AAEA44F-D32F-6BF0-1444-0C4700E47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ea typeface="Calibri"/>
              <a:cs typeface="Calibri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B9C0AB8-A63E-D4CE-3941-B191DD1D5F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7BF8A-7715-400F-BBF4-F9341909D0F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322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Beräkna Totalt tid ca 60 min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Praktisk övning – ca 45 min lagom för att sedan samlas och gå igenom. Redovisning ca 15 min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Lämpligt att göras på skolan i deras skollantbruk tillsammans med lärare och elever,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be läraren innan att skriva ut och göra gruppindelning (lämplig storlek 3 </a:t>
            </a:r>
            <a:r>
              <a:rPr lang="sv-SE" dirty="0" err="1"/>
              <a:t>st</a:t>
            </a:r>
            <a:r>
              <a:rPr lang="sv-SE" dirty="0"/>
              <a:t> per protokoll)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AB302-E4D6-4057-B982-E6F1064926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486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sv-SE" dirty="0"/>
              <a:t>Stöd för att värdera risk </a:t>
            </a:r>
          </a:p>
          <a:p>
            <a:r>
              <a:rPr lang="sv-SE" dirty="0"/>
              <a:t>Tips -  handlingsplan finns även att skriva ut från </a:t>
            </a:r>
            <a:r>
              <a:rPr lang="sv-SE" dirty="0" err="1"/>
              <a:t>Prevent</a:t>
            </a:r>
            <a:endParaRPr lang="en-US" dirty="0" err="1"/>
          </a:p>
        </p:txBody>
      </p:sp>
      <p:sp>
        <p:nvSpPr>
          <p:cNvPr id="815" name="Google Shape;815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Länken under bilden – </a:t>
            </a:r>
            <a:r>
              <a:rPr lang="sv-SE" dirty="0" err="1"/>
              <a:t>högerklicak</a:t>
            </a:r>
            <a:r>
              <a:rPr lang="sv-SE" dirty="0"/>
              <a:t> och öppna hyperlänken så kommer man direkt till filmen på Youtube, uppmuntra att göra hela är du säker </a:t>
            </a:r>
            <a:r>
              <a:rPr lang="sv-SE" dirty="0" err="1"/>
              <a:t>utb</a:t>
            </a:r>
            <a:r>
              <a:rPr lang="sv-SE" dirty="0"/>
              <a:t>, länk till utbildning i rubriken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AB302-E4D6-4057-B982-E6F1064926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88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Tips att ge dem en reflektionsuppgift efter filmen - Film visning be dem skriva samtidigt på eget papper – reflektion för eget lärande och utveckling </a:t>
            </a:r>
          </a:p>
          <a:p>
            <a:r>
              <a:rPr lang="sv-SE" dirty="0"/>
              <a:t>Visa filmen (möjlighet att kunna </a:t>
            </a:r>
            <a:r>
              <a:rPr lang="sv-SE" b="1" dirty="0"/>
              <a:t>spola fram så vi </a:t>
            </a:r>
            <a:r>
              <a:rPr lang="sv-SE" b="1" u="sng" dirty="0"/>
              <a:t>startar 20 sekunder </a:t>
            </a:r>
            <a:r>
              <a:rPr lang="sv-SE" b="1" dirty="0"/>
              <a:t>in i filmen </a:t>
            </a:r>
            <a:r>
              <a:rPr lang="sv-SE" dirty="0"/>
              <a:t>. Hoppa över inledningen om att utbildningens fyra delar är klara)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AB302-E4D6-4057-B982-E6F1064926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88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Uppmuntra att göra ett eget </a:t>
            </a:r>
            <a:r>
              <a:rPr lang="sv-SE" dirty="0" err="1"/>
              <a:t>årshjul</a:t>
            </a:r>
            <a:r>
              <a:rPr lang="sv-SE" dirty="0"/>
              <a:t> – kan vara en bra övning, eller uppföljande aktivitet,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9D81A-3281-45C7-B832-3524EE395B2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3865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Bra att inleda med innan genomgång av Kunskapsmodulen - </a:t>
            </a:r>
            <a:r>
              <a:rPr lang="sv-SE" dirty="0"/>
              <a:t>Film tips för ännu bättre förståelse av helheten och de olika </a:t>
            </a:r>
            <a:r>
              <a:rPr lang="sv-SE" dirty="0" err="1"/>
              <a:t>Lean</a:t>
            </a:r>
            <a:r>
              <a:rPr lang="sv-SE" dirty="0"/>
              <a:t> verktygen och hur de kan vara till stöd för att säkra upp arbetsmiljön. Gröna korset presenteras i filmen som ett verktyg. Även en</a:t>
            </a:r>
            <a:r>
              <a:rPr lang="sv-SE" b="1" dirty="0"/>
              <a:t> </a:t>
            </a:r>
            <a:r>
              <a:rPr lang="sv-SE" b="0" dirty="0"/>
              <a:t>kort</a:t>
            </a:r>
            <a:r>
              <a:rPr lang="sv-SE" dirty="0"/>
              <a:t>are genomgång av SAM. Knyter i hop helheten bra. Tydlig koppling till resterande </a:t>
            </a:r>
            <a:r>
              <a:rPr lang="sv-SE" dirty="0" err="1"/>
              <a:t>Lean</a:t>
            </a:r>
            <a:r>
              <a:rPr lang="sv-SE" dirty="0"/>
              <a:t> verktyg som är upplagda i den gemensamma verktygslådan.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9D81A-3281-45C7-B832-3524EE395B2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1053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Varför? Gröna korset är en metod/verktyg som används för att synliggöra/</a:t>
            </a:r>
            <a:r>
              <a:rPr lang="sv-SE" dirty="0" err="1"/>
              <a:t>visulaisera</a:t>
            </a:r>
            <a:r>
              <a:rPr lang="sv-SE" dirty="0"/>
              <a:t> avvikelser i arbetsmiljön och blir därmed ett stöd i det systematiska arbetsmiljöarbetet. Genom att använda Gröna korset ökar man medvetenheten om det som händer i verksamheten. Gröna korset är ett stöd för att arbeta med förebyggande insatser och ständiga förbättringar. </a:t>
            </a:r>
          </a:p>
          <a:p>
            <a:r>
              <a:rPr lang="sv-SE" dirty="0"/>
              <a:t>Metoden kan även användas för att följa utveckling och avvikelser av olika fokusområden. </a:t>
            </a:r>
            <a:br>
              <a:rPr lang="sv-SE" dirty="0">
                <a:cs typeface="+mn-lt"/>
              </a:rPr>
            </a:br>
            <a:r>
              <a:rPr lang="sv-SE" dirty="0"/>
              <a:t>Inom lantbruket kan detta t ex handla om att följa huruvida man hinner med den dagliga brunstrundan eller inte. 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9D81A-3281-45C7-B832-3524EE395B2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2505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Gröna korset är ett stöd för att arbeta med förebyggande insatser </a:t>
            </a:r>
            <a:br>
              <a:rPr lang="sv-SE" dirty="0"/>
            </a:br>
            <a:r>
              <a:rPr lang="sv-SE" dirty="0"/>
              <a:t>och ständiga förbättringar. </a:t>
            </a:r>
          </a:p>
          <a:p>
            <a:endParaRPr lang="sv-SE" dirty="0"/>
          </a:p>
          <a:p>
            <a:r>
              <a:rPr lang="sv-SE" dirty="0"/>
              <a:t>Metoden används främst för att fånga upp och synliggöra avvikelser i arbetsmiljön men kan även användas för att följa utveckling och avvikelser av olika fokusområden. </a:t>
            </a:r>
          </a:p>
          <a:p>
            <a:br>
              <a:rPr lang="sv-SE" dirty="0">
                <a:cs typeface="+mn-lt"/>
              </a:rPr>
            </a:br>
            <a:r>
              <a:rPr lang="sv-SE" dirty="0"/>
              <a:t>Inom lantbruket kan detta t ex handla om att följa huruvida man hinner med den dagliga brunstrundan eller inte. </a:t>
            </a:r>
          </a:p>
          <a:p>
            <a:endParaRPr lang="sv-SE" dirty="0"/>
          </a:p>
          <a:p>
            <a:r>
              <a:rPr lang="sv-SE" dirty="0"/>
              <a:t>Genom att använda Gröna korset ökar man medvetenheten </a:t>
            </a:r>
            <a:br>
              <a:rPr lang="sv-SE" dirty="0"/>
            </a:br>
            <a:r>
              <a:rPr lang="sv-SE" dirty="0"/>
              <a:t>om det som händer i verksamheten och snabbare reagera och agera för att tillsammans snabbare nå uppsatta mål.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9D81A-3281-45C7-B832-3524EE395B2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295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Mall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man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skriva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ut</a:t>
            </a:r>
            <a:r>
              <a:rPr lang="en-US" dirty="0">
                <a:cs typeface="Calibri"/>
              </a:rPr>
              <a:t> – 1 </a:t>
            </a:r>
            <a:r>
              <a:rPr lang="en-US" dirty="0" err="1">
                <a:cs typeface="Calibri"/>
              </a:rPr>
              <a:t>st</a:t>
            </a:r>
            <a:r>
              <a:rPr lang="en-US" dirty="0">
                <a:cs typeface="Calibri"/>
              </a:rPr>
              <a:t> till </a:t>
            </a:r>
            <a:r>
              <a:rPr lang="en-US" dirty="0" err="1">
                <a:cs typeface="Calibri"/>
              </a:rPr>
              <a:t>varje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månad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uppmuntra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sätta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egen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logotyp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högra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hörnet</a:t>
            </a:r>
            <a:r>
              <a:rPr lang="en-US" dirty="0">
                <a:cs typeface="Calibri"/>
              </a:rPr>
              <a:t>! </a:t>
            </a:r>
            <a:r>
              <a:rPr lang="en-US" dirty="0" err="1">
                <a:cs typeface="Calibri"/>
              </a:rPr>
              <a:t>Gör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materialet</a:t>
            </a:r>
            <a:r>
              <a:rPr lang="en-US" dirty="0">
                <a:cs typeface="Calibri"/>
              </a:rPr>
              <a:t> till </a:t>
            </a:r>
            <a:r>
              <a:rPr lang="en-US" dirty="0" err="1">
                <a:cs typeface="Calibri"/>
              </a:rPr>
              <a:t>sitt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eget</a:t>
            </a:r>
            <a:r>
              <a:rPr lang="en-US" dirty="0">
                <a:cs typeface="Calibri"/>
              </a:rPr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9D81A-3281-45C7-B832-3524EE395B2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457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Arbetsgång</a:t>
            </a:r>
            <a:r>
              <a:rPr lang="en-US" dirty="0">
                <a:cs typeface="Calibri"/>
              </a:rPr>
              <a:t> – guide </a:t>
            </a:r>
            <a:r>
              <a:rPr lang="en-US" dirty="0" err="1">
                <a:cs typeface="Calibri"/>
              </a:rPr>
              <a:t>hur</a:t>
            </a:r>
            <a:r>
              <a:rPr lang="en-US" dirty="0">
                <a:cs typeface="Calibri"/>
              </a:rPr>
              <a:t> man </a:t>
            </a:r>
            <a:r>
              <a:rPr lang="en-US" dirty="0" err="1">
                <a:cs typeface="Calibri"/>
              </a:rPr>
              <a:t>fyller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Gröna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korset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behövs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nytt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papper</a:t>
            </a:r>
            <a:r>
              <a:rPr lang="en-US" dirty="0">
                <a:cs typeface="Calibri"/>
              </a:rPr>
              <a:t> för </a:t>
            </a:r>
            <a:r>
              <a:rPr lang="en-US" dirty="0" err="1">
                <a:cs typeface="Calibri"/>
              </a:rPr>
              <a:t>varje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månad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obs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detta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behöver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dokumentras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spara</a:t>
            </a:r>
            <a:r>
              <a:rPr lang="en-US" dirty="0">
                <a:cs typeface="Calibri"/>
              </a:rPr>
              <a:t> I en </a:t>
            </a:r>
            <a:r>
              <a:rPr lang="en-US" dirty="0" err="1">
                <a:cs typeface="Calibri"/>
              </a:rPr>
              <a:t>pärm</a:t>
            </a:r>
            <a:r>
              <a:rPr lang="en-US" dirty="0">
                <a:cs typeface="Calibri"/>
              </a:rPr>
              <a:t>), </a:t>
            </a:r>
            <a:r>
              <a:rPr lang="en-US" dirty="0" err="1">
                <a:cs typeface="Calibri"/>
              </a:rPr>
              <a:t>går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även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forografera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lägga</a:t>
            </a:r>
            <a:r>
              <a:rPr lang="en-US" dirty="0">
                <a:cs typeface="Calibri"/>
              </a:rPr>
              <a:t> in digital I en </a:t>
            </a:r>
            <a:r>
              <a:rPr lang="en-US" dirty="0" err="1">
                <a:cs typeface="Calibri"/>
              </a:rPr>
              <a:t>mapp</a:t>
            </a:r>
            <a:r>
              <a:rPr lang="en-US" dirty="0">
                <a:cs typeface="Calibri"/>
              </a:rPr>
              <a:t> om </a:t>
            </a:r>
            <a:r>
              <a:rPr lang="en-US" dirty="0" err="1">
                <a:cs typeface="Calibri"/>
              </a:rPr>
              <a:t>mna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har</a:t>
            </a:r>
            <a:r>
              <a:rPr lang="en-US" dirty="0">
                <a:cs typeface="Calibri"/>
              </a:rPr>
              <a:t> den </a:t>
            </a:r>
            <a:r>
              <a:rPr lang="en-US" dirty="0" err="1">
                <a:cs typeface="Calibri"/>
              </a:rPr>
              <a:t>andra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dokumentationen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arbetsmljöarebtet</a:t>
            </a:r>
            <a:r>
              <a:rPr lang="en-US" dirty="0">
                <a:cs typeface="Calibri"/>
              </a:rPr>
              <a:t> digital. </a:t>
            </a:r>
            <a:r>
              <a:rPr lang="en-US" dirty="0" err="1">
                <a:cs typeface="Calibri"/>
              </a:rPr>
              <a:t>Hitta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ditt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bästa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egna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enkla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sätt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Måste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vara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enkelt</a:t>
            </a:r>
            <a:r>
              <a:rPr lang="en-US" dirty="0">
                <a:cs typeface="Calibri"/>
              </a:rPr>
              <a:t>!</a:t>
            </a:r>
          </a:p>
          <a:p>
            <a:r>
              <a:rPr lang="en-US" dirty="0">
                <a:cs typeface="Calibri"/>
              </a:rPr>
              <a:t>1- </a:t>
            </a:r>
            <a:r>
              <a:rPr lang="en-US" dirty="0" err="1">
                <a:cs typeface="Calibri"/>
              </a:rPr>
              <a:t>Varje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dag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markering</a:t>
            </a:r>
            <a:r>
              <a:rPr lang="en-US" dirty="0">
                <a:cs typeface="Calibri"/>
              </a:rPr>
              <a:t> . Markera status </a:t>
            </a:r>
            <a:r>
              <a:rPr lang="en-US" dirty="0" err="1">
                <a:cs typeface="Calibri"/>
              </a:rPr>
              <a:t>genom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färglägg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rutan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dagens</a:t>
            </a:r>
            <a:r>
              <a:rPr lang="en-US" dirty="0">
                <a:cs typeface="Calibri"/>
              </a:rPr>
              <a:t> datum I </a:t>
            </a:r>
            <a:r>
              <a:rPr lang="en-US" dirty="0" err="1">
                <a:cs typeface="Calibri"/>
              </a:rPr>
              <a:t>månaden</a:t>
            </a:r>
            <a:r>
              <a:rPr lang="en-US" dirty="0">
                <a:cs typeface="Calibri"/>
              </a:rPr>
              <a:t>)</a:t>
            </a:r>
            <a:br>
              <a:rPr lang="en-US" dirty="0">
                <a:cs typeface="+mn-lt"/>
              </a:rPr>
            </a:br>
            <a:r>
              <a:rPr lang="en-US" dirty="0" err="1">
                <a:cs typeface="Calibri"/>
              </a:rPr>
              <a:t>Använd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gärna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färgpennor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grön</a:t>
            </a:r>
            <a:r>
              <a:rPr lang="en-US" dirty="0">
                <a:cs typeface="Calibri"/>
              </a:rPr>
              <a:t>, gul </a:t>
            </a:r>
            <a:r>
              <a:rPr lang="en-US" dirty="0" err="1">
                <a:cs typeface="Calibri"/>
              </a:rPr>
              <a:t>och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röd</a:t>
            </a:r>
            <a:r>
              <a:rPr lang="en-US" dirty="0">
                <a:cs typeface="Calibri"/>
              </a:rPr>
              <a:t>) </a:t>
            </a:r>
            <a:r>
              <a:rPr lang="en-US" dirty="0" err="1">
                <a:cs typeface="Calibri"/>
              </a:rPr>
              <a:t>så</a:t>
            </a:r>
            <a:r>
              <a:rPr lang="en-US" dirty="0">
                <a:cs typeface="Calibri"/>
              </a:rPr>
              <a:t> det </a:t>
            </a:r>
            <a:r>
              <a:rPr lang="en-US" dirty="0" err="1">
                <a:cs typeface="Calibri"/>
              </a:rPr>
              <a:t>syns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tydligt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ögat</a:t>
            </a:r>
            <a:r>
              <a:rPr lang="en-US" dirty="0">
                <a:cs typeface="Calibri"/>
              </a:rPr>
              <a:t> ser </a:t>
            </a:r>
            <a:r>
              <a:rPr lang="en-US" dirty="0" err="1">
                <a:cs typeface="Calibri"/>
              </a:rPr>
              <a:t>snabbt</a:t>
            </a:r>
            <a:r>
              <a:rPr lang="en-US" dirty="0">
                <a:cs typeface="Calibri"/>
              </a:rPr>
              <a:t> om </a:t>
            </a:r>
            <a:r>
              <a:rPr lang="en-US" dirty="0" err="1">
                <a:cs typeface="Calibri"/>
              </a:rPr>
              <a:t>nåot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avviker</a:t>
            </a:r>
            <a:r>
              <a:rPr lang="en-US" dirty="0">
                <a:cs typeface="Calibri"/>
              </a:rPr>
              <a:t> om det </a:t>
            </a:r>
            <a:r>
              <a:rPr lang="en-US" dirty="0" err="1">
                <a:cs typeface="Calibri"/>
              </a:rPr>
              <a:t>är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rött</a:t>
            </a:r>
            <a:r>
              <a:rPr lang="en-US" dirty="0">
                <a:cs typeface="Calibri"/>
              </a:rPr>
              <a:t> = alarm/</a:t>
            </a:r>
            <a:r>
              <a:rPr lang="en-US" dirty="0" err="1">
                <a:cs typeface="Calibri"/>
              </a:rPr>
              <a:t>fara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 dirty="0">
                <a:cs typeface="Calibri"/>
              </a:rPr>
              <a:t>2- Om </a:t>
            </a:r>
            <a:r>
              <a:rPr lang="en-US" dirty="0" err="1">
                <a:cs typeface="Calibri"/>
              </a:rPr>
              <a:t>något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avvikit</a:t>
            </a:r>
            <a:r>
              <a:rPr lang="en-US" dirty="0">
                <a:cs typeface="Calibri"/>
              </a:rPr>
              <a:t> – </a:t>
            </a:r>
            <a:r>
              <a:rPr lang="en-US" dirty="0" err="1">
                <a:cs typeface="Calibri"/>
              </a:rPr>
              <a:t>gult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Oj</a:t>
            </a:r>
            <a:r>
              <a:rPr lang="en-US" dirty="0">
                <a:cs typeface="Calibri"/>
              </a:rPr>
              <a:t>=</a:t>
            </a:r>
            <a:r>
              <a:rPr lang="en-US" dirty="0" err="1">
                <a:cs typeface="Calibri"/>
              </a:rPr>
              <a:t>tillbud</a:t>
            </a:r>
            <a:r>
              <a:rPr lang="en-US" dirty="0">
                <a:cs typeface="Calibri"/>
              </a:rPr>
              <a:t>, var </a:t>
            </a:r>
            <a:r>
              <a:rPr lang="en-US" dirty="0" err="1">
                <a:cs typeface="Calibri"/>
              </a:rPr>
              <a:t>nära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det </a:t>
            </a:r>
            <a:r>
              <a:rPr lang="en-US" dirty="0" err="1">
                <a:cs typeface="Calibri"/>
              </a:rPr>
              <a:t>hände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något</a:t>
            </a:r>
            <a:r>
              <a:rPr lang="en-US" dirty="0">
                <a:cs typeface="Calibri"/>
              </a:rPr>
              <a:t>... </a:t>
            </a:r>
            <a:r>
              <a:rPr lang="en-US" dirty="0" err="1">
                <a:cs typeface="Calibri"/>
              </a:rPr>
              <a:t>kunde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blvit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farligt</a:t>
            </a:r>
            <a:r>
              <a:rPr lang="en-US" dirty="0">
                <a:cs typeface="Calibri"/>
              </a:rPr>
              <a:t> etc..) </a:t>
            </a:r>
            <a:r>
              <a:rPr lang="en-US" dirty="0" err="1">
                <a:cs typeface="Calibri"/>
              </a:rPr>
              <a:t>Rött</a:t>
            </a:r>
            <a:r>
              <a:rPr lang="en-US" dirty="0">
                <a:cs typeface="Calibri"/>
              </a:rPr>
              <a:t> = Aj (</a:t>
            </a:r>
            <a:r>
              <a:rPr lang="en-US" dirty="0" err="1">
                <a:cs typeface="Calibri"/>
              </a:rPr>
              <a:t>skada</a:t>
            </a:r>
            <a:r>
              <a:rPr lang="en-US" dirty="0">
                <a:cs typeface="Calibri"/>
              </a:rPr>
              <a:t>/</a:t>
            </a:r>
            <a:r>
              <a:rPr lang="en-US" dirty="0" err="1">
                <a:cs typeface="Calibri"/>
              </a:rPr>
              <a:t>olycka</a:t>
            </a:r>
            <a:r>
              <a:rPr lang="en-US" dirty="0">
                <a:cs typeface="Calibri"/>
              </a:rPr>
              <a:t>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9D81A-3281-45C7-B832-3524EE395B2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7616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Koppla</a:t>
            </a:r>
            <a:r>
              <a:rPr lang="en-US" dirty="0">
                <a:cs typeface="Calibri"/>
              </a:rPr>
              <a:t> I hop </a:t>
            </a:r>
            <a:r>
              <a:rPr lang="en-US" dirty="0" err="1">
                <a:cs typeface="Calibri"/>
              </a:rPr>
              <a:t>gröna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korset</a:t>
            </a:r>
            <a:r>
              <a:rPr lang="en-US" dirty="0">
                <a:cs typeface="Calibri"/>
              </a:rPr>
              <a:t> med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åtgärdsplan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introducera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även</a:t>
            </a:r>
            <a:r>
              <a:rPr lang="en-US" dirty="0">
                <a:cs typeface="Calibri"/>
              </a:rPr>
              <a:t> för </a:t>
            </a:r>
            <a:r>
              <a:rPr lang="en-US" dirty="0" err="1">
                <a:cs typeface="Calibri"/>
              </a:rPr>
              <a:t>företagaren</a:t>
            </a:r>
            <a:r>
              <a:rPr lang="en-US" dirty="0">
                <a:cs typeface="Calibri"/>
              </a:rPr>
              <a:t> var det </a:t>
            </a:r>
            <a:r>
              <a:rPr lang="en-US" dirty="0" err="1">
                <a:cs typeface="Calibri"/>
              </a:rPr>
              <a:t>finns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mera</a:t>
            </a:r>
            <a:r>
              <a:rPr lang="en-US" dirty="0">
                <a:cs typeface="Calibri"/>
              </a:rPr>
              <a:t> material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inhämta</a:t>
            </a:r>
            <a:r>
              <a:rPr lang="en-US" dirty="0">
                <a:cs typeface="Calibri"/>
              </a:rPr>
              <a:t> - </a:t>
            </a:r>
            <a:r>
              <a:rPr lang="en-US" dirty="0" err="1">
                <a:cs typeface="Calibri"/>
              </a:rPr>
              <a:t>tex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tillbud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riskobservationsrapport</a:t>
            </a:r>
            <a:r>
              <a:rPr lang="en-US" dirty="0">
                <a:cs typeface="Calibri"/>
              </a:rPr>
              <a:t>  </a:t>
            </a:r>
            <a:r>
              <a:rPr lang="en-US" dirty="0">
                <a:hlinkClick r:id="rId3"/>
              </a:rPr>
              <a:t>Är du säker? (prevent.se)</a:t>
            </a:r>
            <a:r>
              <a:rPr lang="en-US" dirty="0"/>
              <a:t>, </a:t>
            </a:r>
            <a:r>
              <a:rPr lang="en-US" dirty="0" err="1"/>
              <a:t>Allvarligare</a:t>
            </a:r>
            <a:r>
              <a:rPr lang="en-US" dirty="0"/>
              <a:t> </a:t>
            </a:r>
            <a:r>
              <a:rPr lang="en-US" dirty="0" err="1"/>
              <a:t>olyckor</a:t>
            </a:r>
            <a:r>
              <a:rPr lang="en-US" dirty="0"/>
              <a:t> </a:t>
            </a:r>
            <a:r>
              <a:rPr lang="en-US" dirty="0" err="1"/>
              <a:t>behvöer</a:t>
            </a:r>
            <a:r>
              <a:rPr lang="en-US" dirty="0"/>
              <a:t> </a:t>
            </a:r>
            <a:r>
              <a:rPr lang="en-US" dirty="0" err="1"/>
              <a:t>anmälas</a:t>
            </a:r>
            <a:r>
              <a:rPr lang="en-US" dirty="0"/>
              <a:t> till </a:t>
            </a:r>
            <a:r>
              <a:rPr lang="en-US" dirty="0" err="1"/>
              <a:t>arbetsmiljöverket</a:t>
            </a:r>
            <a:r>
              <a:rPr lang="en-US" dirty="0"/>
              <a:t> (se </a:t>
            </a:r>
            <a:r>
              <a:rPr lang="en-US" dirty="0" err="1"/>
              <a:t>mera</a:t>
            </a:r>
            <a:r>
              <a:rPr lang="en-US" dirty="0"/>
              <a:t> info under </a:t>
            </a:r>
            <a:r>
              <a:rPr lang="en-US" dirty="0" err="1"/>
              <a:t>mapp</a:t>
            </a:r>
            <a:r>
              <a:rPr lang="en-US" dirty="0"/>
              <a:t> 4.stödmaterial) Bra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även</a:t>
            </a:r>
            <a:r>
              <a:rPr lang="en-US" dirty="0"/>
              <a:t> </a:t>
            </a:r>
            <a:r>
              <a:rPr lang="en-US" dirty="0" err="1"/>
              <a:t>kunna</a:t>
            </a:r>
            <a:r>
              <a:rPr lang="en-US" dirty="0"/>
              <a:t> </a:t>
            </a:r>
            <a:r>
              <a:rPr lang="en-US" dirty="0" err="1"/>
              <a:t>stödja</a:t>
            </a:r>
            <a:r>
              <a:rPr lang="en-US" dirty="0"/>
              <a:t> </a:t>
            </a:r>
            <a:r>
              <a:rPr lang="en-US" dirty="0" err="1"/>
              <a:t>företagaren</a:t>
            </a:r>
            <a:r>
              <a:rPr lang="en-US" dirty="0"/>
              <a:t> </a:t>
            </a:r>
            <a:r>
              <a:rPr lang="en-US" dirty="0" err="1"/>
              <a:t>detta</a:t>
            </a:r>
            <a:r>
              <a:rPr lang="en-US" dirty="0"/>
              <a:t> vid </a:t>
            </a:r>
            <a:r>
              <a:rPr lang="en-US" dirty="0" err="1"/>
              <a:t>behov</a:t>
            </a:r>
            <a:r>
              <a:rPr lang="en-US" dirty="0"/>
              <a:t>. Extra </a:t>
            </a:r>
            <a:r>
              <a:rPr lang="en-US" dirty="0" err="1"/>
              <a:t>stöd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Säker arbetsmiljösverige rådgivarn</a:t>
            </a:r>
            <a:r>
              <a:rPr lang="en-US" dirty="0"/>
              <a:t>a om man </a:t>
            </a:r>
            <a:r>
              <a:rPr lang="en-US" dirty="0" err="1"/>
              <a:t>själv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osäker</a:t>
            </a:r>
            <a:r>
              <a:rPr lang="en-US" dirty="0"/>
              <a:t>, bra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fråga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extra </a:t>
            </a:r>
            <a:r>
              <a:rPr lang="en-US" dirty="0" err="1"/>
              <a:t>gång</a:t>
            </a:r>
            <a:r>
              <a:rPr lang="en-US" dirty="0"/>
              <a:t>. </a:t>
            </a:r>
            <a:endParaRPr lang="en-US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9D81A-3281-45C7-B832-3524EE395B2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9008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Exempel på struktur, mallen går att göra om så det passar företaget, uppmuntra att lägga till företagslogotyp. </a:t>
            </a:r>
          </a:p>
          <a:p>
            <a:r>
              <a:rPr lang="sv-SE" dirty="0"/>
              <a:t>Här fyller man i vad som hänt och HUR man ska gå vidare – Obs börja med att ha en dialog kring risken – bedöm om den är låg, medel eller hög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76326E-19BB-4EB5-AA08-BB44B1B1626B}" type="slidenum"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22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sz="1200" i="0" dirty="0">
                <a:latin typeface="Georgia" panose="02040502050405020303" pitchFamily="18" charset="0"/>
              </a:rPr>
              <a:t>Naturligt att koppla </a:t>
            </a:r>
            <a:r>
              <a:rPr lang="sv-SE" sz="1200" dirty="0">
                <a:latin typeface="Georgia" panose="02040502050405020303" pitchFamily="18" charset="0"/>
              </a:rPr>
              <a:t>ihop arbetet med Ständiga förbättringar (</a:t>
            </a:r>
            <a:r>
              <a:rPr lang="sv-SE" sz="1200" dirty="0" err="1">
                <a:latin typeface="Georgia" panose="02040502050405020303" pitchFamily="18" charset="0"/>
              </a:rPr>
              <a:t>Lean</a:t>
            </a:r>
            <a:r>
              <a:rPr lang="sv-SE" sz="1200" dirty="0">
                <a:latin typeface="Georgia" panose="02040502050405020303" pitchFamily="18" charset="0"/>
              </a:rPr>
              <a:t> PDCA/PUFF- Verktyg) </a:t>
            </a:r>
            <a:br>
              <a:rPr lang="sv-SE" sz="1200" dirty="0">
                <a:latin typeface="Georgia" panose="02040502050405020303" pitchFamily="18" charset="0"/>
              </a:rPr>
            </a:br>
            <a:r>
              <a:rPr lang="sv-SE" sz="1200" dirty="0">
                <a:latin typeface="Georgia" panose="02040502050405020303" pitchFamily="18" charset="0"/>
              </a:rPr>
              <a:t>med s</a:t>
            </a:r>
            <a:r>
              <a:rPr lang="sv-SE" sz="1200" i="0" dirty="0">
                <a:latin typeface="Georgia" panose="02040502050405020303" pitchFamily="18" charset="0"/>
              </a:rPr>
              <a:t>ystematiska arbetsmiljöarbetet. </a:t>
            </a:r>
            <a:r>
              <a:rPr lang="sv-SE" sz="1200" dirty="0">
                <a:latin typeface="Georgia" panose="02040502050405020303" pitchFamily="18" charset="0"/>
              </a:rPr>
              <a:t>Går ut på samma systematik. </a:t>
            </a:r>
            <a:br>
              <a:rPr lang="sv-SE" sz="1200" i="0" dirty="0">
                <a:latin typeface="Georgia" panose="02040502050405020303" pitchFamily="18" charset="0"/>
              </a:rPr>
            </a:br>
            <a:br>
              <a:rPr lang="sv-SE" sz="1200" i="0" dirty="0">
                <a:latin typeface="Georgia" panose="02040502050405020303" pitchFamily="18" charset="0"/>
              </a:rPr>
            </a:br>
            <a:r>
              <a:rPr lang="sv-SE" sz="1200" i="0" dirty="0">
                <a:latin typeface="Georgia" panose="02040502050405020303" pitchFamily="18" charset="0"/>
              </a:rPr>
              <a:t>Att jobba vidare med om exempelvis en avvikelse i Gröna korset eller efter uppfångad risk under gemensam skyddsrond.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3573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Mera stödmaterial och tips – visa och dela utifrån behov. Upplevelsen är att kunskapsnivån är låg och att man behöver stöd att komma vidare i arbetsmiljöarbetet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9D81A-3281-45C7-B832-3524EE395B2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408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F9C59C-12D5-81D8-C712-39DC34174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FD99E67-5D3A-3D54-B688-A364EC1ED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2F8C32B-0F95-E6C3-5D66-FE8B04E4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BD087AB-E163-E8AA-141F-4B9E0CD4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9CE0CE-DC8D-50CF-1B67-0A257BAA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422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3D13FB-B285-A75D-A3C2-5618BC81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39389E6-35C3-C84D-3D99-46E4909E9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83BD866-36E8-0447-89F1-B9075AA3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71BF75-7CE3-E0CE-4E84-179E76DF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280C4E0-28E1-C9F1-095E-B9D13D41B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24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FB83FBA-9BD4-7CF1-E6B6-38856ED5B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7E372B8-B714-1F78-6363-00BE7858A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860BBE9-5065-6A9F-9556-9F2BD5BA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9655FC-7524-A9CC-4BD4-ACEF00A27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A0EC241-ECE5-99C8-0391-ED2DBB6F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42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–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60350" y="258763"/>
            <a:ext cx="503239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35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35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35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35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350"/>
            </a:p>
          </p:txBody>
        </p:sp>
      </p:grpSp>
      <p:sp>
        <p:nvSpPr>
          <p:cNvPr id="20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2184770"/>
            <a:ext cx="9144000" cy="2387600"/>
          </a:xfrm>
        </p:spPr>
        <p:txBody>
          <a:bodyPr anchor="b"/>
          <a:lstStyle>
            <a:lvl1pPr algn="l">
              <a:lnSpc>
                <a:spcPts val="4200"/>
              </a:lnSpc>
              <a:defRPr sz="3450">
                <a:solidFill>
                  <a:schemeClr val="bg1"/>
                </a:solidFill>
              </a:defRPr>
            </a:lvl1pPr>
          </a:lstStyle>
          <a:p>
            <a:r>
              <a:rPr lang="sv-SE"/>
              <a:t>Titel på presentationen </a:t>
            </a:r>
            <a:br>
              <a:rPr lang="sv-SE"/>
            </a:br>
            <a:r>
              <a:rPr lang="sv-SE"/>
              <a:t>eller på kapitlet</a:t>
            </a:r>
          </a:p>
        </p:txBody>
      </p:sp>
      <p:sp>
        <p:nvSpPr>
          <p:cNvPr id="21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4761562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Namn, organisation</a:t>
            </a:r>
          </a:p>
        </p:txBody>
      </p:sp>
    </p:spTree>
    <p:extLst>
      <p:ext uri="{BB962C8B-B14F-4D97-AF65-F5344CB8AC3E}">
        <p14:creationId xmlns:p14="http://schemas.microsoft.com/office/powerpoint/2010/main" val="234735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punktlista">
  <p:cSld name="Rubrik och punktlista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6"/>
          <p:cNvSpPr txBox="1">
            <a:spLocks noGrp="1"/>
          </p:cNvSpPr>
          <p:nvPr>
            <p:ph type="title"/>
          </p:nvPr>
        </p:nvSpPr>
        <p:spPr>
          <a:xfrm>
            <a:off x="1007534" y="490661"/>
            <a:ext cx="10176933" cy="63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6"/>
          <p:cNvSpPr txBox="1">
            <a:spLocks noGrp="1"/>
          </p:cNvSpPr>
          <p:nvPr>
            <p:ph type="body" idx="1"/>
          </p:nvPr>
        </p:nvSpPr>
        <p:spPr>
          <a:xfrm>
            <a:off x="1007533" y="1411200"/>
            <a:ext cx="10177032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079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219170" lvl="1" indent="-47412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828754" lvl="2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2438339" lvl="3" indent="-30479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>
                <a:solidFill>
                  <a:schemeClr val="dk1"/>
                </a:solidFill>
              </a:defRPr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3815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77BB6D-D40A-FEB7-C4C6-07B17392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3CA5B3B-D790-F1FA-3FC4-D4C01E4E5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908936-6D97-CD39-C6F9-E514C701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9F6632E-DFF9-103E-FBB5-9C9EAB82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5F5B4D0-5AC4-8960-3541-11344D6F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3251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F3ABC2-6516-E230-605C-9B601BC1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8FFE2B-7A4E-74F8-DA95-BA172E916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392AADD-3B8A-1CA6-384A-6EBBE457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602079B-93C6-3054-73AD-837FB65A7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60C9C52-CEF2-2FD1-3D9C-0FD5284E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780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2C731D-47EF-70C0-F0A7-CB49A809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9C0905-41AE-C812-2918-86C678921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32B78A9-01B1-0D88-5704-7BE9D52B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7A60E62-356F-FF28-DC4C-197557D03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DDCCD3F-43AE-402E-413A-83A8CF63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050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3A4DE0-FAF8-C7D5-54F7-C433AE74F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E3A557-9AC2-A13B-643B-270D5D7A7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1C6D91F-7593-2410-C2A9-41C6CB3DB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4923A3B-0EFD-2DB9-6080-5EAD99B70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D0E5B2C-0DE3-4632-590F-BB5A3085B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E5E4250-4973-5A6C-3E7C-154EBAE0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1343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B59DFD-87F8-B72B-C017-C43BA183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19A3955-20EA-821F-705D-54B74875D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507104C-2924-1C02-4CED-08AE35051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5138F29-0D31-026D-8297-52A3DE76B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C28086B-9459-F9F8-4FF7-31158E3B5A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A32062B-29D0-EF65-5C66-98309161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74D4260-A054-6379-38C6-796760F5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EF7BBA2-E132-B5D2-362C-643BAB8F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38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5EFD4E-77C8-4C17-C2D0-62F3A4FB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FDF028-0A38-6F4C-B6C2-30956681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FBE80FA-E374-F0FD-EBC8-B7AE7B48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C4B7F63-5F34-58A5-7092-4C438D67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2EF10-A1E2-7CCC-FFA6-16CD766E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A880BBD-C442-BAC3-6C55-69CCD32DD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31BFEDD-1DAF-88D4-872D-7058AA524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D0A52F-6AD7-2AC5-6310-7E07166F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BBF110F-10D2-19C4-5783-B466ED26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3543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BD8D02B-A0D3-5CC1-8C4A-E5C3020F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4CBDF3C-FAB6-89F6-393E-DEC3C52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CFC6FAB-5034-641C-FD48-7A504B73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414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0D7C06-DB6B-E2AB-8D85-08379D0F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4CD4F9D-3296-4E46-F1EF-ABE805376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B846679-37E0-E401-8E69-3684ACC5E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4A15FC6-BDE7-D66C-B160-321BCC30E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E4068D6-05F2-4C15-9710-D6D73497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87972B1-1CC2-648F-2D8D-5E88278E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6141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C83B9B-C1F5-999A-7243-DB18503A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A25E3AF-96F1-78A3-0E9E-C9812C06B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C58CC6A-3B38-FEAF-84FE-3D863449C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B655C48-6058-A574-FD70-FBD2975C8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9401BA4-5C97-42DD-21EE-3FD9E0FC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2641D5-7448-D89F-7C6A-993B8A06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3641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93853E-4365-117A-91E3-E19EE3FD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E9A3FF3-63C3-3ABF-73D0-BFAFF1B92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B6897DC-2E0A-6235-EFD3-7C1B86EE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AB0F682-82A4-8542-AB17-DA42DF43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526FC2A-E207-AC60-65EB-8963CB707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133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74DDC03B-0B4B-4C56-BE97-5E4718C1C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54076AD-9C70-FE27-FFA9-9335BDFD7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F45317D-2B28-A96F-A1DB-4202BBE5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BA7C3DD-1F12-DDD4-384A-84CBEE7C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1EE0624-2C6F-D181-44A5-191AC33A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520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3C97AD-44DE-6F69-CDCA-1469ADDC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02193F-F016-6F11-44D8-0212EB3CD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D20167A-F3E1-9867-DD38-D31B132B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CFDF384-E25E-2902-6A0B-AFF7D18E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BDF38-ECFF-F1A2-23A2-43986377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7456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7F60E2-6CF3-98BC-B310-6DC232F9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2B721C-4830-F384-EB8B-CE5E15DB8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2C82C38-CB2E-F649-ED16-50511BC2C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8931C45-A093-9664-FC96-D28B5A678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54C3427-6B91-9B4D-9E7A-E8A59E2C1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D5F0495-B036-B08E-6909-3BE04AE3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085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BECAAF-E8F6-B4FE-1DA8-79E721C2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5CAFEB9-2C19-7B3B-5B8C-90CC4A5E5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9FC1E06-C2F7-DDA0-23B8-0DFCA7E03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CDE680D-A5C9-D342-AFE6-06C35BEFB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89A1F65-22DF-BC08-8096-243733DD0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156E46D-F512-6E31-3E8E-02A1C2C1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B9BD3AB-9082-C373-5734-7376438C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C247765-9D8B-D01C-7F7E-E97D4241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565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F6B116-7047-C76B-F626-129420A9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9EE28D2-EEBB-D151-4B97-8482F375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B562F35-381D-2AA6-5A25-97EBDB79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7D35D0B-B9D6-5A60-5028-960C4513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057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1715EFD-A2B7-AF80-3F01-CAEE8B30B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F3AD49A-FFD9-DCF0-AECC-D51270106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BF694EB-6EC1-135C-6DFA-32ABC947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42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C52D90-B6FD-C606-322D-3407EDFF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672004-A0A9-C813-FF2C-C00C5336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00EC89A-7E0D-66E1-FCEC-8FAF65778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6F6C5E0-17BE-5BEC-D0DF-CA1EF5FE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0A8C272-B153-6F9A-3B7A-17706ABF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3C86343-B9DA-10B7-2D2E-424EF51D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4025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132A13-40E4-1B99-864B-C0049021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6F55502-61AC-F5C8-734A-28498BCE3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DFD83C0-DBD0-9D33-CBC4-4492B58E9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7A4E65C-D0BB-BC71-4190-5B7E4C772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EC06B77-2DCB-4E17-2360-16F2874C0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55CF4CE-00AA-2F6C-1159-DDB61BD5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862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4241CFA-AA56-D9DC-5ACF-8E0593DD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2824310-D042-0F96-1702-2D3ADD2C8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D3CDCF-641C-1917-8067-A4D7713FE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EEF06-D3C4-4C50-910C-2814007F91FF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DC1BB-16CB-B797-6955-66B4993DB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AFAA0C-2BF9-3A5E-1628-8C2F1DE70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0E436-1443-4EC6-A370-5F46F7D6AC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530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BEF9369-654A-57B3-1DAE-B45FD339A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FA8ED71-FE7F-5732-5CBE-13F648A42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483EE43-F17B-9D32-F15E-06761EC06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2BF0B5-66E0-4F5D-848A-C827EADCCDF6}" type="datetimeFigureOut">
              <a:rPr lang="sv-SE" smtClean="0"/>
              <a:t>2025-06-19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C511DA5-200D-9B77-B5E4-5E346070A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4262B9D-0F6B-167F-E48C-F3F061343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9DFC28-EAFA-4BB7-9AD6-27B77836FA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63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www.prevent.se/utbildningar-produkter/webbutbildningar/ar-du-saker-webbutbildning-90608086/" TargetMode="External"/><Relationship Id="rId7" Type="http://schemas.openxmlformats.org/officeDocument/2006/relationships/hyperlink" Target="https://www.prevent.se/jobba-med-arbetsmiljo/kom-igang/mallar-for-sa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event.se/bransch/lantbruk-skogsbruk-och-tradgard/" TargetMode="External"/><Relationship Id="rId5" Type="http://schemas.openxmlformats.org/officeDocument/2006/relationships/hyperlink" Target="https://www.av.se/arbetsmiljoarbete-och-inspektioner/lagar-och-regler-om-arbetsmiljo/" TargetMode="External"/><Relationship Id="rId4" Type="http://schemas.openxmlformats.org/officeDocument/2006/relationships/hyperlink" Target="http://www.ardus&#228;ker.s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www.prevent.se/globalassets/.prevent.se/bransch/branschchecklistor-pdf/lantbruk-allman.pdf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6xLcVtrQH4I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www.prevent.se/utbildningar-produkter/webbutbildningar/ar-du-saker-webbutbildning-90608086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6xLcVtrQH4I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vent.se/globalassets/.prevent.se/mallar-och-exempel/arshjul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ig9irhnfa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27AAE-0F37-69F2-1602-6B9D2BECE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avla, rita, Barnkonst, konst&#10;&#10;AI-genererat innehåll kan vara felaktigt.">
            <a:extLst>
              <a:ext uri="{FF2B5EF4-FFF2-40B4-BE49-F238E27FC236}">
                <a16:creationId xmlns:a16="http://schemas.microsoft.com/office/drawing/2014/main" id="{6DE62891-6405-9C73-25D2-0AFB39E71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8"/>
          <a:stretch>
            <a:fillRect/>
          </a:stretch>
        </p:blipFill>
        <p:spPr>
          <a:xfrm>
            <a:off x="0" y="-29339"/>
            <a:ext cx="12192000" cy="6043556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012AB4A4-7A25-7675-C5CD-3475717FE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44" y="1004095"/>
            <a:ext cx="11401225" cy="1325563"/>
          </a:xfrm>
        </p:spPr>
        <p:txBody>
          <a:bodyPr>
            <a:normAutofit fontScale="90000"/>
          </a:bodyPr>
          <a:lstStyle>
            <a:defPPr>
              <a:defRPr lang="sv-SE"/>
            </a:defPPr>
            <a:lvl1pPr marL="0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43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485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28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969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12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454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697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3939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sv-SE" sz="21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4000" b="1" dirty="0">
                <a:latin typeface="Arial"/>
                <a:cs typeface="Arial"/>
              </a:rPr>
              <a:t>Gröna korset och systematiskt arbetsmiljöarbete  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05172301-148C-CF31-F975-C39CCE8035A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57119" y="6098528"/>
            <a:ext cx="4727415" cy="332676"/>
          </a:xfrm>
        </p:spPr>
        <p:txBody>
          <a:bodyPr vert="horz" lIns="0" tIns="0" rIns="0" bIns="0" rtlCol="0" anchor="t">
            <a:noAutofit/>
          </a:bodyPr>
          <a:lstStyle>
            <a:defPPr>
              <a:defRPr lang="sv-SE"/>
            </a:defPPr>
            <a:lvl1pPr marL="0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43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485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28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969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12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454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697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3939" algn="l" defTabSz="1088485" rtl="0" eaLnBrk="1" latinLnBrk="0" hangingPunct="1"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8390" lvl="2" indent="0">
              <a:buNone/>
            </a:pPr>
            <a:r>
              <a:rPr lang="sv-SE" sz="1100" dirty="0">
                <a:latin typeface="Arial"/>
                <a:cs typeface="Arial"/>
              </a:rPr>
              <a:t>Förvaltning av utbildningskoncept</a:t>
            </a:r>
            <a:br>
              <a:rPr lang="sv-SE" sz="1100" dirty="0">
                <a:latin typeface="Arial"/>
              </a:rPr>
            </a:br>
            <a:r>
              <a:rPr lang="sv-SE" sz="1100" dirty="0">
                <a:latin typeface="Arial"/>
                <a:cs typeface="Arial"/>
              </a:rPr>
              <a:t>Lean, ledarskap och arbetsmiljö</a:t>
            </a:r>
            <a:br>
              <a:rPr lang="sv-SE" sz="1100" dirty="0">
                <a:latin typeface="Arial"/>
                <a:cs typeface="Arial"/>
              </a:rPr>
            </a:br>
            <a:r>
              <a:rPr lang="sv-SE" sz="1100" dirty="0">
                <a:latin typeface="Arial"/>
                <a:cs typeface="Arial"/>
              </a:rPr>
              <a:t>Kunskapsnav företagsledning och entreprenörskap</a:t>
            </a:r>
            <a:br>
              <a:rPr lang="sv-SE" sz="1100" dirty="0">
                <a:latin typeface="Arial"/>
                <a:cs typeface="Arial"/>
              </a:rPr>
            </a:br>
            <a:r>
              <a:rPr lang="sv-SE" sz="1100" dirty="0">
                <a:latin typeface="Arial"/>
                <a:cs typeface="Arial"/>
              </a:rPr>
              <a:t>Uppdaterat material 2024 - 2025 </a:t>
            </a:r>
          </a:p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0894C-18F1-1D69-E489-E5CEF5764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05" y="6014217"/>
            <a:ext cx="1191433" cy="8470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57D07CE-6ADF-4AC1-AFFE-1009917D2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479" y="6087940"/>
            <a:ext cx="590550" cy="590550"/>
          </a:xfrm>
          <a:prstGeom prst="rect">
            <a:avLst/>
          </a:prstGeom>
        </p:spPr>
      </p:pic>
      <p:pic>
        <p:nvPicPr>
          <p:cNvPr id="10" name="Picture 9" descr="En bild som visar text, flagga, Teckensnitt, symbol&#10;&#10;AI-genererat innehåll kan vara felaktigt.">
            <a:extLst>
              <a:ext uri="{FF2B5EF4-FFF2-40B4-BE49-F238E27FC236}">
                <a16:creationId xmlns:a16="http://schemas.microsoft.com/office/drawing/2014/main" id="{E639BAF5-8CD0-2BE2-BA2C-E73AB6CFE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508" y="6100061"/>
            <a:ext cx="7524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76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6D497B-2EF3-9CDD-3756-542FE9F5C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870" y="632480"/>
            <a:ext cx="10515600" cy="1325563"/>
          </a:xfrm>
        </p:spPr>
        <p:txBody>
          <a:bodyPr/>
          <a:lstStyle/>
          <a:p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6AFACF-C5B7-10AB-058F-C6D5ACED5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602" y="632480"/>
            <a:ext cx="10128398" cy="5899299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sv-SE" sz="6700" b="1" dirty="0">
                <a:latin typeface="Arial"/>
                <a:cs typeface="Arial"/>
              </a:rPr>
              <a:t>Tips! </a:t>
            </a:r>
          </a:p>
          <a:p>
            <a:pPr marL="0" indent="0">
              <a:buNone/>
            </a:pPr>
            <a:br>
              <a:rPr lang="sv-SE" sz="5900" b="1" dirty="0">
                <a:latin typeface="Arial"/>
                <a:cs typeface="Arial"/>
              </a:rPr>
            </a:br>
            <a:r>
              <a:rPr lang="sv-SE" sz="5900" b="1" dirty="0">
                <a:latin typeface="Arial"/>
                <a:cs typeface="Arial"/>
              </a:rPr>
              <a:t>Förebyggande arbetsmiljöarbete</a:t>
            </a:r>
          </a:p>
          <a:p>
            <a:pPr marL="0" indent="0">
              <a:buNone/>
            </a:pPr>
            <a:endParaRPr lang="sv-SE" sz="3600" dirty="0">
              <a:latin typeface="Arial"/>
              <a:cs typeface="Arial"/>
              <a:hlinkClick r:id="rId3"/>
            </a:endParaRPr>
          </a:p>
          <a:p>
            <a:pPr marL="0" indent="0">
              <a:buNone/>
            </a:pPr>
            <a:r>
              <a:rPr lang="sv-SE" sz="3600" dirty="0">
                <a:latin typeface="Arial"/>
                <a:cs typeface="Arial"/>
                <a:hlinkClick r:id="rId3"/>
              </a:rPr>
              <a:t>Är du säker? </a:t>
            </a:r>
            <a:r>
              <a:rPr lang="sv-SE" sz="3600" b="1" dirty="0">
                <a:latin typeface="Arial"/>
                <a:cs typeface="Arial"/>
                <a:hlinkClick r:id="rId3"/>
              </a:rPr>
              <a:t>webbutbildningen </a:t>
            </a:r>
            <a:r>
              <a:rPr lang="sv-SE" sz="3600" b="1" dirty="0">
                <a:latin typeface="Arial"/>
                <a:cs typeface="Arial"/>
              </a:rPr>
              <a:t> </a:t>
            </a:r>
            <a:r>
              <a:rPr lang="sv-SE" sz="3600" dirty="0">
                <a:latin typeface="Arial"/>
                <a:cs typeface="Arial"/>
              </a:rPr>
              <a:t>Öka kunskapen och förståelsen av vinster att arbeta med arbetsmiljön i verksamheten</a:t>
            </a:r>
            <a:r>
              <a:rPr lang="sv-SE" sz="3600" b="1" dirty="0">
                <a:latin typeface="Arial"/>
                <a:cs typeface="Arial"/>
              </a:rPr>
              <a:t>.</a:t>
            </a:r>
            <a:br>
              <a:rPr lang="sv-SE" sz="3600" b="1" dirty="0">
                <a:latin typeface="Arial"/>
                <a:cs typeface="Arial"/>
              </a:rPr>
            </a:br>
            <a:r>
              <a:rPr lang="sv-SE" sz="3600" b="1" dirty="0">
                <a:latin typeface="Arial"/>
                <a:cs typeface="Arial"/>
              </a:rPr>
              <a:t>  </a:t>
            </a:r>
          </a:p>
          <a:p>
            <a:r>
              <a:rPr lang="sv-SE" sz="3600" b="1" dirty="0">
                <a:latin typeface="Arial"/>
                <a:cs typeface="Arial"/>
              </a:rPr>
              <a:t>Checklistor </a:t>
            </a:r>
            <a:r>
              <a:rPr lang="sv-SE" sz="3600" dirty="0">
                <a:latin typeface="Arial"/>
                <a:cs typeface="Arial"/>
              </a:rPr>
              <a:t>till årlig skyddsrond samt webbutbildning som stöd för att komma i gång med det systematiska arbetsmiljöarbetet. </a:t>
            </a:r>
            <a:br>
              <a:rPr lang="sv-SE" sz="3600" dirty="0">
                <a:latin typeface="Arial"/>
                <a:cs typeface="Arial"/>
              </a:rPr>
            </a:br>
            <a:r>
              <a:rPr lang="sv-SE" sz="3600" dirty="0">
                <a:latin typeface="Arial"/>
                <a:cs typeface="Arial"/>
              </a:rPr>
              <a:t>Specifikt framtaget lantbruksmaterial finns samlat på Prevent </a:t>
            </a:r>
            <a:r>
              <a:rPr lang="sv-SE" sz="3600" dirty="0">
                <a:solidFill>
                  <a:srgbClr val="0070C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www.ardusäker.se</a:t>
            </a:r>
            <a:r>
              <a:rPr lang="sv-SE" sz="36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br>
              <a:rPr lang="sv-SE" sz="3600" dirty="0">
                <a:latin typeface="Arial"/>
              </a:rPr>
            </a:br>
            <a:br>
              <a:rPr lang="sv-SE" sz="3600" dirty="0">
                <a:latin typeface="Arial"/>
              </a:rPr>
            </a:br>
            <a:endParaRPr lang="sv-SE" sz="3600" dirty="0">
              <a:latin typeface="Arial"/>
              <a:cs typeface="Arial"/>
            </a:endParaRPr>
          </a:p>
          <a:p>
            <a:r>
              <a:rPr lang="sv-SE" sz="3600" dirty="0">
                <a:latin typeface="Arial"/>
                <a:cs typeface="Arial"/>
              </a:rPr>
              <a:t> </a:t>
            </a:r>
            <a:r>
              <a:rPr lang="sv-SE" sz="3600" b="1" dirty="0">
                <a:latin typeface="Arial"/>
                <a:cs typeface="Arial"/>
              </a:rPr>
              <a:t>Gröna korset </a:t>
            </a:r>
            <a:r>
              <a:rPr lang="sv-SE" sz="3600" dirty="0">
                <a:latin typeface="Arial"/>
                <a:cs typeface="Arial"/>
              </a:rPr>
              <a:t>ett bra </a:t>
            </a:r>
            <a:r>
              <a:rPr lang="sv-SE" sz="3600" b="1" dirty="0">
                <a:latin typeface="Arial"/>
                <a:cs typeface="Arial"/>
              </a:rPr>
              <a:t>komplement till skyddsronden </a:t>
            </a:r>
            <a:r>
              <a:rPr lang="sv-SE" sz="3600" dirty="0">
                <a:latin typeface="Arial"/>
                <a:cs typeface="Arial"/>
              </a:rPr>
              <a:t>för att fånga upp Aj och Oj – behöver göras dagligen. </a:t>
            </a:r>
            <a:br>
              <a:rPr lang="sv-SE" sz="3600" dirty="0">
                <a:latin typeface="Arial"/>
              </a:rPr>
            </a:br>
            <a:endParaRPr lang="sv-SE" sz="3600" dirty="0">
              <a:latin typeface="Arial"/>
              <a:cs typeface="Arial"/>
            </a:endParaRPr>
          </a:p>
          <a:p>
            <a:r>
              <a:rPr lang="sv-SE" sz="3600" b="1" dirty="0">
                <a:latin typeface="Arial"/>
                <a:cs typeface="Arial"/>
              </a:rPr>
              <a:t>Över 10 anställda kräver mera skriftlig information. </a:t>
            </a:r>
            <a:br>
              <a:rPr lang="sv-SE" sz="3600" b="1" dirty="0">
                <a:latin typeface="Arial"/>
              </a:rPr>
            </a:br>
            <a:r>
              <a:rPr lang="sv-SE" sz="3600" dirty="0">
                <a:latin typeface="Arial"/>
                <a:cs typeface="Arial"/>
              </a:rPr>
              <a:t>Arbetsmiljömål och policy m.m. </a:t>
            </a:r>
            <a:r>
              <a:rPr lang="sv-SE" sz="3600" b="1" dirty="0">
                <a:latin typeface="Arial"/>
                <a:cs typeface="Arial"/>
              </a:rPr>
              <a:t>Ta reda på vad som gäller för din verksamhet</a:t>
            </a:r>
            <a:r>
              <a:rPr lang="sv-SE" sz="3600" dirty="0">
                <a:latin typeface="Arial"/>
                <a:cs typeface="Arial"/>
              </a:rPr>
              <a:t>. </a:t>
            </a:r>
            <a:r>
              <a:rPr lang="sv-SE" sz="3600" dirty="0">
                <a:latin typeface="Arial"/>
                <a:cs typeface="Arial"/>
                <a:hlinkClick r:id="rId5"/>
              </a:rPr>
              <a:t>Arbetsmiljöverkets hemsida </a:t>
            </a:r>
            <a:r>
              <a:rPr lang="sv-SE" sz="3600" dirty="0">
                <a:latin typeface="Arial"/>
                <a:cs typeface="Arial"/>
              </a:rPr>
              <a:t>och </a:t>
            </a:r>
            <a:r>
              <a:rPr lang="sv-SE" sz="3600" dirty="0">
                <a:latin typeface="Arial"/>
                <a:cs typeface="Arial"/>
                <a:hlinkClick r:id="rId6"/>
              </a:rPr>
              <a:t>Prevent</a:t>
            </a:r>
            <a:r>
              <a:rPr lang="sv-SE" sz="3600" dirty="0">
                <a:latin typeface="Arial"/>
                <a:cs typeface="Arial"/>
              </a:rPr>
              <a:t> är bra stöd.</a:t>
            </a:r>
            <a:br>
              <a:rPr lang="sv-SE" sz="3600" dirty="0">
                <a:latin typeface="Arial"/>
                <a:cs typeface="Arial"/>
              </a:rPr>
            </a:br>
            <a:r>
              <a:rPr lang="sv-SE" sz="3600" dirty="0">
                <a:latin typeface="Arial"/>
                <a:cs typeface="Arial"/>
              </a:rPr>
              <a:t> </a:t>
            </a:r>
          </a:p>
          <a:p>
            <a:r>
              <a:rPr lang="sv-SE" sz="3600" dirty="0">
                <a:latin typeface="Arial"/>
                <a:cs typeface="Arial"/>
              </a:rPr>
              <a:t>Bra </a:t>
            </a:r>
            <a:r>
              <a:rPr lang="sv-SE" sz="3600" dirty="0">
                <a:latin typeface="Arial"/>
                <a:cs typeface="Arial"/>
                <a:hlinkClick r:id="rId7"/>
              </a:rPr>
              <a:t>Mallar </a:t>
            </a:r>
            <a:r>
              <a:rPr lang="sv-SE" sz="3600" dirty="0">
                <a:latin typeface="Arial"/>
                <a:cs typeface="Arial"/>
              </a:rPr>
              <a:t>som stöd i arbetsmiljöarbetet finns att hämta på Prevent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7CB7436-BC1D-914C-FC8A-707207882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04" y="408216"/>
            <a:ext cx="152413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7">
            <a:extLst>
              <a:ext uri="{FF2B5EF4-FFF2-40B4-BE49-F238E27FC236}">
                <a16:creationId xmlns:a16="http://schemas.microsoft.com/office/drawing/2014/main" id="{D6E0FDC9-9344-4E22-8C00-51EC419A1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92" y="2358509"/>
            <a:ext cx="113054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Text Box 10">
            <a:extLst>
              <a:ext uri="{FF2B5EF4-FFF2-40B4-BE49-F238E27FC236}">
                <a16:creationId xmlns:a16="http://schemas.microsoft.com/office/drawing/2014/main" id="{8B3A5EB2-C55F-4A07-BEF6-7874CDA01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33" y="-1474234"/>
            <a:ext cx="12813727" cy="68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sz="3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</a:br>
            <a:r>
              <a:rPr kumimoji="0" lang="sv-SE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Undersöka arbetsplatsen/Skyddsrond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br>
              <a:rPr lang="sv-SE" sz="3733" b="1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kumimoji="0" lang="sv-SE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endParaRPr kumimoji="0" lang="sv-SE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FFE353A-412A-A179-0053-5A6677A95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33" t="16753" r="19667" b="6815"/>
          <a:stretch/>
        </p:blipFill>
        <p:spPr>
          <a:xfrm>
            <a:off x="125033" y="872878"/>
            <a:ext cx="7586407" cy="497963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CD34D99-14C6-8054-25FD-F8B880F1BF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39" t="16753" r="19750" b="7852"/>
          <a:stretch/>
        </p:blipFill>
        <p:spPr>
          <a:xfrm rot="513484">
            <a:off x="6539206" y="2718112"/>
            <a:ext cx="5351469" cy="345908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BE0F3566-7CFB-3CBA-C586-45FD5B4B76A9}"/>
              </a:ext>
            </a:extLst>
          </p:cNvPr>
          <p:cNvSpPr txBox="1"/>
          <p:nvPr/>
        </p:nvSpPr>
        <p:spPr>
          <a:xfrm>
            <a:off x="1155534" y="6276059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lantbruk-allman.pdf (prevent.se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E898D486-9395-A499-7DC9-77011BDB751F}"/>
              </a:ext>
            </a:extLst>
          </p:cNvPr>
          <p:cNvSpPr/>
          <p:nvPr/>
        </p:nvSpPr>
        <p:spPr>
          <a:xfrm rot="535249">
            <a:off x="7350054" y="1483797"/>
            <a:ext cx="4786859" cy="113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2400" b="1" i="1" dirty="0">
                <a:solidFill>
                  <a:schemeClr val="tx1"/>
                </a:solidFill>
                <a:latin typeface="Arial"/>
                <a:cs typeface="Arial"/>
              </a:rPr>
              <a:t>Ta stöd av checklistor! </a:t>
            </a:r>
            <a:br>
              <a:rPr lang="sv-SE" sz="1600" b="1" i="1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sv-SE" sz="1600" b="1" i="1" dirty="0">
                <a:solidFill>
                  <a:schemeClr val="tx1"/>
                </a:solidFill>
                <a:latin typeface="Arial"/>
                <a:cs typeface="Arial"/>
              </a:rPr>
              <a:t>Dela upp och planera in så ni kan göra det i samverkan på arbetsplatsen.  Allt behöver inte göras i ett svep, gör det hanterbart och noggrant och stressa inte</a:t>
            </a:r>
            <a:r>
              <a:rPr lang="sv-SE" sz="1600" b="1" i="1" dirty="0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 </a:t>
            </a:r>
            <a:br>
              <a:rPr lang="sv-SE" sz="1600" b="1" i="1" dirty="0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sv-SE" sz="1600" b="1" i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Glöm ej värdera risken och prioritera efter det!</a:t>
            </a:r>
            <a:endParaRPr lang="sv-SE" sz="1600" b="1" i="1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Bildobjekt 1">
            <a:extLst>
              <a:ext uri="{FF2B5EF4-FFF2-40B4-BE49-F238E27FC236}">
                <a16:creationId xmlns:a16="http://schemas.microsoft.com/office/drawing/2014/main" id="{A1FD2013-7250-C512-D587-A6D2D1026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22" y="5969742"/>
            <a:ext cx="804742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7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7"/>
          <p:cNvSpPr txBox="1">
            <a:spLocks noGrp="1"/>
          </p:cNvSpPr>
          <p:nvPr>
            <p:ph type="title"/>
          </p:nvPr>
        </p:nvSpPr>
        <p:spPr>
          <a:xfrm>
            <a:off x="383556" y="180556"/>
            <a:ext cx="12779234" cy="77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60933" anchor="t" anchorCtr="0">
            <a:noAutofit/>
          </a:bodyPr>
          <a:lstStyle>
            <a:defPPr>
              <a:defRPr lang="sv-S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3200"/>
            </a:pPr>
            <a:r>
              <a:rPr lang="sv-SE" sz="3200" b="1" dirty="0">
                <a:latin typeface="Arial"/>
                <a:cs typeface="Arial"/>
              </a:rPr>
              <a:t>Stöd för att bedöma/värdera risken</a:t>
            </a:r>
            <a:br>
              <a:rPr lang="sv-SE" sz="3200" b="1" dirty="0">
                <a:latin typeface="Arial"/>
              </a:rPr>
            </a:br>
            <a:r>
              <a:rPr lang="sv-SE" sz="3200" b="1" dirty="0">
                <a:latin typeface="Arial"/>
                <a:cs typeface="Arial"/>
              </a:rPr>
              <a:t>- Göra en riskbedömning!</a:t>
            </a:r>
            <a:endParaRPr sz="3200" b="1" dirty="0">
              <a:latin typeface="Arial"/>
              <a:cs typeface="Arial"/>
            </a:endParaRPr>
          </a:p>
        </p:txBody>
      </p:sp>
      <p:pic>
        <p:nvPicPr>
          <p:cNvPr id="818" name="Google Shape;818;p47"/>
          <p:cNvPicPr preferRelativeResize="0"/>
          <p:nvPr/>
        </p:nvPicPr>
        <p:blipFill rotWithShape="1">
          <a:blip r:embed="rId3">
            <a:alphaModFix/>
          </a:blip>
          <a:srcRect t="821" r="5104"/>
          <a:stretch/>
        </p:blipFill>
        <p:spPr>
          <a:xfrm>
            <a:off x="34433" y="1124745"/>
            <a:ext cx="6575521" cy="5395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384032" y="1378512"/>
            <a:ext cx="5755147" cy="4100977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47"/>
          <p:cNvSpPr txBox="1"/>
          <p:nvPr/>
        </p:nvSpPr>
        <p:spPr>
          <a:xfrm>
            <a:off x="6620960" y="5481091"/>
            <a:ext cx="2986288" cy="41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>
              <a:defRPr lang="sv-S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67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IBM Plex Sans"/>
                <a:ea typeface="IBM Plex Sans"/>
                <a:cs typeface="IBM Plex Sans"/>
                <a:sym typeface="IBM Plex Sans"/>
              </a:rPr>
              <a:t>Källa: www.prevent.se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objekt 50">
            <a:extLst>
              <a:ext uri="{FF2B5EF4-FFF2-40B4-BE49-F238E27FC236}">
                <a16:creationId xmlns:a16="http://schemas.microsoft.com/office/drawing/2014/main" id="{1089E423-7892-4EBD-95FB-B4313594E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067" y="5852511"/>
            <a:ext cx="790900" cy="775186"/>
          </a:xfrm>
          <a:prstGeom prst="rect">
            <a:avLst/>
          </a:prstGeom>
        </p:spPr>
      </p:pic>
      <p:sp>
        <p:nvSpPr>
          <p:cNvPr id="63" name="Rectangle 7">
            <a:extLst>
              <a:ext uri="{FF2B5EF4-FFF2-40B4-BE49-F238E27FC236}">
                <a16:creationId xmlns:a16="http://schemas.microsoft.com/office/drawing/2014/main" id="{D6E0FDC9-9344-4E22-8C00-51EC419A1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92" y="2358509"/>
            <a:ext cx="113054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Text Box 10">
            <a:extLst>
              <a:ext uri="{FF2B5EF4-FFF2-40B4-BE49-F238E27FC236}">
                <a16:creationId xmlns:a16="http://schemas.microsoft.com/office/drawing/2014/main" id="{8B3A5EB2-C55F-4A07-BEF6-7874CDA01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082" y="-91693"/>
            <a:ext cx="11409617" cy="221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700" b="1" dirty="0">
                <a:solidFill>
                  <a:prstClr val="black"/>
                </a:solidFill>
                <a:latin typeface="Arial"/>
                <a:cs typeface="Arial"/>
              </a:rPr>
              <a:t>Skyddsrond i praktiken</a:t>
            </a:r>
          </a:p>
          <a:p>
            <a:pPr>
              <a:lnSpc>
                <a:spcPct val="200000"/>
              </a:lnSpc>
              <a:defRPr/>
            </a:pPr>
            <a:r>
              <a:rPr lang="sv-SE" sz="3700" dirty="0">
                <a:solidFill>
                  <a:prstClr val="black"/>
                </a:solidFill>
                <a:latin typeface="Arial"/>
                <a:cs typeface="Arial"/>
              </a:rPr>
              <a:t>Se film från </a:t>
            </a:r>
            <a:r>
              <a:rPr lang="sv-SE" sz="3700" dirty="0">
                <a:solidFill>
                  <a:prstClr val="black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Är du säker webbutbildningen </a:t>
            </a:r>
            <a:endParaRPr lang="sv-SE" sz="3700" b="1" dirty="0">
              <a:solidFill>
                <a:prstClr val="black"/>
              </a:solidFill>
              <a:latin typeface="Arial"/>
              <a:cs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6114395-920C-075D-2D37-FBF4033DA3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7" t="22536" r="44406" b="18351"/>
          <a:stretch/>
        </p:blipFill>
        <p:spPr>
          <a:xfrm>
            <a:off x="3063256" y="2496267"/>
            <a:ext cx="5156461" cy="329999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9DF7F32-C472-A1BA-3735-99E553190609}"/>
              </a:ext>
            </a:extLst>
          </p:cNvPr>
          <p:cNvSpPr txBox="1"/>
          <p:nvPr/>
        </p:nvSpPr>
        <p:spPr>
          <a:xfrm>
            <a:off x="674370" y="6039585"/>
            <a:ext cx="9689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Lantbrukare - exempel på hur man kan undersöka sin arbetsplats - YouTube</a:t>
            </a:r>
            <a:endParaRPr lang="sv-SE" sz="2400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C315414-0D40-0DBF-5946-840C3B829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4014" y="5852511"/>
            <a:ext cx="804742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objekt 50">
            <a:extLst>
              <a:ext uri="{FF2B5EF4-FFF2-40B4-BE49-F238E27FC236}">
                <a16:creationId xmlns:a16="http://schemas.microsoft.com/office/drawing/2014/main" id="{1089E423-7892-4EBD-95FB-B4313594E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067" y="5852511"/>
            <a:ext cx="790900" cy="775186"/>
          </a:xfrm>
          <a:prstGeom prst="rect">
            <a:avLst/>
          </a:prstGeom>
        </p:spPr>
      </p:pic>
      <p:sp>
        <p:nvSpPr>
          <p:cNvPr id="63" name="Rectangle 7">
            <a:extLst>
              <a:ext uri="{FF2B5EF4-FFF2-40B4-BE49-F238E27FC236}">
                <a16:creationId xmlns:a16="http://schemas.microsoft.com/office/drawing/2014/main" id="{D6E0FDC9-9344-4E22-8C00-51EC419A1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92" y="2358509"/>
            <a:ext cx="113054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Text Box 10">
            <a:extLst>
              <a:ext uri="{FF2B5EF4-FFF2-40B4-BE49-F238E27FC236}">
                <a16:creationId xmlns:a16="http://schemas.microsoft.com/office/drawing/2014/main" id="{8B3A5EB2-C55F-4A07-BEF6-7874CDA01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52" y="-254187"/>
            <a:ext cx="12085584" cy="621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700" b="1" dirty="0">
                <a:solidFill>
                  <a:prstClr val="black"/>
                </a:solidFill>
                <a:latin typeface="Arial"/>
                <a:cs typeface="Arial"/>
              </a:rPr>
              <a:t>Reflektionsövning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700" dirty="0">
                <a:solidFill>
                  <a:prstClr val="black"/>
                </a:solidFill>
                <a:latin typeface="Arial"/>
                <a:cs typeface="Arial"/>
              </a:rPr>
              <a:t>Hur gör ni i praktiken för att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700" dirty="0">
                <a:solidFill>
                  <a:prstClr val="black"/>
                </a:solidFill>
                <a:latin typeface="Arial"/>
                <a:cs typeface="Arial"/>
              </a:rPr>
              <a:t>säkerställa er arbetsmiljö?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sz="28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sv-SE" sz="2800" dirty="0">
                <a:solidFill>
                  <a:prstClr val="black"/>
                </a:solidFill>
                <a:latin typeface="Arial"/>
                <a:cs typeface="Arial"/>
              </a:rPr>
              <a:t>Skriv ner ert nuläge och ert önskvärda läge!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>
                <a:solidFill>
                  <a:prstClr val="black"/>
                </a:solidFill>
                <a:latin typeface="Arial"/>
                <a:cs typeface="Arial"/>
              </a:rPr>
              <a:t>Notera ner vad nästa steg blir för att säkra upp verksamheten.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>
                <a:solidFill>
                  <a:prstClr val="black"/>
                </a:solidFill>
                <a:latin typeface="Arial"/>
                <a:cs typeface="Arial"/>
              </a:rPr>
              <a:t>Sätt upp en handlingsplan och ta stöd i planeringen </a:t>
            </a:r>
            <a:r>
              <a:rPr lang="sv-SE" sz="2800" dirty="0" err="1">
                <a:solidFill>
                  <a:prstClr val="black"/>
                </a:solidFill>
                <a:latin typeface="Arial"/>
                <a:cs typeface="Arial"/>
              </a:rPr>
              <a:t>mha</a:t>
            </a:r>
            <a:r>
              <a:rPr lang="sv-SE" sz="2800" dirty="0">
                <a:solidFill>
                  <a:prstClr val="black"/>
                </a:solidFill>
                <a:latin typeface="Arial"/>
                <a:cs typeface="Arial"/>
              </a:rPr>
              <a:t> ett </a:t>
            </a:r>
            <a:r>
              <a:rPr lang="sv-SE" sz="2800" dirty="0" err="1">
                <a:solidFill>
                  <a:prstClr val="black"/>
                </a:solidFill>
                <a:latin typeface="Arial"/>
                <a:cs typeface="Arial"/>
              </a:rPr>
              <a:t>årshjul</a:t>
            </a:r>
            <a:endParaRPr lang="sv-SE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endParaRPr kumimoji="0" lang="sv-SE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6114395-920C-075D-2D37-FBF4033DA3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7" t="22536" r="44406" b="18351"/>
          <a:stretch/>
        </p:blipFill>
        <p:spPr>
          <a:xfrm>
            <a:off x="4809800" y="4110788"/>
            <a:ext cx="2721556" cy="174172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9DF7F32-C472-A1BA-3735-99E553190609}"/>
              </a:ext>
            </a:extLst>
          </p:cNvPr>
          <p:cNvSpPr txBox="1"/>
          <p:nvPr/>
        </p:nvSpPr>
        <p:spPr>
          <a:xfrm>
            <a:off x="2003145" y="6039585"/>
            <a:ext cx="8660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Lantbrukare - exempel på hur man kan undersöka sin arbetsplats - YouTube</a:t>
            </a:r>
            <a:endParaRPr lang="sv-SE" sz="2000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C315414-0D40-0DBF-5946-840C3B829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4014" y="5852511"/>
            <a:ext cx="804742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8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B19171-24C7-4B0C-F16D-81B5B599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1" y="711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v-SE" sz="3700" b="1" dirty="0">
                <a:latin typeface="Arial"/>
              </a:rPr>
              <a:t>Jämna ut och planera </a:t>
            </a:r>
            <a:br>
              <a:rPr lang="sv-SE" sz="3700" b="1" dirty="0">
                <a:latin typeface="Arial"/>
              </a:rPr>
            </a:br>
            <a:r>
              <a:rPr lang="sv-SE" sz="3700" b="1" dirty="0">
                <a:latin typeface="Arial"/>
                <a:cs typeface="Arial"/>
              </a:rPr>
              <a:t>in arbetsmiljöarbetet </a:t>
            </a:r>
            <a:r>
              <a:rPr lang="sv-SE" sz="3700" b="1" dirty="0" err="1">
                <a:latin typeface="Arial"/>
                <a:cs typeface="Arial"/>
              </a:rPr>
              <a:t>mha</a:t>
            </a:r>
            <a:r>
              <a:rPr lang="sv-SE" sz="3700" b="1" dirty="0">
                <a:latin typeface="Arial"/>
                <a:cs typeface="Arial"/>
              </a:rPr>
              <a:t> ett </a:t>
            </a:r>
            <a:r>
              <a:rPr lang="sv-SE" sz="3700" b="1" dirty="0">
                <a:latin typeface="Arial"/>
                <a:cs typeface="Arial"/>
                <a:hlinkClick r:id="rId3"/>
              </a:rPr>
              <a:t>Årshjul  </a:t>
            </a:r>
            <a:endParaRPr lang="sv-SE" sz="3700" b="1" dirty="0">
              <a:latin typeface="Georgia" panose="02040502050405020303" pitchFamily="18" charset="0"/>
              <a:cs typeface="Arial"/>
            </a:endParaRP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6ACE91D-6E33-7122-AF76-FBD3AF528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9513" t="16884" r="18577" b="7727"/>
          <a:stretch/>
        </p:blipFill>
        <p:spPr>
          <a:xfrm>
            <a:off x="1711271" y="1491476"/>
            <a:ext cx="7827964" cy="5366524"/>
          </a:xfr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1F30B6E-805E-35DD-A70B-D8D4B824F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73" y="71178"/>
            <a:ext cx="1280271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76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49411-93FB-FD81-F37F-BE93A8C7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087" y="417626"/>
            <a:ext cx="7981841" cy="911374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Tips! </a:t>
            </a:r>
            <a:endParaRPr lang="en-US" b="1" dirty="0"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8CC8B-C1EB-0E9F-5B1D-91F089173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087" y="928950"/>
            <a:ext cx="8544548" cy="41973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cs typeface="Arial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Film – Lean för en säkrare arbetsmiljö i lantbruket</a:t>
            </a:r>
            <a:r>
              <a:rPr lang="en-US" dirty="0">
                <a:latin typeface="Arial"/>
                <a:cs typeface="Arial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6C7AE-3371-87DF-811B-B4F4D7064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087" y="2064139"/>
            <a:ext cx="7969826" cy="450973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BAFE49A-F5D2-1A14-B15B-119367D3B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68" y="279658"/>
            <a:ext cx="1622693" cy="209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C920B4CF-CA44-D832-15C9-C68A6AECC6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6018" y="534960"/>
            <a:ext cx="4138613" cy="911225"/>
          </a:xfrm>
        </p:spPr>
        <p:txBody>
          <a:bodyPr/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Tips!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932C5CA-3353-5A83-6C27-E4E6D9C619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56038" y="1690486"/>
            <a:ext cx="9982326" cy="442681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sv-SE" sz="2800" b="1" dirty="0">
                <a:latin typeface="Arial"/>
                <a:cs typeface="Arial"/>
              </a:rPr>
              <a:t>Flera </a:t>
            </a:r>
            <a:r>
              <a:rPr lang="sv-SE" b="1" dirty="0">
                <a:latin typeface="Arial"/>
                <a:cs typeface="Arial"/>
              </a:rPr>
              <a:t>kunskapsmoduler</a:t>
            </a:r>
            <a:r>
              <a:rPr lang="sv-SE" sz="2800" b="1" dirty="0">
                <a:latin typeface="Arial"/>
                <a:cs typeface="Arial"/>
              </a:rPr>
              <a:t> </a:t>
            </a:r>
            <a:r>
              <a:rPr lang="sv-SE" b="1" dirty="0">
                <a:latin typeface="Arial"/>
                <a:cs typeface="Arial"/>
              </a:rPr>
              <a:t>från verktygslådan som</a:t>
            </a:r>
            <a:r>
              <a:rPr lang="sv-SE" sz="2800" b="1" dirty="0">
                <a:latin typeface="Arial"/>
                <a:cs typeface="Arial"/>
              </a:rPr>
              <a:t> kan </a:t>
            </a:r>
            <a:br>
              <a:rPr lang="sv-SE" sz="2800" b="1" dirty="0">
                <a:latin typeface="Arial"/>
                <a:cs typeface="Arial"/>
              </a:rPr>
            </a:br>
            <a:r>
              <a:rPr lang="sv-SE" sz="2800" b="1" dirty="0">
                <a:latin typeface="Arial"/>
                <a:cs typeface="Arial"/>
              </a:rPr>
              <a:t>vara till stöd i arbetet med att utveckla verksamheten.  </a:t>
            </a:r>
            <a:br>
              <a:rPr lang="sv-SE" sz="2800" dirty="0">
                <a:cs typeface="Arial"/>
              </a:rPr>
            </a:br>
            <a:endParaRPr lang="sv-SE" sz="2800" dirty="0">
              <a:cs typeface="Arial"/>
            </a:endParaRPr>
          </a:p>
          <a:p>
            <a:r>
              <a:rPr lang="sv-SE" sz="2800" dirty="0">
                <a:cs typeface="Arial"/>
              </a:rPr>
              <a:t>PUFF/PDCA </a:t>
            </a:r>
            <a:r>
              <a:rPr lang="sv-SE" dirty="0">
                <a:cs typeface="Arial"/>
              </a:rPr>
              <a:t>- S</a:t>
            </a:r>
            <a:r>
              <a:rPr lang="sv-SE" sz="2800" dirty="0">
                <a:cs typeface="Arial"/>
              </a:rPr>
              <a:t>trukturerad problemlösning</a:t>
            </a:r>
          </a:p>
          <a:p>
            <a:r>
              <a:rPr lang="en-US" dirty="0" err="1">
                <a:cs typeface="Arial"/>
              </a:rPr>
              <a:t>Mål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och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nyckeltal</a:t>
            </a: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Möten </a:t>
            </a:r>
            <a:r>
              <a:rPr lang="en-US" dirty="0" err="1">
                <a:cs typeface="Arial"/>
              </a:rPr>
              <a:t>och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stortavla</a:t>
            </a:r>
            <a:endParaRPr lang="en-US" dirty="0">
              <a:cs typeface="Arial"/>
            </a:endParaRPr>
          </a:p>
          <a:p>
            <a:r>
              <a:rPr lang="sv-SE" dirty="0">
                <a:cs typeface="Arial"/>
              </a:rPr>
              <a:t>Lean och </a:t>
            </a:r>
            <a:r>
              <a:rPr lang="sv-SE" dirty="0" err="1">
                <a:cs typeface="Arial"/>
              </a:rPr>
              <a:t>leanprinciper</a:t>
            </a:r>
            <a:endParaRPr lang="sv-SE" dirty="0">
              <a:cs typeface="Arial"/>
            </a:endParaRPr>
          </a:p>
          <a:p>
            <a:r>
              <a:rPr lang="sv-SE" dirty="0">
                <a:cs typeface="Arial"/>
              </a:rPr>
              <a:t>Produktionssystem</a:t>
            </a:r>
          </a:p>
          <a:p>
            <a:r>
              <a:rPr lang="sv-SE" sz="2800" dirty="0">
                <a:cs typeface="Arial"/>
              </a:rPr>
              <a:t>Vision</a:t>
            </a:r>
          </a:p>
          <a:p>
            <a:r>
              <a:rPr lang="sv-SE" dirty="0">
                <a:cs typeface="Arial"/>
              </a:rPr>
              <a:t>Värderingar </a:t>
            </a:r>
          </a:p>
          <a:p>
            <a:r>
              <a:rPr lang="sv-SE" dirty="0">
                <a:cs typeface="Arial"/>
              </a:rPr>
              <a:t>Slöserijakt </a:t>
            </a:r>
          </a:p>
          <a:p>
            <a:pPr marL="0" indent="0">
              <a:buNone/>
            </a:pPr>
            <a:endParaRPr lang="sv-SE" dirty="0">
              <a:cs typeface="Arial"/>
            </a:endParaRPr>
          </a:p>
          <a:p>
            <a:endParaRPr lang="sv-SE" dirty="0">
              <a:cs typeface="Arial"/>
            </a:endParaRPr>
          </a:p>
          <a:p>
            <a:pPr marL="0" indent="0">
              <a:buNone/>
            </a:pPr>
            <a:endParaRPr lang="sv-SE" sz="2800" dirty="0">
              <a:cs typeface="Arial"/>
            </a:endParaRPr>
          </a:p>
          <a:p>
            <a:pPr marL="0" indent="0">
              <a:buNone/>
            </a:pPr>
            <a:endParaRPr lang="sv-SE" sz="2800" dirty="0">
              <a:cs typeface="Arial"/>
            </a:endParaRPr>
          </a:p>
          <a:p>
            <a:endParaRPr lang="sv-SE" sz="2800" dirty="0">
              <a:cs typeface="Arial"/>
            </a:endParaRPr>
          </a:p>
          <a:p>
            <a:endParaRPr lang="sv-SE" sz="2800" dirty="0">
              <a:cs typeface="Arial"/>
            </a:endParaRPr>
          </a:p>
          <a:p>
            <a:pPr marL="0" indent="0">
              <a:buNone/>
            </a:pPr>
            <a:endParaRPr lang="sv-SE" sz="2800" dirty="0">
              <a:cs typeface="Arial"/>
            </a:endParaRPr>
          </a:p>
          <a:p>
            <a:endParaRPr lang="sv-SE" dirty="0">
              <a:cs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E15A74A-1A48-1960-6DF7-03D37B637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148" t="62141" r="31991"/>
          <a:stretch>
            <a:fillRect/>
          </a:stretch>
        </p:blipFill>
        <p:spPr>
          <a:xfrm>
            <a:off x="413656" y="464240"/>
            <a:ext cx="1240973" cy="16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8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F05C1E-7C8B-0378-7CDC-FD83866A1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-244752"/>
            <a:ext cx="11216640" cy="2387600"/>
          </a:xfrm>
        </p:spPr>
        <p:txBody>
          <a:bodyPr>
            <a:normAutofit/>
          </a:bodyPr>
          <a:lstStyle/>
          <a:p>
            <a:r>
              <a:rPr lang="sv-SE" b="1" dirty="0">
                <a:latin typeface="Arial"/>
                <a:cs typeface="Arial"/>
              </a:rPr>
              <a:t>Gröna korset</a:t>
            </a:r>
            <a:br>
              <a:rPr lang="sv-SE" b="1" dirty="0">
                <a:latin typeface="Arial"/>
              </a:rPr>
            </a:br>
            <a:r>
              <a:rPr lang="sv-SE" sz="2700" dirty="0">
                <a:latin typeface="Arial"/>
                <a:cs typeface="Arial"/>
              </a:rPr>
              <a:t>- Stöd för att synliggöra avvikelser i arbetsmiljön </a:t>
            </a:r>
            <a:br>
              <a:rPr lang="sv-SE" sz="2700" b="1" dirty="0">
                <a:latin typeface="Arial"/>
              </a:rPr>
            </a:br>
            <a:r>
              <a:rPr lang="sv-SE" sz="2700" b="1" dirty="0">
                <a:latin typeface="Arial"/>
                <a:cs typeface="Arial"/>
              </a:rPr>
              <a:t>En del av det systematiska arbetsmiljöarbetet (SAM) 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DA4A2D-7331-A040-48A3-7703A051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02" y="2268578"/>
            <a:ext cx="4145436" cy="423677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60D620E5-ACB5-C6A2-1C16-6B1B264B6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85" y="373372"/>
            <a:ext cx="1519795" cy="17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7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EF4B99-B03D-1CF1-3309-DA130381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306" y="624213"/>
            <a:ext cx="7344694" cy="1325563"/>
          </a:xfrm>
        </p:spPr>
        <p:txBody>
          <a:bodyPr>
            <a:normAutofit fontScale="90000"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Tillsammans skapa säkra och attraktiva verksamheter!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6FE3E2D4-38FA-2DCC-F6A4-C6ECBC1C9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651422">
            <a:off x="277944" y="1596948"/>
            <a:ext cx="4414491" cy="2356706"/>
          </a:xfr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D634C6DA-1999-2746-D7DF-D1931FB07D9A}"/>
              </a:ext>
            </a:extLst>
          </p:cNvPr>
          <p:cNvSpPr txBox="1"/>
          <p:nvPr/>
        </p:nvSpPr>
        <p:spPr>
          <a:xfrm>
            <a:off x="4847306" y="2060408"/>
            <a:ext cx="7199914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Gröna korset är ett stöd för att arbeta med förebyggande insatser och ständiga förbättringar.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Metod främst för att fånga upp och synliggöra avvikelser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i arbetsmiljön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Kan även följa utveckling och avvikelser av andra fokusområden i verksamheten. Inom lantbruket kan detta 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 ex handla om att följa huruvida man hinner med den dagliga brunstrundan eller inte. </a:t>
            </a:r>
          </a:p>
          <a:p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Ökad medvetenhet, snabbare reaktion och agerande möjliggör ett mer effektivt målarbete.</a:t>
            </a:r>
          </a:p>
          <a:p>
            <a:endParaRPr lang="sv-SE" dirty="0"/>
          </a:p>
          <a:p>
            <a:br>
              <a:rPr lang="sv-SE" dirty="0">
                <a:cs typeface="+mn-lt"/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275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ruta 62"/>
          <p:cNvSpPr txBox="1"/>
          <p:nvPr/>
        </p:nvSpPr>
        <p:spPr>
          <a:xfrm>
            <a:off x="8686783" y="3210848"/>
            <a:ext cx="350521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5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Notera ner avvikelser (Oj eller Aj)</a:t>
            </a:r>
            <a:br>
              <a:rPr lang="sv-SE" sz="15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</a:br>
            <a:r>
              <a:rPr lang="sv-SE" sz="15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 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(Datum samt kort notering vad som hänt och vem drabbad</a:t>
            </a:r>
            <a:r>
              <a:rPr lang="sv-SE" sz="12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). Riskbedöm avvikelsen 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och </a:t>
            </a:r>
            <a:r>
              <a:rPr lang="sv-SE" sz="12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tydliggör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 i en </a:t>
            </a:r>
            <a:r>
              <a:rPr lang="sv-SE" sz="12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åtgärdsplan:  Vad 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göra? </a:t>
            </a:r>
            <a:r>
              <a:rPr lang="sv-SE" sz="12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När 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göra? </a:t>
            </a:r>
            <a:r>
              <a:rPr lang="sv-SE" sz="12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Vem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 ansvarig?  </a:t>
            </a:r>
            <a: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____________________________________________________________________</a:t>
            </a:r>
            <a:b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</a:br>
            <a: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____________________________________________________________________</a:t>
            </a:r>
            <a:b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</a:br>
            <a: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______________________________________________________________________________________________________</a:t>
            </a:r>
            <a:b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</a:br>
            <a: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______________________________________________________________________________________________________</a:t>
            </a:r>
            <a:b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</a:br>
            <a:endParaRPr lang="sv-SE" sz="15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65" name="textruta 64"/>
          <p:cNvSpPr txBox="1"/>
          <p:nvPr/>
        </p:nvSpPr>
        <p:spPr>
          <a:xfrm>
            <a:off x="776825" y="4692673"/>
            <a:ext cx="332466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5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Markera status </a:t>
            </a:r>
            <a:br>
              <a:rPr lang="sv-SE" sz="15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</a:b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(en ruta/dag i veckan)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400" b="1" dirty="0">
                <a:solidFill>
                  <a:srgbClr val="00B050"/>
                </a:solidFill>
                <a:latin typeface="Georgia" panose="02040502050405020303" pitchFamily="18" charset="0"/>
                <a:ea typeface="ＭＳ Ｐゴシック" charset="0"/>
              </a:rPr>
              <a:t>Grönt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(alt. tomt) 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 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= 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Ok!</a:t>
            </a:r>
            <a:b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</a:br>
            <a:r>
              <a:rPr lang="sv-SE" sz="1400" b="1" dirty="0">
                <a:solidFill>
                  <a:srgbClr val="FFC000"/>
                </a:solidFill>
                <a:latin typeface="Georgia" panose="02040502050405020303" pitchFamily="18" charset="0"/>
                <a:ea typeface="ＭＳ Ｐゴシック" charset="0"/>
              </a:rPr>
              <a:t>Gult</a:t>
            </a:r>
            <a:r>
              <a:rPr lang="sv-SE" sz="1400" b="1" dirty="0">
                <a:solidFill>
                  <a:srgbClr val="FFFF00"/>
                </a:solidFill>
                <a:latin typeface="Georgia" panose="02040502050405020303" pitchFamily="18" charset="0"/>
                <a:ea typeface="ＭＳ Ｐゴシック" charset="0"/>
              </a:rPr>
              <a:t>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(alt. ring)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	  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= Tillbud 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(Oj!)</a:t>
            </a:r>
            <a:b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</a:br>
            <a:r>
              <a:rPr lang="sv-SE" sz="1400" b="1" dirty="0">
                <a:solidFill>
                  <a:srgbClr val="FF0000"/>
                </a:solidFill>
                <a:latin typeface="Georgia" panose="02040502050405020303" pitchFamily="18" charset="0"/>
                <a:ea typeface="ＭＳ Ｐゴシック" charset="0"/>
              </a:rPr>
              <a:t>Rött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(alt. kryss) 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	  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= Olycka 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(Aj!)</a:t>
            </a:r>
            <a:br>
              <a:rPr lang="sv-SE" sz="1400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</a:br>
            <a:endParaRPr lang="sv-SE" sz="1400" dirty="0">
              <a:solidFill>
                <a:srgbClr val="00B05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76050335-1B55-FEB3-B4DC-EC79BC9397A0}"/>
              </a:ext>
            </a:extLst>
          </p:cNvPr>
          <p:cNvSpPr txBox="1">
            <a:spLocks/>
          </p:cNvSpPr>
          <p:nvPr/>
        </p:nvSpPr>
        <p:spPr>
          <a:xfrm>
            <a:off x="186431" y="49979"/>
            <a:ext cx="11412622" cy="615553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28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Systematiskt Arbetsmiljöarbete </a:t>
            </a:r>
            <a:br>
              <a:rPr lang="sv-SE" sz="2800" kern="0" dirty="0">
                <a:latin typeface="Arial"/>
              </a:rPr>
            </a:br>
            <a:r>
              <a:rPr lang="sv-SE" sz="2800" kern="0" dirty="0">
                <a:solidFill>
                  <a:sysClr val="windowText" lastClr="000000"/>
                </a:solidFill>
                <a:latin typeface="Arial"/>
                <a:cs typeface="Arial"/>
              </a:rPr>
              <a:t>– Tillsammans säkra upp och förbättra vår verksamhet </a:t>
            </a:r>
            <a:r>
              <a:rPr lang="sv-SE" sz="2800" kern="0" dirty="0">
                <a:solidFill>
                  <a:sysClr val="windowText" lastClr="000000"/>
                </a:solidFill>
                <a:latin typeface="Georgia"/>
              </a:rPr>
              <a:t>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38A048C-1713-4D77-95EC-1E671AAC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546" y="1026946"/>
            <a:ext cx="5894046" cy="563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0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F7783F5E-A0B8-80F8-69B9-D80E679A0641}"/>
              </a:ext>
            </a:extLst>
          </p:cNvPr>
          <p:cNvSpPr/>
          <p:nvPr/>
        </p:nvSpPr>
        <p:spPr>
          <a:xfrm>
            <a:off x="8403222" y="1715157"/>
            <a:ext cx="3793892" cy="51246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6D69FC45-2AFD-215C-1533-986EF62832F5}"/>
              </a:ext>
            </a:extLst>
          </p:cNvPr>
          <p:cNvSpPr/>
          <p:nvPr/>
        </p:nvSpPr>
        <p:spPr>
          <a:xfrm>
            <a:off x="186431" y="4387179"/>
            <a:ext cx="3606986" cy="247082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3" name="textruta 62"/>
          <p:cNvSpPr txBox="1"/>
          <p:nvPr/>
        </p:nvSpPr>
        <p:spPr>
          <a:xfrm>
            <a:off x="8686783" y="3210848"/>
            <a:ext cx="350521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5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Notera ner avvikelser (Oj eller Aj)</a:t>
            </a:r>
            <a:br>
              <a:rPr lang="sv-SE" sz="15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</a:br>
            <a:r>
              <a:rPr lang="sv-SE" sz="15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 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(Datum samt kort notering vad som hänt och vem drabbad</a:t>
            </a:r>
            <a:r>
              <a:rPr lang="sv-SE" sz="12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). Riskbedöm avvikelsen 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och </a:t>
            </a:r>
            <a:r>
              <a:rPr lang="sv-SE" sz="12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tydliggör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 i en </a:t>
            </a:r>
            <a:r>
              <a:rPr lang="sv-SE" sz="12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åtgärdsplan:  Vad 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göra? </a:t>
            </a:r>
            <a:r>
              <a:rPr lang="sv-SE" sz="12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När 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göra? </a:t>
            </a:r>
            <a:r>
              <a:rPr lang="sv-SE" sz="12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Vem</a:t>
            </a:r>
            <a:r>
              <a:rPr lang="sv-SE" sz="12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 ansvarig?  </a:t>
            </a:r>
            <a: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____________________________________________________________________</a:t>
            </a:r>
            <a:b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</a:br>
            <a: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____________________________________________________________________</a:t>
            </a:r>
            <a:b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</a:br>
            <a: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______________________________________________________________________________________________________</a:t>
            </a:r>
            <a:b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</a:br>
            <a: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______________________________________________________________________________________________________</a:t>
            </a:r>
            <a:br>
              <a:rPr lang="sv-SE" sz="15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</a:br>
            <a:endParaRPr lang="sv-SE" sz="15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65" name="textruta 64"/>
          <p:cNvSpPr txBox="1"/>
          <p:nvPr/>
        </p:nvSpPr>
        <p:spPr>
          <a:xfrm>
            <a:off x="682727" y="5034424"/>
            <a:ext cx="3324664" cy="14003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500" b="1" dirty="0">
                <a:solidFill>
                  <a:prstClr val="black"/>
                </a:solidFill>
                <a:latin typeface="Georgia"/>
                <a:ea typeface="ＭＳ Ｐゴシック"/>
              </a:rPr>
              <a:t>Markera status varje dag </a:t>
            </a:r>
            <a:br>
              <a:rPr lang="sv-SE" sz="1500" b="1" dirty="0">
                <a:latin typeface="Georgia" panose="02040502050405020303" pitchFamily="18" charset="0"/>
                <a:ea typeface="ＭＳ Ｐゴシック" charset="0"/>
              </a:rPr>
            </a:br>
            <a:r>
              <a:rPr lang="sv-SE" sz="1400" b="1" dirty="0">
                <a:solidFill>
                  <a:prstClr val="black"/>
                </a:solidFill>
                <a:latin typeface="Georgia"/>
                <a:ea typeface="ＭＳ Ｐゴシック"/>
              </a:rPr>
              <a:t>(en ruta/dag i veckan)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400" b="1" dirty="0">
                <a:solidFill>
                  <a:srgbClr val="00B050"/>
                </a:solidFill>
                <a:latin typeface="Georgia" panose="02040502050405020303" pitchFamily="18" charset="0"/>
                <a:ea typeface="ＭＳ Ｐゴシック" charset="0"/>
              </a:rPr>
              <a:t>Grönt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(alt. tomt) 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 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= 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Ok!</a:t>
            </a:r>
            <a:b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</a:br>
            <a:r>
              <a:rPr lang="sv-SE" sz="1400" b="1" dirty="0">
                <a:solidFill>
                  <a:srgbClr val="FFC000"/>
                </a:solidFill>
                <a:latin typeface="Georgia" panose="02040502050405020303" pitchFamily="18" charset="0"/>
                <a:ea typeface="ＭＳ Ｐゴシック" charset="0"/>
              </a:rPr>
              <a:t>Gult</a:t>
            </a:r>
            <a:r>
              <a:rPr lang="sv-SE" sz="1400" b="1" dirty="0">
                <a:solidFill>
                  <a:srgbClr val="FFFF00"/>
                </a:solidFill>
                <a:latin typeface="Georgia" panose="02040502050405020303" pitchFamily="18" charset="0"/>
                <a:ea typeface="ＭＳ Ｐゴシック" charset="0"/>
              </a:rPr>
              <a:t>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(alt. ring)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	  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= Tillbud 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(Oj!)</a:t>
            </a:r>
            <a:b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</a:br>
            <a:r>
              <a:rPr lang="sv-SE" sz="1400" b="1" dirty="0">
                <a:solidFill>
                  <a:srgbClr val="FF0000"/>
                </a:solidFill>
                <a:latin typeface="Georgia" panose="02040502050405020303" pitchFamily="18" charset="0"/>
                <a:ea typeface="ＭＳ Ｐゴシック" charset="0"/>
              </a:rPr>
              <a:t>Rött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(alt. kryss) 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	   </a:t>
            </a:r>
            <a:r>
              <a:rPr lang="sv-SE" sz="1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= Olycka </a:t>
            </a:r>
            <a:r>
              <a:rPr lang="sv-SE" sz="14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(Aj!)</a:t>
            </a:r>
            <a:br>
              <a:rPr lang="sv-SE" sz="1400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</a:br>
            <a:endParaRPr lang="sv-SE" sz="1400" dirty="0">
              <a:solidFill>
                <a:srgbClr val="00B05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76050335-1B55-FEB3-B4DC-EC79BC9397A0}"/>
              </a:ext>
            </a:extLst>
          </p:cNvPr>
          <p:cNvSpPr txBox="1">
            <a:spLocks/>
          </p:cNvSpPr>
          <p:nvPr/>
        </p:nvSpPr>
        <p:spPr>
          <a:xfrm>
            <a:off x="186431" y="49979"/>
            <a:ext cx="11412622" cy="615553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2800" b="1" kern="0" dirty="0">
                <a:solidFill>
                  <a:sysClr val="windowText" lastClr="000000"/>
                </a:solidFill>
                <a:latin typeface="Georgia"/>
              </a:rPr>
              <a:t>Arbetsgång! Systematiskt Arbetsmiljöarbete </a:t>
            </a:r>
            <a:br>
              <a:rPr lang="sv-SE" sz="2800" kern="0" dirty="0">
                <a:latin typeface="Georgia" panose="02040502050405020303" pitchFamily="18" charset="0"/>
              </a:rPr>
            </a:br>
            <a:r>
              <a:rPr lang="sv-SE" sz="2800" kern="0" dirty="0">
                <a:solidFill>
                  <a:sysClr val="windowText" lastClr="000000"/>
                </a:solidFill>
                <a:latin typeface="Georgia"/>
              </a:rPr>
              <a:t>– Tillsammans säkra upp och förbättra vår verksamhet 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38A048C-1713-4D77-95EC-1E671AAC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957" y="1004189"/>
            <a:ext cx="5894046" cy="5633175"/>
          </a:xfrm>
          <a:prstGeom prst="rect">
            <a:avLst/>
          </a:prstGeom>
        </p:spPr>
      </p:pic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27C812D8-A1A6-F1C8-9813-6B59FE211303}"/>
              </a:ext>
            </a:extLst>
          </p:cNvPr>
          <p:cNvCxnSpPr>
            <a:cxnSpLocks/>
          </p:cNvCxnSpPr>
          <p:nvPr/>
        </p:nvCxnSpPr>
        <p:spPr>
          <a:xfrm flipV="1">
            <a:off x="1835094" y="2520352"/>
            <a:ext cx="2575880" cy="17569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 6">
            <a:extLst>
              <a:ext uri="{FF2B5EF4-FFF2-40B4-BE49-F238E27FC236}">
                <a16:creationId xmlns:a16="http://schemas.microsoft.com/office/drawing/2014/main" id="{BC35E305-7C51-E6BD-ECB9-E945EF1411DC}"/>
              </a:ext>
            </a:extLst>
          </p:cNvPr>
          <p:cNvSpPr/>
          <p:nvPr/>
        </p:nvSpPr>
        <p:spPr>
          <a:xfrm>
            <a:off x="4734970" y="2247348"/>
            <a:ext cx="388377" cy="4112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8286BD16-FF0E-3C38-B65C-87CCB6FC1781}"/>
              </a:ext>
            </a:extLst>
          </p:cNvPr>
          <p:cNvSpPr/>
          <p:nvPr/>
        </p:nvSpPr>
        <p:spPr>
          <a:xfrm>
            <a:off x="5396328" y="2247347"/>
            <a:ext cx="388377" cy="4112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4318789E-68FA-6788-40AF-E7C58704CAA1}"/>
              </a:ext>
            </a:extLst>
          </p:cNvPr>
          <p:cNvSpPr/>
          <p:nvPr/>
        </p:nvSpPr>
        <p:spPr>
          <a:xfrm>
            <a:off x="6100818" y="2247346"/>
            <a:ext cx="388377" cy="411222"/>
          </a:xfrm>
          <a:prstGeom prst="ellipse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024B0DD4-37BB-254A-E03B-C76B28898B4C}"/>
              </a:ext>
            </a:extLst>
          </p:cNvPr>
          <p:cNvSpPr/>
          <p:nvPr/>
        </p:nvSpPr>
        <p:spPr>
          <a:xfrm>
            <a:off x="9939819" y="2513512"/>
            <a:ext cx="646599" cy="60349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  <a:cs typeface="Calibri"/>
              </a:rPr>
              <a:t>3</a:t>
            </a:r>
            <a:endParaRPr lang="sv-SE" dirty="0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45990787-BEAB-C7B8-695B-44639790BEDD}"/>
              </a:ext>
            </a:extLst>
          </p:cNvPr>
          <p:cNvSpPr/>
          <p:nvPr/>
        </p:nvSpPr>
        <p:spPr>
          <a:xfrm>
            <a:off x="4694535" y="2828025"/>
            <a:ext cx="433926" cy="411222"/>
          </a:xfrm>
          <a:prstGeom prst="ellipse">
            <a:avLst/>
          </a:prstGeom>
          <a:solidFill>
            <a:srgbClr val="60A5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98ED9563-4746-1F1B-AA18-EDE6D31CB659}"/>
              </a:ext>
            </a:extLst>
          </p:cNvPr>
          <p:cNvSpPr/>
          <p:nvPr/>
        </p:nvSpPr>
        <p:spPr>
          <a:xfrm>
            <a:off x="5340963" y="2828025"/>
            <a:ext cx="433926" cy="411222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5" name="Rak pilkoppling 14">
            <a:extLst>
              <a:ext uri="{FF2B5EF4-FFF2-40B4-BE49-F238E27FC236}">
                <a16:creationId xmlns:a16="http://schemas.microsoft.com/office/drawing/2014/main" id="{9B8C7EB9-99AD-A98E-BCC0-6C855BF57454}"/>
              </a:ext>
            </a:extLst>
          </p:cNvPr>
          <p:cNvCxnSpPr>
            <a:cxnSpLocks/>
          </p:cNvCxnSpPr>
          <p:nvPr/>
        </p:nvCxnSpPr>
        <p:spPr>
          <a:xfrm>
            <a:off x="5824421" y="3290391"/>
            <a:ext cx="3364404" cy="18180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3E2FB731-DF38-D863-FB4B-7EFB56E3F688}"/>
              </a:ext>
            </a:extLst>
          </p:cNvPr>
          <p:cNvSpPr/>
          <p:nvPr/>
        </p:nvSpPr>
        <p:spPr>
          <a:xfrm>
            <a:off x="9188825" y="4426058"/>
            <a:ext cx="2320448" cy="19336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3/1 : </a:t>
            </a:r>
            <a:r>
              <a:rPr lang="sv-SE" dirty="0">
                <a:solidFill>
                  <a:schemeClr val="tx1"/>
                </a:solidFill>
                <a:highlight>
                  <a:srgbClr val="FFFF00"/>
                </a:highlight>
              </a:rPr>
              <a:t>Oj!</a:t>
            </a:r>
            <a:r>
              <a:rPr lang="sv-SE" dirty="0">
                <a:solidFill>
                  <a:schemeClr val="tx1"/>
                </a:solidFill>
              </a:rPr>
              <a:t> På väg att sladda av vägen med traktorn</a:t>
            </a: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r>
              <a:rPr lang="sv-SE" dirty="0">
                <a:solidFill>
                  <a:schemeClr val="tx1"/>
                </a:solidFill>
              </a:rPr>
              <a:t>5/1: </a:t>
            </a:r>
            <a:r>
              <a:rPr lang="sv-SE" dirty="0">
                <a:solidFill>
                  <a:schemeClr val="tx1"/>
                </a:solidFill>
                <a:highlight>
                  <a:srgbClr val="FF0000"/>
                </a:highlight>
              </a:rPr>
              <a:t>Aj</a:t>
            </a:r>
            <a:r>
              <a:rPr lang="sv-SE" dirty="0">
                <a:solidFill>
                  <a:schemeClr val="tx1"/>
                </a:solidFill>
              </a:rPr>
              <a:t> – Halkade på väg in i stallet</a:t>
            </a:r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1554E3A8-B737-9FDC-F4E3-83E4F5A1073F}"/>
              </a:ext>
            </a:extLst>
          </p:cNvPr>
          <p:cNvSpPr/>
          <p:nvPr/>
        </p:nvSpPr>
        <p:spPr>
          <a:xfrm>
            <a:off x="1335091" y="4430932"/>
            <a:ext cx="646599" cy="60349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28" name="Ellips 27">
            <a:extLst>
              <a:ext uri="{FF2B5EF4-FFF2-40B4-BE49-F238E27FC236}">
                <a16:creationId xmlns:a16="http://schemas.microsoft.com/office/drawing/2014/main" id="{81C271E0-FE24-3E74-F1F0-D7A3935988EE}"/>
              </a:ext>
            </a:extLst>
          </p:cNvPr>
          <p:cNvSpPr/>
          <p:nvPr/>
        </p:nvSpPr>
        <p:spPr>
          <a:xfrm>
            <a:off x="1840014" y="1004189"/>
            <a:ext cx="736495" cy="5950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0" name="Rak pilkoppling 29">
            <a:extLst>
              <a:ext uri="{FF2B5EF4-FFF2-40B4-BE49-F238E27FC236}">
                <a16:creationId xmlns:a16="http://schemas.microsoft.com/office/drawing/2014/main" id="{E838B879-99DB-A616-4A60-406B85CA5F4D}"/>
              </a:ext>
            </a:extLst>
          </p:cNvPr>
          <p:cNvCxnSpPr>
            <a:cxnSpLocks/>
          </p:cNvCxnSpPr>
          <p:nvPr/>
        </p:nvCxnSpPr>
        <p:spPr>
          <a:xfrm>
            <a:off x="3262767" y="1360643"/>
            <a:ext cx="5233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ktangel: rundade hörn 31">
            <a:extLst>
              <a:ext uri="{FF2B5EF4-FFF2-40B4-BE49-F238E27FC236}">
                <a16:creationId xmlns:a16="http://schemas.microsoft.com/office/drawing/2014/main" id="{EA53E6B5-BEB9-5A22-831C-DCE3ADA2C117}"/>
              </a:ext>
            </a:extLst>
          </p:cNvPr>
          <p:cNvSpPr/>
          <p:nvPr/>
        </p:nvSpPr>
        <p:spPr>
          <a:xfrm>
            <a:off x="1278106" y="1627279"/>
            <a:ext cx="1542837" cy="75711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Fyll i rätt månad och år </a:t>
            </a:r>
          </a:p>
        </p:txBody>
      </p:sp>
      <p:cxnSp>
        <p:nvCxnSpPr>
          <p:cNvPr id="36" name="Rak pilkoppling 35">
            <a:extLst>
              <a:ext uri="{FF2B5EF4-FFF2-40B4-BE49-F238E27FC236}">
                <a16:creationId xmlns:a16="http://schemas.microsoft.com/office/drawing/2014/main" id="{C72CADE3-A1AD-CAFD-CE09-39E4B1EBA2CA}"/>
              </a:ext>
            </a:extLst>
          </p:cNvPr>
          <p:cNvCxnSpPr>
            <a:cxnSpLocks/>
          </p:cNvCxnSpPr>
          <p:nvPr/>
        </p:nvCxnSpPr>
        <p:spPr>
          <a:xfrm>
            <a:off x="6693221" y="2520352"/>
            <a:ext cx="2644452" cy="1866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objekt 3">
            <a:extLst>
              <a:ext uri="{FF2B5EF4-FFF2-40B4-BE49-F238E27FC236}">
                <a16:creationId xmlns:a16="http://schemas.microsoft.com/office/drawing/2014/main" id="{9100649F-1CE9-438B-5C06-F6FB3EE37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31" y="49979"/>
            <a:ext cx="1127949" cy="13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2">
            <a:extLst>
              <a:ext uri="{FF2B5EF4-FFF2-40B4-BE49-F238E27FC236}">
                <a16:creationId xmlns:a16="http://schemas.microsoft.com/office/drawing/2014/main" id="{D1510166-CA99-7D31-37CB-EA4FE99201E7}"/>
              </a:ext>
            </a:extLst>
          </p:cNvPr>
          <p:cNvSpPr txBox="1">
            <a:spLocks/>
          </p:cNvSpPr>
          <p:nvPr/>
        </p:nvSpPr>
        <p:spPr>
          <a:xfrm>
            <a:off x="187801" y="299357"/>
            <a:ext cx="11412622" cy="615553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28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Systematiskt Arbetsmiljöarbete </a:t>
            </a:r>
            <a:br>
              <a:rPr lang="sv-SE" sz="2800" kern="0" dirty="0">
                <a:latin typeface="Arial"/>
              </a:rPr>
            </a:br>
            <a:r>
              <a:rPr lang="sv-SE" sz="2800" kern="0" dirty="0">
                <a:solidFill>
                  <a:sysClr val="windowText" lastClr="000000"/>
                </a:solidFill>
                <a:latin typeface="Arial"/>
                <a:cs typeface="Arial"/>
              </a:rPr>
              <a:t>– Tillsammans säkra upp och förbättra vår verksamhet 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243AD10-0500-9FAF-32B9-AD7D498AC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5" t="16699" r="7306" b="12233"/>
          <a:stretch/>
        </p:blipFill>
        <p:spPr>
          <a:xfrm>
            <a:off x="1794510" y="1292641"/>
            <a:ext cx="4671060" cy="25279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0C2B2A6-3E6F-D25F-30A4-00135978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40" y="1292641"/>
            <a:ext cx="3913176" cy="5404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4F56A03-30BF-796A-1837-D73E28F51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02" y="100358"/>
            <a:ext cx="1280472" cy="148841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5A74711-EEC3-8090-5C5F-6ACB35C1A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510" y="4070140"/>
            <a:ext cx="4671060" cy="26274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564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5332398-E9ED-493C-84F9-A63720249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" y="-2210"/>
            <a:ext cx="9644695" cy="1227259"/>
          </a:xfrm>
        </p:spPr>
        <p:txBody>
          <a:bodyPr/>
          <a:lstStyle/>
          <a:p>
            <a:r>
              <a:rPr lang="sv-SE" sz="3200" b="1" dirty="0">
                <a:latin typeface="Arial"/>
                <a:cs typeface="Arial"/>
              </a:rPr>
              <a:t>Åtgärdsplan (Avvikelser i Gröna Korset) Förbättrings-/ Säkerhetsaktiviteter</a:t>
            </a:r>
            <a:br>
              <a:rPr lang="sv-SE" dirty="0"/>
            </a:br>
            <a:endParaRPr lang="sv-SE" sz="1550" dirty="0">
              <a:cs typeface="Calibri Light"/>
            </a:endParaRP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8E170388-8E64-4026-83D3-17AEB43B5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278661"/>
              </p:ext>
            </p:extLst>
          </p:nvPr>
        </p:nvGraphicFramePr>
        <p:xfrm>
          <a:off x="46892" y="1230923"/>
          <a:ext cx="12102125" cy="555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920">
                  <a:extLst>
                    <a:ext uri="{9D8B030D-6E8A-4147-A177-3AD203B41FA5}">
                      <a16:colId xmlns:a16="http://schemas.microsoft.com/office/drawing/2014/main" val="1558830646"/>
                    </a:ext>
                  </a:extLst>
                </a:gridCol>
                <a:gridCol w="2769844">
                  <a:extLst>
                    <a:ext uri="{9D8B030D-6E8A-4147-A177-3AD203B41FA5}">
                      <a16:colId xmlns:a16="http://schemas.microsoft.com/office/drawing/2014/main" val="1893865403"/>
                    </a:ext>
                  </a:extLst>
                </a:gridCol>
                <a:gridCol w="531808">
                  <a:extLst>
                    <a:ext uri="{9D8B030D-6E8A-4147-A177-3AD203B41FA5}">
                      <a16:colId xmlns:a16="http://schemas.microsoft.com/office/drawing/2014/main" val="151171701"/>
                    </a:ext>
                  </a:extLst>
                </a:gridCol>
                <a:gridCol w="531808">
                  <a:extLst>
                    <a:ext uri="{9D8B030D-6E8A-4147-A177-3AD203B41FA5}">
                      <a16:colId xmlns:a16="http://schemas.microsoft.com/office/drawing/2014/main" val="3551274056"/>
                    </a:ext>
                  </a:extLst>
                </a:gridCol>
                <a:gridCol w="531808">
                  <a:extLst>
                    <a:ext uri="{9D8B030D-6E8A-4147-A177-3AD203B41FA5}">
                      <a16:colId xmlns:a16="http://schemas.microsoft.com/office/drawing/2014/main" val="3142919738"/>
                    </a:ext>
                  </a:extLst>
                </a:gridCol>
                <a:gridCol w="3383401">
                  <a:extLst>
                    <a:ext uri="{9D8B030D-6E8A-4147-A177-3AD203B41FA5}">
                      <a16:colId xmlns:a16="http://schemas.microsoft.com/office/drawing/2014/main" val="1725902594"/>
                    </a:ext>
                  </a:extLst>
                </a:gridCol>
                <a:gridCol w="1525948">
                  <a:extLst>
                    <a:ext uri="{9D8B030D-6E8A-4147-A177-3AD203B41FA5}">
                      <a16:colId xmlns:a16="http://schemas.microsoft.com/office/drawing/2014/main" val="764183566"/>
                    </a:ext>
                  </a:extLst>
                </a:gridCol>
                <a:gridCol w="850171">
                  <a:extLst>
                    <a:ext uri="{9D8B030D-6E8A-4147-A177-3AD203B41FA5}">
                      <a16:colId xmlns:a16="http://schemas.microsoft.com/office/drawing/2014/main" val="802433623"/>
                    </a:ext>
                  </a:extLst>
                </a:gridCol>
                <a:gridCol w="1290417">
                  <a:extLst>
                    <a:ext uri="{9D8B030D-6E8A-4147-A177-3AD203B41FA5}">
                      <a16:colId xmlns:a16="http://schemas.microsoft.com/office/drawing/2014/main" val="2757045931"/>
                    </a:ext>
                  </a:extLst>
                </a:gridCol>
              </a:tblGrid>
              <a:tr h="40975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Månad / Datum</a:t>
                      </a:r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Avvikelse - ARBETSMILJÖRISK (Aj! /Oj!) </a:t>
                      </a:r>
                    </a:p>
                    <a:p>
                      <a:r>
                        <a:rPr lang="sv-SE" sz="1100" u="sng" dirty="0">
                          <a:solidFill>
                            <a:schemeClr val="tx1"/>
                          </a:solidFill>
                        </a:rPr>
                        <a:t>(Beskriv och Bedöm </a:t>
                      </a: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risken: låg, medel, hög)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Låg risk </a:t>
                      </a:r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Medel risk </a:t>
                      </a:r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Hög risk</a:t>
                      </a:r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Vad och Hur förbättra?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Vilka?/ Vem Ansvarig?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När i tid?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Uppföljning</a:t>
                      </a:r>
                      <a:br>
                        <a:rPr lang="sv-SE" sz="1100" dirty="0">
                          <a:solidFill>
                            <a:srgbClr val="000000"/>
                          </a:solidFill>
                        </a:rPr>
                      </a:b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Status - Klart?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65980"/>
                  </a:ext>
                </a:extLst>
              </a:tr>
              <a:tr h="781181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31596"/>
                  </a:ext>
                </a:extLst>
              </a:tr>
              <a:tr h="85368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663007"/>
                  </a:ext>
                </a:extLst>
              </a:tr>
              <a:tr h="85368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604539"/>
                  </a:ext>
                </a:extLst>
              </a:tr>
              <a:tr h="85368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054099"/>
                  </a:ext>
                </a:extLst>
              </a:tr>
              <a:tr h="92482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779492"/>
                  </a:ext>
                </a:extLst>
              </a:tr>
              <a:tr h="832086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v-SE" sz="900" dirty="0"/>
                    </a:p>
                  </a:txBody>
                  <a:tcPr marL="51435" marR="51435" marT="25717" marB="25717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  <a:p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9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highlight>
                          <a:srgbClr val="FFFF00"/>
                        </a:highlight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912755"/>
                  </a:ext>
                </a:extLst>
              </a:tr>
            </a:tbl>
          </a:graphicData>
        </a:graphic>
      </p:graphicFrame>
      <p:pic>
        <p:nvPicPr>
          <p:cNvPr id="2" name="Bildobjekt 1">
            <a:extLst>
              <a:ext uri="{FF2B5EF4-FFF2-40B4-BE49-F238E27FC236}">
                <a16:creationId xmlns:a16="http://schemas.microsoft.com/office/drawing/2014/main" id="{757E1D3D-6050-7ED3-1A19-D8B430B3F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907" y="0"/>
            <a:ext cx="1118642" cy="11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7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6F90552-8A34-9F56-8A94-A91CE6735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6" r="6717" b="17169"/>
          <a:stretch/>
        </p:blipFill>
        <p:spPr>
          <a:xfrm>
            <a:off x="1068558" y="2969917"/>
            <a:ext cx="3169770" cy="3588705"/>
          </a:xfrm>
          <a:prstGeom prst="rect">
            <a:avLst/>
          </a:prstGeom>
        </p:spPr>
      </p:pic>
      <p:sp>
        <p:nvSpPr>
          <p:cNvPr id="6" name="Rubrik 2">
            <a:extLst>
              <a:ext uri="{FF2B5EF4-FFF2-40B4-BE49-F238E27FC236}">
                <a16:creationId xmlns:a16="http://schemas.microsoft.com/office/drawing/2014/main" id="{D1510166-CA99-7D31-37CB-EA4FE99201E7}"/>
              </a:ext>
            </a:extLst>
          </p:cNvPr>
          <p:cNvSpPr txBox="1">
            <a:spLocks/>
          </p:cNvSpPr>
          <p:nvPr/>
        </p:nvSpPr>
        <p:spPr>
          <a:xfrm>
            <a:off x="-152400" y="179377"/>
            <a:ext cx="12185051" cy="615553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40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Praktiskt exempel Gröna Korset </a:t>
            </a:r>
          </a:p>
          <a:p>
            <a:pPr algn="ctr">
              <a:defRPr/>
            </a:pPr>
            <a:r>
              <a:rPr lang="sv-SE" sz="40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Lantbruksföretag med flera driftsinriktningar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5F9C65C-A5AC-B1E4-F92F-85ABC9DC6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9231" y="2666729"/>
            <a:ext cx="5718187" cy="401295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sv-SE" sz="2400" dirty="0">
                <a:latin typeface="Arial"/>
                <a:cs typeface="Arial"/>
              </a:rPr>
              <a:t>Gröna korset genomgång resp. </a:t>
            </a:r>
            <a:br>
              <a:rPr lang="sv-SE" sz="2400" dirty="0">
                <a:latin typeface="Arial"/>
                <a:cs typeface="Arial"/>
              </a:rPr>
            </a:br>
            <a:r>
              <a:rPr lang="sv-SE" sz="2400" dirty="0">
                <a:latin typeface="Arial"/>
                <a:cs typeface="Arial"/>
              </a:rPr>
              <a:t>drifts- inriktning delar med sig kring </a:t>
            </a:r>
            <a:br>
              <a:rPr lang="sv-SE" sz="2400" dirty="0">
                <a:latin typeface="Arial"/>
                <a:cs typeface="Arial"/>
              </a:rPr>
            </a:br>
            <a:r>
              <a:rPr lang="sv-SE" sz="2400" dirty="0">
                <a:latin typeface="Arial"/>
                <a:cs typeface="Arial"/>
              </a:rPr>
              <a:t>eventuella avvikelser (Aj och Oj reg.) från månaden som varit </a:t>
            </a:r>
            <a:br>
              <a:rPr lang="sv-SE" sz="2400" dirty="0">
                <a:latin typeface="Arial"/>
                <a:cs typeface="Arial"/>
              </a:rPr>
            </a:br>
            <a:endParaRPr lang="sv-SE" sz="2400" dirty="0">
              <a:latin typeface="Arial"/>
              <a:cs typeface="Arial"/>
            </a:endParaRPr>
          </a:p>
          <a:p>
            <a:r>
              <a:rPr lang="sv-SE" sz="2400" dirty="0">
                <a:latin typeface="Arial"/>
                <a:cs typeface="Arial"/>
              </a:rPr>
              <a:t>Gemensamt lärande för att förebygga olyckor och arbetsskador. Stöd för att höja kunskapsnivån och medvetenheten och inte utsätts för onödiga risker. </a:t>
            </a:r>
            <a:endParaRPr lang="sv-SE" dirty="0">
              <a:latin typeface="Arial"/>
              <a:cs typeface="Arial"/>
            </a:endParaRPr>
          </a:p>
          <a:p>
            <a:r>
              <a:rPr lang="sv-SE" sz="2400" dirty="0">
                <a:latin typeface="Arial"/>
                <a:cs typeface="Arial"/>
              </a:rPr>
              <a:t>Extra viktigt om det är flera driftsinriktningar som är beroende av varandra. </a:t>
            </a:r>
          </a:p>
          <a:p>
            <a:r>
              <a:rPr lang="sv-SE" sz="2400" dirty="0">
                <a:latin typeface="Arial"/>
                <a:cs typeface="Arial"/>
              </a:rPr>
              <a:t>Viktigt att jobba med helheten. </a:t>
            </a:r>
            <a:endParaRPr lang="sv-SE" dirty="0">
              <a:latin typeface="Arial"/>
              <a:cs typeface="Arial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3DB2B5CE-47C5-9474-166F-4CE48FD48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77118" y="2024942"/>
            <a:ext cx="5942720" cy="823912"/>
          </a:xfrm>
        </p:spPr>
        <p:txBody>
          <a:bodyPr>
            <a:noAutofit/>
          </a:bodyPr>
          <a:lstStyle/>
          <a:p>
            <a:r>
              <a:rPr lang="sv-SE" sz="2800" dirty="0">
                <a:latin typeface="Arial"/>
                <a:cs typeface="Calibri"/>
              </a:rPr>
              <a:t>Dagligt pulsmöte </a:t>
            </a:r>
          </a:p>
          <a:p>
            <a:r>
              <a:rPr lang="sv-SE" sz="2000" dirty="0">
                <a:latin typeface="Arial"/>
                <a:cs typeface="Calibri"/>
              </a:rPr>
              <a:t>– Uppfångande av avvikelser </a:t>
            </a:r>
            <a:br>
              <a:rPr lang="sv-SE" sz="2000" dirty="0">
                <a:latin typeface="Arial"/>
                <a:cs typeface="Calibri"/>
              </a:rPr>
            </a:br>
            <a:r>
              <a:rPr lang="sv-SE" sz="2000" dirty="0">
                <a:latin typeface="Arial"/>
                <a:cs typeface="Calibri"/>
              </a:rPr>
              <a:t>(</a:t>
            </a:r>
            <a:r>
              <a:rPr lang="sv-SE" sz="2000" u="sng" dirty="0">
                <a:latin typeface="Arial"/>
                <a:cs typeface="Calibri"/>
              </a:rPr>
              <a:t>Specifik</a:t>
            </a:r>
            <a:r>
              <a:rPr lang="sv-SE" sz="2000" dirty="0">
                <a:latin typeface="Arial"/>
                <a:cs typeface="Calibri"/>
              </a:rPr>
              <a:t> driftsgren)</a:t>
            </a:r>
            <a:endParaRPr lang="sv-SE" sz="2000" dirty="0">
              <a:latin typeface="Arial"/>
            </a:endParaRP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76C98B70-4D18-B85A-DC5D-FDB40EDB6C0B}"/>
              </a:ext>
            </a:extLst>
          </p:cNvPr>
          <p:cNvSpPr txBox="1">
            <a:spLocks/>
          </p:cNvSpPr>
          <p:nvPr/>
        </p:nvSpPr>
        <p:spPr>
          <a:xfrm>
            <a:off x="6129410" y="1779575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latin typeface="Arial"/>
                <a:cs typeface="Calibri"/>
              </a:rPr>
              <a:t>Månadsmöte </a:t>
            </a:r>
            <a:br>
              <a:rPr lang="sv-SE" dirty="0">
                <a:latin typeface="Arial"/>
                <a:cs typeface="Calibri"/>
              </a:rPr>
            </a:br>
            <a:r>
              <a:rPr lang="sv-SE" dirty="0">
                <a:latin typeface="Arial"/>
                <a:cs typeface="Calibri"/>
              </a:rPr>
              <a:t>(Gemensam genomgång med </a:t>
            </a:r>
            <a:r>
              <a:rPr lang="sv-SE" u="sng" dirty="0">
                <a:latin typeface="Arial"/>
                <a:cs typeface="Calibri"/>
              </a:rPr>
              <a:t>alla</a:t>
            </a:r>
            <a:r>
              <a:rPr lang="sv-SE" dirty="0">
                <a:latin typeface="Arial"/>
                <a:cs typeface="Calibri"/>
              </a:rPr>
              <a:t>)</a:t>
            </a:r>
            <a:endParaRPr lang="sv-S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69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07823" y="702631"/>
            <a:ext cx="11177588" cy="1834962"/>
          </a:xfrm>
          <a:prstGeom prst="rect">
            <a:avLst/>
          </a:prstGeom>
        </p:spPr>
        <p:txBody>
          <a:bodyPr vert="horz" wrap="square" lIns="0" tIns="226160" rIns="0" bIns="0" rtlCol="0" anchor="ctr">
            <a:spAutoFit/>
          </a:bodyPr>
          <a:lstStyle/>
          <a:p>
            <a:pPr marL="9525"/>
            <a:r>
              <a:rPr lang="sv-SE" sz="3600" b="1" i="0" dirty="0">
                <a:latin typeface="Arial"/>
                <a:cs typeface="Arial"/>
              </a:rPr>
              <a:t>Gemensamt förbättrings-/säkerhetsarbete </a:t>
            </a:r>
            <a:br>
              <a:rPr lang="sv-SE" sz="3600" b="1" i="0" dirty="0">
                <a:latin typeface="Arial"/>
              </a:rPr>
            </a:br>
            <a:r>
              <a:rPr lang="sv-SE" sz="3600" b="1" i="0" dirty="0">
                <a:latin typeface="Arial"/>
                <a:cs typeface="Arial"/>
              </a:rPr>
              <a:t>Avvikelsehantering/ </a:t>
            </a:r>
            <a:r>
              <a:rPr lang="sv-SE" sz="3600" b="1" dirty="0">
                <a:latin typeface="Arial"/>
                <a:cs typeface="Arial"/>
              </a:rPr>
              <a:t>P</a:t>
            </a:r>
            <a:r>
              <a:rPr sz="3600" b="1" i="0" dirty="0" err="1">
                <a:latin typeface="Arial"/>
                <a:cs typeface="Arial"/>
              </a:rPr>
              <a:t>roblemlösnin</a:t>
            </a:r>
            <a:r>
              <a:rPr lang="sv-SE" sz="3600" b="1" i="0" dirty="0">
                <a:latin typeface="Arial"/>
                <a:cs typeface="Arial"/>
              </a:rPr>
              <a:t>g</a:t>
            </a:r>
            <a:br>
              <a:rPr lang="sv-SE" sz="2400" b="1" i="0" dirty="0">
                <a:latin typeface="Georgia" panose="02040502050405020303" pitchFamily="18" charset="0"/>
              </a:rPr>
            </a:br>
            <a:br>
              <a:rPr lang="sv-SE" sz="2400" b="1" i="0" dirty="0">
                <a:latin typeface="Georgia" panose="02040502050405020303" pitchFamily="18" charset="0"/>
              </a:rPr>
            </a:br>
            <a:endParaRPr sz="2000" i="0" dirty="0">
              <a:latin typeface="Georgia" panose="02040502050405020303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2953" y="5587205"/>
            <a:ext cx="4613047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defRPr/>
            </a:pPr>
            <a:r>
              <a:rPr sz="1500" b="1" dirty="0">
                <a:latin typeface="Arial"/>
                <a:cs typeface="Arial"/>
              </a:rPr>
              <a:t>PDCA-</a:t>
            </a:r>
            <a:r>
              <a:rPr sz="1500" b="1" dirty="0" err="1">
                <a:latin typeface="Arial"/>
                <a:cs typeface="Arial"/>
              </a:rPr>
              <a:t>cyk</a:t>
            </a:r>
            <a:r>
              <a:rPr sz="1500" b="1" spc="4" dirty="0" err="1">
                <a:latin typeface="Arial"/>
                <a:cs typeface="Arial"/>
              </a:rPr>
              <a:t>e</a:t>
            </a:r>
            <a:r>
              <a:rPr sz="1500" b="1" dirty="0" err="1">
                <a:latin typeface="Arial"/>
                <a:cs typeface="Arial"/>
              </a:rPr>
              <a:t>ln</a:t>
            </a:r>
            <a:r>
              <a:rPr lang="sv-SE" sz="1500" dirty="0">
                <a:latin typeface="Arial"/>
                <a:cs typeface="Arial"/>
              </a:rPr>
              <a:t> =motorn i förbättrings-/säkerhetsarbetet </a:t>
            </a:r>
            <a:br>
              <a:rPr lang="sv-SE" sz="1500" dirty="0">
                <a:latin typeface="Arial"/>
                <a:cs typeface="Arial"/>
              </a:rPr>
            </a:br>
            <a:r>
              <a:rPr lang="sv-SE" sz="1500" dirty="0">
                <a:latin typeface="Arial"/>
                <a:cs typeface="Arial"/>
              </a:rPr>
              <a:t>på svenska använder vi namnet ”PUFF” </a:t>
            </a:r>
            <a:br>
              <a:rPr lang="sv-SE" sz="1500" dirty="0">
                <a:latin typeface="Arial"/>
                <a:cs typeface="Arial"/>
              </a:rPr>
            </a:br>
            <a:r>
              <a:rPr lang="sv-SE" sz="1500" b="1" dirty="0">
                <a:latin typeface="Arial"/>
                <a:cs typeface="Arial"/>
              </a:rPr>
              <a:t>P</a:t>
            </a:r>
            <a:r>
              <a:rPr lang="sv-SE" sz="1500" dirty="0">
                <a:latin typeface="Arial"/>
                <a:cs typeface="Arial"/>
              </a:rPr>
              <a:t>lanera, </a:t>
            </a:r>
            <a:r>
              <a:rPr lang="sv-SE" sz="1500" b="1" dirty="0">
                <a:latin typeface="Arial"/>
                <a:cs typeface="Arial"/>
              </a:rPr>
              <a:t>U</a:t>
            </a:r>
            <a:r>
              <a:rPr lang="sv-SE" sz="1500" dirty="0">
                <a:latin typeface="Arial"/>
                <a:cs typeface="Arial"/>
              </a:rPr>
              <a:t>tföra, </a:t>
            </a:r>
            <a:r>
              <a:rPr lang="sv-SE" sz="1500" b="1" dirty="0">
                <a:latin typeface="Arial"/>
                <a:cs typeface="Arial"/>
              </a:rPr>
              <a:t>F</a:t>
            </a:r>
            <a:r>
              <a:rPr lang="sv-SE" sz="1500" dirty="0">
                <a:latin typeface="Arial"/>
                <a:cs typeface="Arial"/>
              </a:rPr>
              <a:t>ölj upp, </a:t>
            </a:r>
            <a:r>
              <a:rPr lang="sv-SE" sz="1500" b="1" dirty="0">
                <a:latin typeface="Arial"/>
                <a:cs typeface="Arial"/>
              </a:rPr>
              <a:t>F</a:t>
            </a:r>
            <a:r>
              <a:rPr lang="sv-SE" sz="1500" dirty="0">
                <a:latin typeface="Arial"/>
                <a:cs typeface="Arial"/>
              </a:rPr>
              <a:t>örbättra 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82953" y="2338945"/>
            <a:ext cx="3503075" cy="2942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Avenir Next LT Pro Light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639E54D-2DE8-4B15-B31D-AA3BA42CBB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20"/>
          <a:stretch/>
        </p:blipFill>
        <p:spPr>
          <a:xfrm>
            <a:off x="5723120" y="2001537"/>
            <a:ext cx="5508105" cy="3816424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567DC187-07E7-74CF-D8D5-3B94489CF7BE}"/>
              </a:ext>
            </a:extLst>
          </p:cNvPr>
          <p:cNvSpPr txBox="1"/>
          <p:nvPr/>
        </p:nvSpPr>
        <p:spPr>
          <a:xfrm>
            <a:off x="7576496" y="5813196"/>
            <a:ext cx="4613047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9525" defTabSz="685800">
              <a:defRPr/>
            </a:pPr>
            <a:r>
              <a:rPr lang="sv-SE" sz="1500" b="1" dirty="0">
                <a:latin typeface="Arial"/>
                <a:cs typeface="Arial"/>
              </a:rPr>
              <a:t>Stegen i det systematiska</a:t>
            </a:r>
            <a:br>
              <a:rPr lang="sv-SE" sz="1500" dirty="0">
                <a:latin typeface="Arial"/>
                <a:cs typeface="Arial"/>
              </a:rPr>
            </a:br>
            <a:r>
              <a:rPr lang="sv-SE" sz="1500" b="1" dirty="0">
                <a:latin typeface="Arial"/>
                <a:cs typeface="Arial"/>
              </a:rPr>
              <a:t> arbetsmiljöarbetet</a:t>
            </a:r>
            <a:r>
              <a:rPr lang="sv-SE" sz="1500" dirty="0">
                <a:latin typeface="Arial"/>
                <a:cs typeface="Arial"/>
              </a:rPr>
              <a:t> </a:t>
            </a:r>
            <a:r>
              <a:rPr lang="sv-SE" sz="1500" b="1" dirty="0">
                <a:latin typeface="Arial"/>
                <a:cs typeface="Arial"/>
              </a:rPr>
              <a:t>(SAM)</a:t>
            </a:r>
          </a:p>
          <a:p>
            <a:pPr marL="9525" defTabSz="685800">
              <a:defRPr/>
            </a:pPr>
            <a:r>
              <a:rPr lang="sv-SE" sz="1500" dirty="0">
                <a:latin typeface="Arial"/>
                <a:cs typeface="Arial"/>
              </a:rPr>
              <a:t>Undersök, riskbedöm, åtgärda, kontrollera/följa upp  </a:t>
            </a:r>
            <a:endParaRPr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877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DA9F26C8271C4C8C5445BECDB8F407" ma:contentTypeVersion="12" ma:contentTypeDescription="Skapa ett nytt dokument." ma:contentTypeScope="" ma:versionID="e2be050b02f4fa8b5aa6b5e31dcebccd">
  <xsd:schema xmlns:xsd="http://www.w3.org/2001/XMLSchema" xmlns:xs="http://www.w3.org/2001/XMLSchema" xmlns:p="http://schemas.microsoft.com/office/2006/metadata/properties" xmlns:ns2="4cc52fd1-4084-4967-b238-cfd41d19cde4" xmlns:ns3="da959c67-1504-4c94-b121-98718622c0b0" targetNamespace="http://schemas.microsoft.com/office/2006/metadata/properties" ma:root="true" ma:fieldsID="5f84ff716df39f2248df64523d9e1a74" ns2:_="" ns3:_="">
    <xsd:import namespace="4cc52fd1-4084-4967-b238-cfd41d19cde4"/>
    <xsd:import namespace="da959c67-1504-4c94-b121-98718622c0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52fd1-4084-4967-b238-cfd41d19cd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357ce2f8-f89c-471c-b8ae-5f01d94496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959c67-1504-4c94-b121-98718622c0b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fe89e46-3c17-4b3f-afdc-bf5f9390e02d}" ma:internalName="TaxCatchAll" ma:showField="CatchAllData" ma:web="da959c67-1504-4c94-b121-98718622c0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c52fd1-4084-4967-b238-cfd41d19cde4">
      <Terms xmlns="http://schemas.microsoft.com/office/infopath/2007/PartnerControls"/>
    </lcf76f155ced4ddcb4097134ff3c332f>
    <TaxCatchAll xmlns="da959c67-1504-4c94-b121-98718622c0b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82F1D2-1795-4466-B3D0-CBA5AA4486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c52fd1-4084-4967-b238-cfd41d19cde4"/>
    <ds:schemaRef ds:uri="da959c67-1504-4c94-b121-98718622c0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899DBA-089A-4809-8CC8-CDF9D6F8FAB0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edf87c31-c10e-4dfc-8508-ba0e7f764ffd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3783813a-a908-48d3-af1b-2dde1f7d32cf"/>
    <ds:schemaRef ds:uri="http://www.w3.org/XML/1998/namespace"/>
    <ds:schemaRef ds:uri="4cc52fd1-4084-4967-b238-cfd41d19cde4"/>
    <ds:schemaRef ds:uri="da959c67-1504-4c94-b121-98718622c0b0"/>
  </ds:schemaRefs>
</ds:datastoreItem>
</file>

<file path=customXml/itemProps3.xml><?xml version="1.0" encoding="utf-8"?>
<ds:datastoreItem xmlns:ds="http://schemas.openxmlformats.org/officeDocument/2006/customXml" ds:itemID="{76D5353B-6377-4BCC-9AEA-6691A4C9DF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1771</Words>
  <Application>Microsoft Office PowerPoint</Application>
  <PresentationFormat>Bredbild</PresentationFormat>
  <Paragraphs>158</Paragraphs>
  <Slides>17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17</vt:i4>
      </vt:variant>
    </vt:vector>
  </HeadingPairs>
  <TitlesOfParts>
    <vt:vector size="28" baseType="lpstr">
      <vt:lpstr>Aptos</vt:lpstr>
      <vt:lpstr>Aptos Display</vt:lpstr>
      <vt:lpstr>Arial</vt:lpstr>
      <vt:lpstr>Avenir Next LT Pro Light</vt:lpstr>
      <vt:lpstr>Calibri</vt:lpstr>
      <vt:lpstr>Calibri Light</vt:lpstr>
      <vt:lpstr>Georgia</vt:lpstr>
      <vt:lpstr>IBM Plex Sans</vt:lpstr>
      <vt:lpstr>Times New Roman</vt:lpstr>
      <vt:lpstr>Office-tema</vt:lpstr>
      <vt:lpstr>2_Office-tema</vt:lpstr>
      <vt:lpstr> Gröna korset och systematiskt arbetsmiljöarbete  </vt:lpstr>
      <vt:lpstr>Gröna korset - Stöd för att synliggöra avvikelser i arbetsmiljön  En del av det systematiska arbetsmiljöarbetet (SAM) </vt:lpstr>
      <vt:lpstr>Tillsammans skapa säkra och attraktiva verksamheter!</vt:lpstr>
      <vt:lpstr>PowerPoint-presentation</vt:lpstr>
      <vt:lpstr>PowerPoint-presentation</vt:lpstr>
      <vt:lpstr>PowerPoint-presentation</vt:lpstr>
      <vt:lpstr>Åtgärdsplan (Avvikelser i Gröna Korset) Förbättrings-/ Säkerhetsaktiviteter </vt:lpstr>
      <vt:lpstr>PowerPoint-presentation</vt:lpstr>
      <vt:lpstr>Gemensamt förbättrings-/säkerhetsarbete  Avvikelsehantering/ Problemlösning  </vt:lpstr>
      <vt:lpstr> </vt:lpstr>
      <vt:lpstr>PowerPoint-presentation</vt:lpstr>
      <vt:lpstr>Stöd för att bedöma/värdera risken - Göra en riskbedömning!</vt:lpstr>
      <vt:lpstr>PowerPoint-presentation</vt:lpstr>
      <vt:lpstr>PowerPoint-presentation</vt:lpstr>
      <vt:lpstr>Jämna ut och planera  in arbetsmiljöarbetet mha ett Årshjul  </vt:lpstr>
      <vt:lpstr>Tips! </vt:lpstr>
      <vt:lpstr>Tips!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Gemensamt förbättrings-/säkerhetsarebete  Avvikelsehantering/ problemlösning  Naturligt att koppla till det systematiska arbetsmiljöarbetet.   Att jobba vidare med om exempelvis en avvikelse i Gröna korset eller efter uppfångad risk under gemensam skyddsrond.</dc:title>
  <dc:creator>Åsa-Lina Nordlund</dc:creator>
  <cp:lastModifiedBy>Åsa-Lina Nordlund</cp:lastModifiedBy>
  <cp:revision>350</cp:revision>
  <dcterms:created xsi:type="dcterms:W3CDTF">2023-02-28T09:56:26Z</dcterms:created>
  <dcterms:modified xsi:type="dcterms:W3CDTF">2025-06-19T17:49:41Z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0x01010017DA9F26C8271C4C8C5445BECDB8F407</vt:lpwstr>
  </property>
  <property fmtid="{D5CDD505-2E9C-101B-9397-08002B2CF9AE}" pid="3" name="MediaServiceImageTags">
    <vt:lpwstr/>
  </property>
  <property fmtid="{D5CDD505-2E9C-101B-9397-08002B2CF9AE}" pid="4" name="Order">
    <vt:lpwstr>164100.000000000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