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1987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Åsa-Lina Nordlund" userId="7e96768a-9080-4672-be98-afb4b17f83c4" providerId="ADAL" clId="{6B33FFAF-17F8-4C2E-B2EF-8F4E1EAA0BC6}"/>
    <pc:docChg chg="undo custSel modSld">
      <pc:chgData name="Åsa-Lina Nordlund" userId="7e96768a-9080-4672-be98-afb4b17f83c4" providerId="ADAL" clId="{6B33FFAF-17F8-4C2E-B2EF-8F4E1EAA0BC6}" dt="2025-06-21T11:34:23.274" v="104" actId="14100"/>
      <pc:docMkLst>
        <pc:docMk/>
      </pc:docMkLst>
      <pc:sldChg chg="modSp mod">
        <pc:chgData name="Åsa-Lina Nordlund" userId="7e96768a-9080-4672-be98-afb4b17f83c4" providerId="ADAL" clId="{6B33FFAF-17F8-4C2E-B2EF-8F4E1EAA0BC6}" dt="2025-06-21T11:34:23.274" v="104" actId="14100"/>
        <pc:sldMkLst>
          <pc:docMk/>
          <pc:sldMk cId="3249075327" sldId="1987"/>
        </pc:sldMkLst>
        <pc:graphicFrameChg chg="mod modGraphic">
          <ac:chgData name="Åsa-Lina Nordlund" userId="7e96768a-9080-4672-be98-afb4b17f83c4" providerId="ADAL" clId="{6B33FFAF-17F8-4C2E-B2EF-8F4E1EAA0BC6}" dt="2025-06-21T11:34:13.893" v="103" actId="1076"/>
          <ac:graphicFrameMkLst>
            <pc:docMk/>
            <pc:sldMk cId="3249075327" sldId="1987"/>
            <ac:graphicFrameMk id="4" creationId="{8E170388-8E64-4026-83D3-17AEB43B5632}"/>
          </ac:graphicFrameMkLst>
        </pc:graphicFrameChg>
        <pc:picChg chg="mod">
          <ac:chgData name="Åsa-Lina Nordlund" userId="7e96768a-9080-4672-be98-afb4b17f83c4" providerId="ADAL" clId="{6B33FFAF-17F8-4C2E-B2EF-8F4E1EAA0BC6}" dt="2025-06-21T11:34:23.274" v="104" actId="14100"/>
          <ac:picMkLst>
            <pc:docMk/>
            <pc:sldMk cId="3249075327" sldId="1987"/>
            <ac:picMk id="5" creationId="{AB9529D2-85EE-4822-FB40-EDBDC33DB78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A0AAD7-F588-49F6-9C44-BD0085C7818A}" type="datetimeFigureOut">
              <a:rPr lang="sv-SE" smtClean="0"/>
              <a:t>2025-06-21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2A5817-4B78-4AF7-B0DC-F79B38A07CC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9503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Exempel på struktur, mallen går att göra om så det passar företaget, uppmuntra att lägga till företagslogotyp. </a:t>
            </a:r>
          </a:p>
          <a:p>
            <a:r>
              <a:rPr lang="sv-SE" dirty="0"/>
              <a:t>Här fyller man i vad som hänt och HUR man ska gå vidare – Obs börja med att ha en dialog kring risken – bedöm om den är låg, medel eller hög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276326E-19BB-4EB5-AA08-BB44B1B1626B}" type="slidenum">
              <a:rPr kumimoji="0" lang="sv-S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charset="0"/>
                <a:ea typeface="ＭＳ Ｐゴシック" charset="0"/>
                <a:cs typeface="+mn-cs"/>
              </a:rPr>
              <a:pPr marL="0" marR="0" lvl="0" indent="0" algn="r" defTabSz="45720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v-S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charset="0"/>
              <a:ea typeface="ＭＳ Ｐゴシック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8122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F9C59C-12D5-81D8-C712-39DC34174F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FD99E67-5D3A-3D54-B688-A364EC1ED5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2F8C32B-0F95-E6C3-5D66-FE8B04E44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EEF06-D3C4-4C50-910C-2814007F91FF}" type="datetimeFigureOut">
              <a:rPr lang="sv-SE" smtClean="0"/>
              <a:t>2025-06-21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BD087AB-E163-E8AA-141F-4B9E0CD42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E9CE0CE-DC8D-50CF-1B67-0A257BAAD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E436-1443-4EC6-A370-5F46F7D6AC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9259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3D13FB-B285-A75D-A3C2-5618BC81F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39389E6-35C3-C84D-3D99-46E4909E9F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83BD866-36E8-0447-89F1-B9075AA3C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EEF06-D3C4-4C50-910C-2814007F91FF}" type="datetimeFigureOut">
              <a:rPr lang="sv-SE" smtClean="0"/>
              <a:t>2025-06-21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171BF75-7CE3-E0CE-4E84-179E76DF8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280C4E0-28E1-C9F1-095E-B9D13D41B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E436-1443-4EC6-A370-5F46F7D6AC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291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9FB83FBA-9BD4-7CF1-E6B6-38856ED5BC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7E372B8-B714-1F78-6363-00BE7858AC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860BBE9-5065-6A9F-9556-9F2BD5BAD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EEF06-D3C4-4C50-910C-2814007F91FF}" type="datetimeFigureOut">
              <a:rPr lang="sv-SE" smtClean="0"/>
              <a:t>2025-06-21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99655FC-7524-A9CC-4BD4-ACEF00A27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A0EC241-ECE5-99C8-0391-ED2DBB6FB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E436-1443-4EC6-A370-5F46F7D6AC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42885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 – sko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E8C5A01F-3658-46AC-A1DE-8445AEAB0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16" name="Grupp 15">
            <a:extLst>
              <a:ext uri="{FF2B5EF4-FFF2-40B4-BE49-F238E27FC236}">
                <a16:creationId xmlns:a16="http://schemas.microsoft.com/office/drawing/2014/main" id="{94A9C963-ED04-41BD-8D28-415BB3BACE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60350" y="258763"/>
            <a:ext cx="503239" cy="506412"/>
            <a:chOff x="260350" y="258763"/>
            <a:chExt cx="503238" cy="506412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02CA2365-A94F-4ED0-819A-EFFBD6E13A2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22288" y="258763"/>
              <a:ext cx="241300" cy="323850"/>
            </a:xfrm>
            <a:custGeom>
              <a:avLst/>
              <a:gdLst>
                <a:gd name="T0" fmla="*/ 1845 w 1845"/>
                <a:gd name="T1" fmla="*/ 2080 h 2463"/>
                <a:gd name="T2" fmla="*/ 945 w 1845"/>
                <a:gd name="T3" fmla="*/ 2463 h 2463"/>
                <a:gd name="T4" fmla="*/ 58 w 1845"/>
                <a:gd name="T5" fmla="*/ 1814 h 2463"/>
                <a:gd name="T6" fmla="*/ 0 w 1845"/>
                <a:gd name="T7" fmla="*/ 336 h 2463"/>
                <a:gd name="T8" fmla="*/ 0 w 1845"/>
                <a:gd name="T9" fmla="*/ 0 h 2463"/>
                <a:gd name="T10" fmla="*/ 6 w 1845"/>
                <a:gd name="T11" fmla="*/ 0 h 2463"/>
                <a:gd name="T12" fmla="*/ 493 w 1845"/>
                <a:gd name="T13" fmla="*/ 955 h 2463"/>
                <a:gd name="T14" fmla="*/ 340 w 1845"/>
                <a:gd name="T15" fmla="*/ 1438 h 2463"/>
                <a:gd name="T16" fmla="*/ 221 w 1845"/>
                <a:gd name="T17" fmla="*/ 1757 h 2463"/>
                <a:gd name="T18" fmla="*/ 361 w 1845"/>
                <a:gd name="T19" fmla="*/ 1883 h 2463"/>
                <a:gd name="T20" fmla="*/ 982 w 1845"/>
                <a:gd name="T21" fmla="*/ 1770 h 2463"/>
                <a:gd name="T22" fmla="*/ 1845 w 1845"/>
                <a:gd name="T23" fmla="*/ 2073 h 2463"/>
                <a:gd name="T24" fmla="*/ 1845 w 1845"/>
                <a:gd name="T25" fmla="*/ 2080 h 2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45" h="2463">
                  <a:moveTo>
                    <a:pt x="1845" y="2080"/>
                  </a:moveTo>
                  <a:cubicBezTo>
                    <a:pt x="1580" y="2256"/>
                    <a:pt x="1328" y="2463"/>
                    <a:pt x="945" y="2463"/>
                  </a:cubicBezTo>
                  <a:cubicBezTo>
                    <a:pt x="502" y="2463"/>
                    <a:pt x="130" y="2258"/>
                    <a:pt x="58" y="1814"/>
                  </a:cubicBezTo>
                  <a:cubicBezTo>
                    <a:pt x="6" y="1490"/>
                    <a:pt x="0" y="628"/>
                    <a:pt x="0" y="336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182" y="363"/>
                    <a:pt x="493" y="580"/>
                    <a:pt x="493" y="955"/>
                  </a:cubicBezTo>
                  <a:cubicBezTo>
                    <a:pt x="493" y="1141"/>
                    <a:pt x="432" y="1261"/>
                    <a:pt x="340" y="1438"/>
                  </a:cubicBezTo>
                  <a:cubicBezTo>
                    <a:pt x="292" y="1531"/>
                    <a:pt x="221" y="1648"/>
                    <a:pt x="221" y="1757"/>
                  </a:cubicBezTo>
                  <a:cubicBezTo>
                    <a:pt x="221" y="1821"/>
                    <a:pt x="250" y="1883"/>
                    <a:pt x="361" y="1883"/>
                  </a:cubicBezTo>
                  <a:cubicBezTo>
                    <a:pt x="578" y="1883"/>
                    <a:pt x="700" y="1770"/>
                    <a:pt x="982" y="1770"/>
                  </a:cubicBezTo>
                  <a:cubicBezTo>
                    <a:pt x="1304" y="1770"/>
                    <a:pt x="1534" y="1887"/>
                    <a:pt x="1845" y="2073"/>
                  </a:cubicBezTo>
                  <a:cubicBezTo>
                    <a:pt x="1845" y="2080"/>
                    <a:pt x="1845" y="2080"/>
                    <a:pt x="1845" y="208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910E550A-B98B-4ADA-AD2F-D094FE3AAF9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60350" y="258763"/>
              <a:ext cx="241300" cy="323850"/>
            </a:xfrm>
            <a:custGeom>
              <a:avLst/>
              <a:gdLst>
                <a:gd name="T0" fmla="*/ 0 w 1845"/>
                <a:gd name="T1" fmla="*/ 2073 h 2463"/>
                <a:gd name="T2" fmla="*/ 863 w 1845"/>
                <a:gd name="T3" fmla="*/ 1770 h 2463"/>
                <a:gd name="T4" fmla="*/ 1484 w 1845"/>
                <a:gd name="T5" fmla="*/ 1883 h 2463"/>
                <a:gd name="T6" fmla="*/ 1624 w 1845"/>
                <a:gd name="T7" fmla="*/ 1757 h 2463"/>
                <a:gd name="T8" fmla="*/ 1505 w 1845"/>
                <a:gd name="T9" fmla="*/ 1438 h 2463"/>
                <a:gd name="T10" fmla="*/ 1352 w 1845"/>
                <a:gd name="T11" fmla="*/ 955 h 2463"/>
                <a:gd name="T12" fmla="*/ 1839 w 1845"/>
                <a:gd name="T13" fmla="*/ 0 h 2463"/>
                <a:gd name="T14" fmla="*/ 1845 w 1845"/>
                <a:gd name="T15" fmla="*/ 0 h 2463"/>
                <a:gd name="T16" fmla="*/ 1845 w 1845"/>
                <a:gd name="T17" fmla="*/ 334 h 2463"/>
                <a:gd name="T18" fmla="*/ 1787 w 1845"/>
                <a:gd name="T19" fmla="*/ 1814 h 2463"/>
                <a:gd name="T20" fmla="*/ 900 w 1845"/>
                <a:gd name="T21" fmla="*/ 2463 h 2463"/>
                <a:gd name="T22" fmla="*/ 0 w 1845"/>
                <a:gd name="T23" fmla="*/ 2080 h 2463"/>
                <a:gd name="T24" fmla="*/ 0 w 1845"/>
                <a:gd name="T25" fmla="*/ 2073 h 2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45" h="2463">
                  <a:moveTo>
                    <a:pt x="0" y="2073"/>
                  </a:moveTo>
                  <a:cubicBezTo>
                    <a:pt x="311" y="1887"/>
                    <a:pt x="541" y="1770"/>
                    <a:pt x="863" y="1770"/>
                  </a:cubicBezTo>
                  <a:cubicBezTo>
                    <a:pt x="1145" y="1770"/>
                    <a:pt x="1267" y="1883"/>
                    <a:pt x="1484" y="1883"/>
                  </a:cubicBezTo>
                  <a:cubicBezTo>
                    <a:pt x="1594" y="1883"/>
                    <a:pt x="1624" y="1821"/>
                    <a:pt x="1624" y="1757"/>
                  </a:cubicBezTo>
                  <a:cubicBezTo>
                    <a:pt x="1624" y="1648"/>
                    <a:pt x="1553" y="1531"/>
                    <a:pt x="1505" y="1438"/>
                  </a:cubicBezTo>
                  <a:cubicBezTo>
                    <a:pt x="1413" y="1261"/>
                    <a:pt x="1352" y="1141"/>
                    <a:pt x="1352" y="955"/>
                  </a:cubicBezTo>
                  <a:cubicBezTo>
                    <a:pt x="1352" y="580"/>
                    <a:pt x="1663" y="363"/>
                    <a:pt x="1839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5" y="334"/>
                    <a:pt x="1845" y="334"/>
                    <a:pt x="1845" y="334"/>
                  </a:cubicBezTo>
                  <a:cubicBezTo>
                    <a:pt x="1845" y="628"/>
                    <a:pt x="1839" y="1490"/>
                    <a:pt x="1787" y="1814"/>
                  </a:cubicBezTo>
                  <a:cubicBezTo>
                    <a:pt x="1715" y="2258"/>
                    <a:pt x="1343" y="2463"/>
                    <a:pt x="900" y="2463"/>
                  </a:cubicBezTo>
                  <a:cubicBezTo>
                    <a:pt x="516" y="2463"/>
                    <a:pt x="264" y="2256"/>
                    <a:pt x="0" y="2080"/>
                  </a:cubicBezTo>
                  <a:cubicBezTo>
                    <a:pt x="0" y="2073"/>
                    <a:pt x="0" y="2073"/>
                    <a:pt x="0" y="207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72D2CB4C-85D6-4CEB-9EE1-0E0043FD835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4325" y="625475"/>
              <a:ext cx="95250" cy="139700"/>
            </a:xfrm>
            <a:custGeom>
              <a:avLst/>
              <a:gdLst>
                <a:gd name="T0" fmla="*/ 680 w 728"/>
                <a:gd name="T1" fmla="*/ 252 h 1058"/>
                <a:gd name="T2" fmla="*/ 406 w 728"/>
                <a:gd name="T3" fmla="*/ 140 h 1058"/>
                <a:gd name="T4" fmla="*/ 213 w 728"/>
                <a:gd name="T5" fmla="*/ 265 h 1058"/>
                <a:gd name="T6" fmla="*/ 728 w 728"/>
                <a:gd name="T7" fmla="*/ 752 h 1058"/>
                <a:gd name="T8" fmla="*/ 329 w 728"/>
                <a:gd name="T9" fmla="*/ 1058 h 1058"/>
                <a:gd name="T10" fmla="*/ 7 w 728"/>
                <a:gd name="T11" fmla="*/ 1005 h 1058"/>
                <a:gd name="T12" fmla="*/ 0 w 728"/>
                <a:gd name="T13" fmla="*/ 890 h 1058"/>
                <a:gd name="T14" fmla="*/ 7 w 728"/>
                <a:gd name="T15" fmla="*/ 780 h 1058"/>
                <a:gd name="T16" fmla="*/ 15 w 728"/>
                <a:gd name="T17" fmla="*/ 780 h 1058"/>
                <a:gd name="T18" fmla="*/ 342 w 728"/>
                <a:gd name="T19" fmla="*/ 914 h 1058"/>
                <a:gd name="T20" fmla="*/ 529 w 728"/>
                <a:gd name="T21" fmla="*/ 782 h 1058"/>
                <a:gd name="T22" fmla="*/ 20 w 728"/>
                <a:gd name="T23" fmla="*/ 297 h 1058"/>
                <a:gd name="T24" fmla="*/ 420 w 728"/>
                <a:gd name="T25" fmla="*/ 0 h 1058"/>
                <a:gd name="T26" fmla="*/ 687 w 728"/>
                <a:gd name="T27" fmla="*/ 40 h 1058"/>
                <a:gd name="T28" fmla="*/ 693 w 728"/>
                <a:gd name="T29" fmla="*/ 135 h 1058"/>
                <a:gd name="T30" fmla="*/ 687 w 728"/>
                <a:gd name="T31" fmla="*/ 252 h 1058"/>
                <a:gd name="T32" fmla="*/ 680 w 728"/>
                <a:gd name="T33" fmla="*/ 252 h 10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28" h="1058">
                  <a:moveTo>
                    <a:pt x="680" y="252"/>
                  </a:moveTo>
                  <a:cubicBezTo>
                    <a:pt x="643" y="191"/>
                    <a:pt x="555" y="140"/>
                    <a:pt x="406" y="140"/>
                  </a:cubicBezTo>
                  <a:cubicBezTo>
                    <a:pt x="295" y="140"/>
                    <a:pt x="213" y="174"/>
                    <a:pt x="213" y="265"/>
                  </a:cubicBezTo>
                  <a:cubicBezTo>
                    <a:pt x="213" y="471"/>
                    <a:pt x="728" y="432"/>
                    <a:pt x="728" y="752"/>
                  </a:cubicBezTo>
                  <a:cubicBezTo>
                    <a:pt x="728" y="938"/>
                    <a:pt x="594" y="1058"/>
                    <a:pt x="329" y="1058"/>
                  </a:cubicBezTo>
                  <a:cubicBezTo>
                    <a:pt x="199" y="1058"/>
                    <a:pt x="80" y="1038"/>
                    <a:pt x="7" y="1005"/>
                  </a:cubicBezTo>
                  <a:cubicBezTo>
                    <a:pt x="2" y="965"/>
                    <a:pt x="0" y="927"/>
                    <a:pt x="0" y="890"/>
                  </a:cubicBezTo>
                  <a:cubicBezTo>
                    <a:pt x="0" y="854"/>
                    <a:pt x="3" y="817"/>
                    <a:pt x="7" y="780"/>
                  </a:cubicBezTo>
                  <a:cubicBezTo>
                    <a:pt x="15" y="780"/>
                    <a:pt x="15" y="780"/>
                    <a:pt x="15" y="780"/>
                  </a:cubicBezTo>
                  <a:cubicBezTo>
                    <a:pt x="91" y="880"/>
                    <a:pt x="217" y="914"/>
                    <a:pt x="342" y="914"/>
                  </a:cubicBezTo>
                  <a:cubicBezTo>
                    <a:pt x="464" y="914"/>
                    <a:pt x="529" y="865"/>
                    <a:pt x="529" y="782"/>
                  </a:cubicBezTo>
                  <a:cubicBezTo>
                    <a:pt x="529" y="574"/>
                    <a:pt x="20" y="631"/>
                    <a:pt x="20" y="297"/>
                  </a:cubicBezTo>
                  <a:cubicBezTo>
                    <a:pt x="20" y="114"/>
                    <a:pt x="159" y="0"/>
                    <a:pt x="420" y="0"/>
                  </a:cubicBezTo>
                  <a:cubicBezTo>
                    <a:pt x="487" y="0"/>
                    <a:pt x="616" y="8"/>
                    <a:pt x="687" y="40"/>
                  </a:cubicBezTo>
                  <a:cubicBezTo>
                    <a:pt x="691" y="57"/>
                    <a:pt x="693" y="101"/>
                    <a:pt x="693" y="135"/>
                  </a:cubicBezTo>
                  <a:cubicBezTo>
                    <a:pt x="693" y="182"/>
                    <a:pt x="690" y="225"/>
                    <a:pt x="687" y="252"/>
                  </a:cubicBezTo>
                  <a:cubicBezTo>
                    <a:pt x="680" y="252"/>
                    <a:pt x="680" y="252"/>
                    <a:pt x="680" y="25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E791EDC4-8302-4829-8B4B-A1D52FD2C07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50850" y="627063"/>
              <a:ext cx="103188" cy="136525"/>
            </a:xfrm>
            <a:custGeom>
              <a:avLst/>
              <a:gdLst>
                <a:gd name="T0" fmla="*/ 507 w 792"/>
                <a:gd name="T1" fmla="*/ 879 h 1032"/>
                <a:gd name="T2" fmla="*/ 785 w 792"/>
                <a:gd name="T3" fmla="*/ 818 h 1032"/>
                <a:gd name="T4" fmla="*/ 792 w 792"/>
                <a:gd name="T5" fmla="*/ 818 h 1032"/>
                <a:gd name="T6" fmla="*/ 743 w 792"/>
                <a:gd name="T7" fmla="*/ 1032 h 1032"/>
                <a:gd name="T8" fmla="*/ 0 w 792"/>
                <a:gd name="T9" fmla="*/ 1032 h 1032"/>
                <a:gd name="T10" fmla="*/ 0 w 792"/>
                <a:gd name="T11" fmla="*/ 1025 h 1032"/>
                <a:gd name="T12" fmla="*/ 65 w 792"/>
                <a:gd name="T13" fmla="*/ 886 h 1032"/>
                <a:gd name="T14" fmla="*/ 65 w 792"/>
                <a:gd name="T15" fmla="*/ 306 h 1032"/>
                <a:gd name="T16" fmla="*/ 5 w 792"/>
                <a:gd name="T17" fmla="*/ 13 h 1032"/>
                <a:gd name="T18" fmla="*/ 5 w 792"/>
                <a:gd name="T19" fmla="*/ 5 h 1032"/>
                <a:gd name="T20" fmla="*/ 152 w 792"/>
                <a:gd name="T21" fmla="*/ 0 h 1032"/>
                <a:gd name="T22" fmla="*/ 327 w 792"/>
                <a:gd name="T23" fmla="*/ 6 h 1032"/>
                <a:gd name="T24" fmla="*/ 327 w 792"/>
                <a:gd name="T25" fmla="*/ 14 h 1032"/>
                <a:gd name="T26" fmla="*/ 255 w 792"/>
                <a:gd name="T27" fmla="*/ 306 h 1032"/>
                <a:gd name="T28" fmla="*/ 255 w 792"/>
                <a:gd name="T29" fmla="*/ 879 h 1032"/>
                <a:gd name="T30" fmla="*/ 507 w 792"/>
                <a:gd name="T31" fmla="*/ 879 h 1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92" h="1032">
                  <a:moveTo>
                    <a:pt x="507" y="879"/>
                  </a:moveTo>
                  <a:cubicBezTo>
                    <a:pt x="664" y="879"/>
                    <a:pt x="738" y="861"/>
                    <a:pt x="785" y="818"/>
                  </a:cubicBezTo>
                  <a:cubicBezTo>
                    <a:pt x="792" y="818"/>
                    <a:pt x="792" y="818"/>
                    <a:pt x="792" y="818"/>
                  </a:cubicBezTo>
                  <a:cubicBezTo>
                    <a:pt x="787" y="871"/>
                    <a:pt x="759" y="993"/>
                    <a:pt x="743" y="1032"/>
                  </a:cubicBezTo>
                  <a:cubicBezTo>
                    <a:pt x="0" y="1032"/>
                    <a:pt x="0" y="1032"/>
                    <a:pt x="0" y="1032"/>
                  </a:cubicBezTo>
                  <a:cubicBezTo>
                    <a:pt x="0" y="1025"/>
                    <a:pt x="0" y="1025"/>
                    <a:pt x="0" y="1025"/>
                  </a:cubicBezTo>
                  <a:cubicBezTo>
                    <a:pt x="44" y="997"/>
                    <a:pt x="65" y="973"/>
                    <a:pt x="65" y="886"/>
                  </a:cubicBezTo>
                  <a:cubicBezTo>
                    <a:pt x="65" y="306"/>
                    <a:pt x="65" y="306"/>
                    <a:pt x="65" y="306"/>
                  </a:cubicBezTo>
                  <a:cubicBezTo>
                    <a:pt x="65" y="108"/>
                    <a:pt x="65" y="58"/>
                    <a:pt x="5" y="13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34" y="2"/>
                    <a:pt x="87" y="0"/>
                    <a:pt x="152" y="0"/>
                  </a:cubicBezTo>
                  <a:cubicBezTo>
                    <a:pt x="227" y="0"/>
                    <a:pt x="294" y="2"/>
                    <a:pt x="327" y="6"/>
                  </a:cubicBezTo>
                  <a:cubicBezTo>
                    <a:pt x="327" y="14"/>
                    <a:pt x="327" y="14"/>
                    <a:pt x="327" y="14"/>
                  </a:cubicBezTo>
                  <a:cubicBezTo>
                    <a:pt x="257" y="66"/>
                    <a:pt x="255" y="108"/>
                    <a:pt x="255" y="306"/>
                  </a:cubicBezTo>
                  <a:cubicBezTo>
                    <a:pt x="255" y="879"/>
                    <a:pt x="255" y="879"/>
                    <a:pt x="255" y="879"/>
                  </a:cubicBezTo>
                  <a:cubicBezTo>
                    <a:pt x="507" y="879"/>
                    <a:pt x="507" y="879"/>
                    <a:pt x="507" y="87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7F57A86D-80CD-43BB-ABCA-763C7277C56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76263" y="627063"/>
              <a:ext cx="131763" cy="138112"/>
            </a:xfrm>
            <a:custGeom>
              <a:avLst/>
              <a:gdLst>
                <a:gd name="T0" fmla="*/ 71 w 1004"/>
                <a:gd name="T1" fmla="*/ 305 h 1045"/>
                <a:gd name="T2" fmla="*/ 0 w 1004"/>
                <a:gd name="T3" fmla="*/ 14 h 1045"/>
                <a:gd name="T4" fmla="*/ 0 w 1004"/>
                <a:gd name="T5" fmla="*/ 6 h 1045"/>
                <a:gd name="T6" fmla="*/ 160 w 1004"/>
                <a:gd name="T7" fmla="*/ 0 h 1045"/>
                <a:gd name="T8" fmla="*/ 268 w 1004"/>
                <a:gd name="T9" fmla="*/ 2 h 1045"/>
                <a:gd name="T10" fmla="*/ 261 w 1004"/>
                <a:gd name="T11" fmla="*/ 305 h 1045"/>
                <a:gd name="T12" fmla="*/ 261 w 1004"/>
                <a:gd name="T13" fmla="*/ 651 h 1045"/>
                <a:gd name="T14" fmla="*/ 431 w 1004"/>
                <a:gd name="T15" fmla="*/ 879 h 1045"/>
                <a:gd name="T16" fmla="*/ 709 w 1004"/>
                <a:gd name="T17" fmla="*/ 793 h 1045"/>
                <a:gd name="T18" fmla="*/ 730 w 1004"/>
                <a:gd name="T19" fmla="*/ 730 h 1045"/>
                <a:gd name="T20" fmla="*/ 730 w 1004"/>
                <a:gd name="T21" fmla="*/ 309 h 1045"/>
                <a:gd name="T22" fmla="*/ 659 w 1004"/>
                <a:gd name="T23" fmla="*/ 14 h 1045"/>
                <a:gd name="T24" fmla="*/ 659 w 1004"/>
                <a:gd name="T25" fmla="*/ 6 h 1045"/>
                <a:gd name="T26" fmla="*/ 821 w 1004"/>
                <a:gd name="T27" fmla="*/ 0 h 1045"/>
                <a:gd name="T28" fmla="*/ 926 w 1004"/>
                <a:gd name="T29" fmla="*/ 2 h 1045"/>
                <a:gd name="T30" fmla="*/ 920 w 1004"/>
                <a:gd name="T31" fmla="*/ 306 h 1045"/>
                <a:gd name="T32" fmla="*/ 920 w 1004"/>
                <a:gd name="T33" fmla="*/ 784 h 1045"/>
                <a:gd name="T34" fmla="*/ 1004 w 1004"/>
                <a:gd name="T35" fmla="*/ 1027 h 1045"/>
                <a:gd name="T36" fmla="*/ 1004 w 1004"/>
                <a:gd name="T37" fmla="*/ 1032 h 1045"/>
                <a:gd name="T38" fmla="*/ 782 w 1004"/>
                <a:gd name="T39" fmla="*/ 1032 h 1045"/>
                <a:gd name="T40" fmla="*/ 744 w 1004"/>
                <a:gd name="T41" fmla="*/ 939 h 1045"/>
                <a:gd name="T42" fmla="*/ 387 w 1004"/>
                <a:gd name="T43" fmla="*/ 1045 h 1045"/>
                <a:gd name="T44" fmla="*/ 71 w 1004"/>
                <a:gd name="T45" fmla="*/ 736 h 1045"/>
                <a:gd name="T46" fmla="*/ 71 w 1004"/>
                <a:gd name="T47" fmla="*/ 305 h 10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004" h="1045">
                  <a:moveTo>
                    <a:pt x="71" y="305"/>
                  </a:moveTo>
                  <a:cubicBezTo>
                    <a:pt x="71" y="108"/>
                    <a:pt x="71" y="66"/>
                    <a:pt x="0" y="1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26" y="4"/>
                    <a:pt x="92" y="0"/>
                    <a:pt x="160" y="0"/>
                  </a:cubicBezTo>
                  <a:cubicBezTo>
                    <a:pt x="197" y="0"/>
                    <a:pt x="232" y="0"/>
                    <a:pt x="268" y="2"/>
                  </a:cubicBezTo>
                  <a:cubicBezTo>
                    <a:pt x="266" y="40"/>
                    <a:pt x="261" y="102"/>
                    <a:pt x="261" y="305"/>
                  </a:cubicBezTo>
                  <a:cubicBezTo>
                    <a:pt x="261" y="651"/>
                    <a:pt x="261" y="651"/>
                    <a:pt x="261" y="651"/>
                  </a:cubicBezTo>
                  <a:cubicBezTo>
                    <a:pt x="261" y="802"/>
                    <a:pt x="283" y="879"/>
                    <a:pt x="431" y="879"/>
                  </a:cubicBezTo>
                  <a:cubicBezTo>
                    <a:pt x="547" y="879"/>
                    <a:pt x="661" y="834"/>
                    <a:pt x="709" y="793"/>
                  </a:cubicBezTo>
                  <a:cubicBezTo>
                    <a:pt x="730" y="775"/>
                    <a:pt x="730" y="756"/>
                    <a:pt x="730" y="730"/>
                  </a:cubicBezTo>
                  <a:cubicBezTo>
                    <a:pt x="730" y="309"/>
                    <a:pt x="730" y="309"/>
                    <a:pt x="730" y="309"/>
                  </a:cubicBezTo>
                  <a:cubicBezTo>
                    <a:pt x="730" y="108"/>
                    <a:pt x="730" y="67"/>
                    <a:pt x="659" y="14"/>
                  </a:cubicBezTo>
                  <a:cubicBezTo>
                    <a:pt x="659" y="6"/>
                    <a:pt x="659" y="6"/>
                    <a:pt x="659" y="6"/>
                  </a:cubicBezTo>
                  <a:cubicBezTo>
                    <a:pt x="684" y="4"/>
                    <a:pt x="751" y="0"/>
                    <a:pt x="821" y="0"/>
                  </a:cubicBezTo>
                  <a:cubicBezTo>
                    <a:pt x="856" y="0"/>
                    <a:pt x="890" y="0"/>
                    <a:pt x="926" y="2"/>
                  </a:cubicBezTo>
                  <a:cubicBezTo>
                    <a:pt x="925" y="40"/>
                    <a:pt x="920" y="102"/>
                    <a:pt x="920" y="306"/>
                  </a:cubicBezTo>
                  <a:cubicBezTo>
                    <a:pt x="920" y="784"/>
                    <a:pt x="920" y="784"/>
                    <a:pt x="920" y="784"/>
                  </a:cubicBezTo>
                  <a:cubicBezTo>
                    <a:pt x="920" y="871"/>
                    <a:pt x="930" y="979"/>
                    <a:pt x="1004" y="1027"/>
                  </a:cubicBezTo>
                  <a:cubicBezTo>
                    <a:pt x="1004" y="1032"/>
                    <a:pt x="1004" y="1032"/>
                    <a:pt x="1004" y="1032"/>
                  </a:cubicBezTo>
                  <a:cubicBezTo>
                    <a:pt x="782" y="1032"/>
                    <a:pt x="782" y="1032"/>
                    <a:pt x="782" y="1032"/>
                  </a:cubicBezTo>
                  <a:cubicBezTo>
                    <a:pt x="765" y="1014"/>
                    <a:pt x="749" y="960"/>
                    <a:pt x="744" y="939"/>
                  </a:cubicBezTo>
                  <a:cubicBezTo>
                    <a:pt x="639" y="1009"/>
                    <a:pt x="530" y="1045"/>
                    <a:pt x="387" y="1045"/>
                  </a:cubicBezTo>
                  <a:cubicBezTo>
                    <a:pt x="145" y="1045"/>
                    <a:pt x="71" y="926"/>
                    <a:pt x="71" y="736"/>
                  </a:cubicBezTo>
                  <a:cubicBezTo>
                    <a:pt x="71" y="305"/>
                    <a:pt x="71" y="305"/>
                    <a:pt x="71" y="3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</p:grpSp>
      <p:sp>
        <p:nvSpPr>
          <p:cNvPr id="20" name="Rubrik 1">
            <a:extLst>
              <a:ext uri="{FF2B5EF4-FFF2-40B4-BE49-F238E27FC236}">
                <a16:creationId xmlns:a16="http://schemas.microsoft.com/office/drawing/2014/main" id="{1A2E631D-57F7-4466-9422-5DF057A37B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65459" y="2184770"/>
            <a:ext cx="9144000" cy="2387600"/>
          </a:xfrm>
        </p:spPr>
        <p:txBody>
          <a:bodyPr anchor="b"/>
          <a:lstStyle>
            <a:lvl1pPr algn="l">
              <a:lnSpc>
                <a:spcPts val="4200"/>
              </a:lnSpc>
              <a:defRPr sz="3450">
                <a:solidFill>
                  <a:schemeClr val="bg1"/>
                </a:solidFill>
              </a:defRPr>
            </a:lvl1pPr>
          </a:lstStyle>
          <a:p>
            <a:r>
              <a:rPr lang="sv-SE"/>
              <a:t>Titel på presentationen </a:t>
            </a:r>
            <a:br>
              <a:rPr lang="sv-SE"/>
            </a:br>
            <a:r>
              <a:rPr lang="sv-SE"/>
              <a:t>eller på kapitlet</a:t>
            </a:r>
          </a:p>
        </p:txBody>
      </p:sp>
      <p:sp>
        <p:nvSpPr>
          <p:cNvPr id="21" name="Underrubrik 2">
            <a:extLst>
              <a:ext uri="{FF2B5EF4-FFF2-40B4-BE49-F238E27FC236}">
                <a16:creationId xmlns:a16="http://schemas.microsoft.com/office/drawing/2014/main" id="{A5C78210-3B40-4057-98BE-2954168FB20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5459" y="4761562"/>
            <a:ext cx="9144000" cy="581891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Namn, organisation</a:t>
            </a:r>
          </a:p>
        </p:txBody>
      </p:sp>
    </p:spTree>
    <p:extLst>
      <p:ext uri="{BB962C8B-B14F-4D97-AF65-F5344CB8AC3E}">
        <p14:creationId xmlns:p14="http://schemas.microsoft.com/office/powerpoint/2010/main" val="4004278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ubrik och punktlista">
  <p:cSld name="Rubrik och punktlista"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66"/>
          <p:cNvSpPr txBox="1">
            <a:spLocks noGrp="1"/>
          </p:cNvSpPr>
          <p:nvPr>
            <p:ph type="title"/>
          </p:nvPr>
        </p:nvSpPr>
        <p:spPr>
          <a:xfrm>
            <a:off x="1007534" y="490661"/>
            <a:ext cx="10176933" cy="6340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66"/>
          <p:cNvSpPr txBox="1">
            <a:spLocks noGrp="1"/>
          </p:cNvSpPr>
          <p:nvPr>
            <p:ph type="body" idx="1"/>
          </p:nvPr>
        </p:nvSpPr>
        <p:spPr>
          <a:xfrm>
            <a:off x="1007533" y="1411200"/>
            <a:ext cx="10177032" cy="46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09585" lvl="0" indent="-50798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>
                <a:latin typeface="IBM Plex Sans"/>
                <a:ea typeface="IBM Plex Sans"/>
                <a:cs typeface="IBM Plex Sans"/>
                <a:sym typeface="IBM Plex Sans"/>
              </a:defRPr>
            </a:lvl1pPr>
            <a:lvl2pPr marL="1219170" lvl="1" indent="-474121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667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2pPr>
            <a:lvl3pPr marL="1828754" lvl="2" indent="-304792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667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3pPr>
            <a:lvl4pPr marL="2438339" lvl="3" indent="-304792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2133">
                <a:solidFill>
                  <a:schemeClr val="dk1"/>
                </a:solidFill>
              </a:defRPr>
            </a:lvl4pPr>
            <a:lvl5pPr marL="3047924" lvl="4" indent="-304792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133">
                <a:solidFill>
                  <a:schemeClr val="dk1"/>
                </a:solidFill>
              </a:defRPr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77730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2B2EF10-A1E2-7CCC-FFA6-16CD766E3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A880BBD-C442-BAC3-6C55-69CCD32DD6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31BFEDD-1DAF-88D4-872D-7058AA524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EEF06-D3C4-4C50-910C-2814007F91FF}" type="datetimeFigureOut">
              <a:rPr lang="sv-SE" smtClean="0"/>
              <a:t>2025-06-21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1D0A52F-6AD7-2AC5-6310-7E07166F9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BBF110F-10D2-19C4-5783-B466ED265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E436-1443-4EC6-A370-5F46F7D6AC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9202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3C97AD-44DE-6F69-CDCA-1469ADDCB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202193F-F016-6F11-44D8-0212EB3CDF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D20167A-F3E1-9867-DD38-D31B132B1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EEF06-D3C4-4C50-910C-2814007F91FF}" type="datetimeFigureOut">
              <a:rPr lang="sv-SE" smtClean="0"/>
              <a:t>2025-06-21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CFDF384-E25E-2902-6A0B-AFF7D18EF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72BDF38-ECFF-F1A2-23A2-439863776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E436-1443-4EC6-A370-5F46F7D6AC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79817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17F60E2-6CF3-98BC-B310-6DC232F9B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D2B721C-4830-F384-EB8B-CE5E15DB85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2C82C38-CB2E-F649-ED16-50511BC2C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8931C45-A093-9664-FC96-D28B5A678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EEF06-D3C4-4C50-910C-2814007F91FF}" type="datetimeFigureOut">
              <a:rPr lang="sv-SE" smtClean="0"/>
              <a:t>2025-06-21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54C3427-6B91-9B4D-9E7A-E8A59E2C1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D5F0495-B036-B08E-6909-3BE04AE3C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E436-1443-4EC6-A370-5F46F7D6AC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7558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BECAAF-E8F6-B4FE-1DA8-79E721C2C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5CAFEB9-2C19-7B3B-5B8C-90CC4A5E5B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9FC1E06-C2F7-DDA0-23B8-0DFCA7E03E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CDE680D-A5C9-D342-AFE6-06C35BEFB1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89A1F65-22DF-BC08-8096-243733DD04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156E46D-F512-6E31-3E8E-02A1C2C16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EEF06-D3C4-4C50-910C-2814007F91FF}" type="datetimeFigureOut">
              <a:rPr lang="sv-SE" smtClean="0"/>
              <a:t>2025-06-21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B9BD3AB-9082-C373-5734-7376438C1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BC247765-9D8B-D01C-7F7E-E97D42411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E436-1443-4EC6-A370-5F46F7D6AC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1881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DF6B116-7047-C76B-F626-129420A94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9EE28D2-EEBB-D151-4B97-8482F375B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EEF06-D3C4-4C50-910C-2814007F91FF}" type="datetimeFigureOut">
              <a:rPr lang="sv-SE" smtClean="0"/>
              <a:t>2025-06-21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B562F35-381D-2AA6-5A25-97EBDB793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7D35D0B-B9D6-5A60-5028-960C45131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E436-1443-4EC6-A370-5F46F7D6AC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1395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61715EFD-A2B7-AF80-3F01-CAEE8B30B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EEF06-D3C4-4C50-910C-2814007F91FF}" type="datetimeFigureOut">
              <a:rPr lang="sv-SE" smtClean="0"/>
              <a:t>2025-06-21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3F3AD49A-FFD9-DCF0-AECC-D51270106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BF694EB-6EC1-135C-6DFA-32ABC9471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E436-1443-4EC6-A370-5F46F7D6AC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2320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0C52D90-B6FD-C606-322D-3407EDFF9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1672004-A0A9-C813-FF2C-C00C5336E0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00EC89A-7E0D-66E1-FCEC-8FAF657781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6F6C5E0-17BE-5BEC-D0DF-CA1EF5FE6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EEF06-D3C4-4C50-910C-2814007F91FF}" type="datetimeFigureOut">
              <a:rPr lang="sv-SE" smtClean="0"/>
              <a:t>2025-06-21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0A8C272-B153-6F9A-3B7A-17706ABF7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3C86343-B9DA-10B7-2D2E-424EF51D2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E436-1443-4EC6-A370-5F46F7D6AC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4419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132A13-40E4-1B99-864B-C00490213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86F55502-61AC-F5C8-734A-28498BCE3B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DFD83C0-DBD0-9D33-CBC4-4492B58E97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7A4E65C-D0BB-BC71-4190-5B7E4C772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EEF06-D3C4-4C50-910C-2814007F91FF}" type="datetimeFigureOut">
              <a:rPr lang="sv-SE" smtClean="0"/>
              <a:t>2025-06-21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EC06B77-2DCB-4E17-2360-16F2874C0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55CF4CE-00AA-2F6C-1159-DDB61BD50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E436-1443-4EC6-A370-5F46F7D6AC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266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4241CFA-AA56-D9DC-5ACF-8E0593DD5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2824310-D042-0F96-1702-2D3ADD2C8A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6D3CDCF-641C-1917-8067-A4D7713FE0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EEF06-D3C4-4C50-910C-2814007F91FF}" type="datetimeFigureOut">
              <a:rPr lang="sv-SE" smtClean="0"/>
              <a:t>2025-06-21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CDC1BB-16CB-B797-6955-66B4993DBF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8AFAA0C-2BF9-3A5E-1628-8C2F1DE70D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0E436-1443-4EC6-A370-5F46F7D6AC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3749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25332398-E9ED-493C-84F9-A63720249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4" y="-2210"/>
            <a:ext cx="9644695" cy="1227259"/>
          </a:xfrm>
        </p:spPr>
        <p:txBody>
          <a:bodyPr>
            <a:normAutofit/>
          </a:bodyPr>
          <a:lstStyle/>
          <a:p>
            <a:r>
              <a:rPr lang="sv-SE" sz="3200" b="1" dirty="0">
                <a:latin typeface="Arial"/>
                <a:cs typeface="Arial"/>
              </a:rPr>
              <a:t>Handlingsplan efter Slöserijakt </a:t>
            </a:r>
            <a:br>
              <a:rPr lang="sv-SE" sz="3200" b="1" dirty="0">
                <a:latin typeface="Arial"/>
                <a:cs typeface="Arial"/>
              </a:rPr>
            </a:br>
            <a:r>
              <a:rPr lang="sv-SE" sz="2400" b="1" dirty="0">
                <a:latin typeface="Arial"/>
                <a:cs typeface="Arial"/>
              </a:rPr>
              <a:t>Datum:</a:t>
            </a:r>
            <a:br>
              <a:rPr lang="sv-SE" dirty="0"/>
            </a:br>
            <a:endParaRPr lang="sv-SE" sz="1550" dirty="0">
              <a:cs typeface="Calibri Light"/>
            </a:endParaRPr>
          </a:p>
        </p:txBody>
      </p:sp>
      <p:graphicFrame>
        <p:nvGraphicFramePr>
          <p:cNvPr id="4" name="Tabell 4">
            <a:extLst>
              <a:ext uri="{FF2B5EF4-FFF2-40B4-BE49-F238E27FC236}">
                <a16:creationId xmlns:a16="http://schemas.microsoft.com/office/drawing/2014/main" id="{8E170388-8E64-4026-83D3-17AEB43B56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005317"/>
              </p:ext>
            </p:extLst>
          </p:nvPr>
        </p:nvGraphicFramePr>
        <p:xfrm>
          <a:off x="152400" y="1200101"/>
          <a:ext cx="11887200" cy="5474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4852">
                  <a:extLst>
                    <a:ext uri="{9D8B030D-6E8A-4147-A177-3AD203B41FA5}">
                      <a16:colId xmlns:a16="http://schemas.microsoft.com/office/drawing/2014/main" val="302327563"/>
                    </a:ext>
                  </a:extLst>
                </a:gridCol>
                <a:gridCol w="6030462">
                  <a:extLst>
                    <a:ext uri="{9D8B030D-6E8A-4147-A177-3AD203B41FA5}">
                      <a16:colId xmlns:a16="http://schemas.microsoft.com/office/drawing/2014/main" val="1725902594"/>
                    </a:ext>
                  </a:extLst>
                </a:gridCol>
                <a:gridCol w="1785257">
                  <a:extLst>
                    <a:ext uri="{9D8B030D-6E8A-4147-A177-3AD203B41FA5}">
                      <a16:colId xmlns:a16="http://schemas.microsoft.com/office/drawing/2014/main" val="764183566"/>
                    </a:ext>
                  </a:extLst>
                </a:gridCol>
                <a:gridCol w="1230086">
                  <a:extLst>
                    <a:ext uri="{9D8B030D-6E8A-4147-A177-3AD203B41FA5}">
                      <a16:colId xmlns:a16="http://schemas.microsoft.com/office/drawing/2014/main" val="802433623"/>
                    </a:ext>
                  </a:extLst>
                </a:gridCol>
                <a:gridCol w="1186543">
                  <a:extLst>
                    <a:ext uri="{9D8B030D-6E8A-4147-A177-3AD203B41FA5}">
                      <a16:colId xmlns:a16="http://schemas.microsoft.com/office/drawing/2014/main" val="2757045931"/>
                    </a:ext>
                  </a:extLst>
                </a:gridCol>
              </a:tblGrid>
              <a:tr h="409754">
                <a:tc>
                  <a:txBody>
                    <a:bodyPr/>
                    <a:lstStyle/>
                    <a:p>
                      <a:r>
                        <a:rPr lang="sv-SE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Slöseri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Vad och Hur förbättra?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Vilka?/ Vem Ansvarig? 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När i tid? 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Uppföljning</a:t>
                      </a:r>
                      <a:br>
                        <a:rPr lang="sv-SE" sz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sv-SE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 - klart?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5565980"/>
                  </a:ext>
                </a:extLst>
              </a:tr>
              <a:tr h="781181">
                <a:tc>
                  <a:txBody>
                    <a:bodyPr/>
                    <a:lstStyle/>
                    <a:p>
                      <a:endParaRPr lang="sv-SE" sz="900" dirty="0"/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900" dirty="0"/>
                    </a:p>
                    <a:p>
                      <a:endParaRPr lang="sv-SE" sz="900" dirty="0"/>
                    </a:p>
                    <a:p>
                      <a:endParaRPr lang="sv-SE" sz="900" dirty="0"/>
                    </a:p>
                    <a:p>
                      <a:endParaRPr lang="sv-SE" sz="900" dirty="0"/>
                    </a:p>
                    <a:p>
                      <a:endParaRPr lang="sv-SE" sz="900" dirty="0"/>
                    </a:p>
                    <a:p>
                      <a:endParaRPr lang="sv-SE" sz="900" dirty="0"/>
                    </a:p>
                    <a:p>
                      <a:endParaRPr lang="sv-SE" sz="900" dirty="0"/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900" dirty="0"/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900" dirty="0">
                        <a:highlight>
                          <a:srgbClr val="FFFF00"/>
                        </a:highlight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900" dirty="0">
                        <a:highlight>
                          <a:srgbClr val="FFFF00"/>
                        </a:highlight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531596"/>
                  </a:ext>
                </a:extLst>
              </a:tr>
              <a:tr h="853688">
                <a:tc>
                  <a:txBody>
                    <a:bodyPr/>
                    <a:lstStyle/>
                    <a:p>
                      <a:endParaRPr lang="sv-SE" sz="900" dirty="0"/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900" dirty="0"/>
                    </a:p>
                    <a:p>
                      <a:endParaRPr lang="sv-SE" sz="900" dirty="0"/>
                    </a:p>
                    <a:p>
                      <a:endParaRPr lang="sv-SE" sz="900" dirty="0"/>
                    </a:p>
                    <a:p>
                      <a:endParaRPr lang="sv-SE" sz="900" dirty="0"/>
                    </a:p>
                    <a:p>
                      <a:endParaRPr lang="sv-SE" sz="900" dirty="0"/>
                    </a:p>
                    <a:p>
                      <a:endParaRPr lang="sv-SE" sz="900" dirty="0"/>
                    </a:p>
                    <a:p>
                      <a:endParaRPr lang="sv-SE" sz="900" dirty="0"/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900" dirty="0"/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900" dirty="0">
                        <a:highlight>
                          <a:srgbClr val="FFFF00"/>
                        </a:highlight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900" dirty="0">
                        <a:highlight>
                          <a:srgbClr val="FFFF00"/>
                        </a:highlight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663007"/>
                  </a:ext>
                </a:extLst>
              </a:tr>
              <a:tr h="853687">
                <a:tc>
                  <a:txBody>
                    <a:bodyPr/>
                    <a:lstStyle/>
                    <a:p>
                      <a:endParaRPr lang="sv-SE" sz="900" dirty="0"/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900" dirty="0"/>
                    </a:p>
                    <a:p>
                      <a:endParaRPr lang="sv-SE" sz="900" dirty="0"/>
                    </a:p>
                    <a:p>
                      <a:endParaRPr lang="sv-SE" sz="900" dirty="0"/>
                    </a:p>
                    <a:p>
                      <a:endParaRPr lang="sv-SE" sz="900" dirty="0"/>
                    </a:p>
                    <a:p>
                      <a:endParaRPr lang="sv-SE" sz="900" dirty="0"/>
                    </a:p>
                    <a:p>
                      <a:endParaRPr lang="sv-SE" sz="900" dirty="0"/>
                    </a:p>
                    <a:p>
                      <a:endParaRPr lang="sv-SE" sz="900" dirty="0"/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900" dirty="0"/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900" dirty="0">
                        <a:highlight>
                          <a:srgbClr val="FFFF00"/>
                        </a:highlight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900" dirty="0">
                        <a:highlight>
                          <a:srgbClr val="FFFF00"/>
                        </a:highlight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4604539"/>
                  </a:ext>
                </a:extLst>
              </a:tr>
              <a:tr h="853687">
                <a:tc>
                  <a:txBody>
                    <a:bodyPr/>
                    <a:lstStyle/>
                    <a:p>
                      <a:endParaRPr lang="sv-SE" sz="900" dirty="0"/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900" dirty="0"/>
                    </a:p>
                    <a:p>
                      <a:endParaRPr lang="sv-SE" sz="900" dirty="0"/>
                    </a:p>
                    <a:p>
                      <a:endParaRPr lang="sv-SE" sz="900" dirty="0"/>
                    </a:p>
                    <a:p>
                      <a:endParaRPr lang="sv-SE" sz="900" dirty="0"/>
                    </a:p>
                    <a:p>
                      <a:endParaRPr lang="sv-SE" sz="900" dirty="0"/>
                    </a:p>
                    <a:p>
                      <a:endParaRPr lang="sv-SE" sz="900" dirty="0"/>
                    </a:p>
                    <a:p>
                      <a:endParaRPr lang="sv-SE" sz="900" dirty="0"/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900" dirty="0"/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900" dirty="0">
                        <a:highlight>
                          <a:srgbClr val="FFFF00"/>
                        </a:highlight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900" dirty="0">
                        <a:highlight>
                          <a:srgbClr val="FFFF00"/>
                        </a:highlight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1054099"/>
                  </a:ext>
                </a:extLst>
              </a:tr>
              <a:tr h="924827">
                <a:tc>
                  <a:txBody>
                    <a:bodyPr/>
                    <a:lstStyle/>
                    <a:p>
                      <a:endParaRPr lang="sv-SE" sz="900" dirty="0"/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900" dirty="0"/>
                    </a:p>
                    <a:p>
                      <a:endParaRPr lang="sv-SE" sz="900" dirty="0"/>
                    </a:p>
                    <a:p>
                      <a:endParaRPr lang="sv-SE" sz="900" dirty="0"/>
                    </a:p>
                    <a:p>
                      <a:endParaRPr lang="sv-SE" sz="900" dirty="0"/>
                    </a:p>
                    <a:p>
                      <a:endParaRPr lang="sv-SE" sz="900" dirty="0"/>
                    </a:p>
                    <a:p>
                      <a:endParaRPr lang="sv-SE" sz="900" dirty="0"/>
                    </a:p>
                    <a:p>
                      <a:endParaRPr lang="sv-SE" sz="900" dirty="0"/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900" dirty="0"/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900" dirty="0">
                        <a:highlight>
                          <a:srgbClr val="FFFF00"/>
                        </a:highlight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900" dirty="0">
                        <a:highlight>
                          <a:srgbClr val="FFFF00"/>
                        </a:highlight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779492"/>
                  </a:ext>
                </a:extLst>
              </a:tr>
            </a:tbl>
          </a:graphicData>
        </a:graphic>
      </p:graphicFrame>
      <p:pic>
        <p:nvPicPr>
          <p:cNvPr id="5" name="Bildobjekt 4">
            <a:extLst>
              <a:ext uri="{FF2B5EF4-FFF2-40B4-BE49-F238E27FC236}">
                <a16:creationId xmlns:a16="http://schemas.microsoft.com/office/drawing/2014/main" id="{AB9529D2-85EE-4822-FB40-EDBDC33DB7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6371" y="99775"/>
            <a:ext cx="985620" cy="98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07532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82</Words>
  <Application>Microsoft Office PowerPoint</Application>
  <PresentationFormat>Bredbild</PresentationFormat>
  <Paragraphs>34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IBM Plex Sans</vt:lpstr>
      <vt:lpstr>1_Office-tema</vt:lpstr>
      <vt:lpstr>Handlingsplan efter Slöserijakt  Datum: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Åsa-Lina Nordlund</dc:creator>
  <cp:lastModifiedBy>Åsa-Lina Nordlund</cp:lastModifiedBy>
  <cp:revision>1</cp:revision>
  <dcterms:created xsi:type="dcterms:W3CDTF">2025-06-21T11:27:25Z</dcterms:created>
  <dcterms:modified xsi:type="dcterms:W3CDTF">2025-06-21T11:34:25Z</dcterms:modified>
</cp:coreProperties>
</file>