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8" r:id="rId3"/>
    <p:sldId id="259" r:id="rId4"/>
    <p:sldId id="260" r:id="rId5"/>
    <p:sldId id="261" r:id="rId6"/>
    <p:sldId id="265" r:id="rId7"/>
    <p:sldId id="267" r:id="rId8"/>
    <p:sldId id="263" r:id="rId9"/>
    <p:sldId id="264" r:id="rId10"/>
  </p:sldIdLst>
  <p:sldSz cx="9144000" cy="6858000" type="screen4x3"/>
  <p:notesSz cx="6794500" cy="99314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213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0724" y="2460036"/>
            <a:ext cx="5442553" cy="112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43" y="5999668"/>
            <a:ext cx="9220286" cy="87482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85800" y="958348"/>
            <a:ext cx="7772400" cy="130944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0" spc="1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35235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4568" y="6261193"/>
            <a:ext cx="1857056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43" y="5999668"/>
            <a:ext cx="9220286" cy="874826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814231"/>
            <a:ext cx="8229600" cy="390059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4568" y="6261193"/>
            <a:ext cx="1857056" cy="385490"/>
          </a:xfrm>
          <a:prstGeom prst="rect">
            <a:avLst/>
          </a:prstGeom>
        </p:spPr>
      </p:pic>
      <p:sp>
        <p:nvSpPr>
          <p:cNvPr id="9" name="Rubrik 1"/>
          <p:cNvSpPr txBox="1">
            <a:spLocks/>
          </p:cNvSpPr>
          <p:nvPr userDrawn="1"/>
        </p:nvSpPr>
        <p:spPr>
          <a:xfrm>
            <a:off x="685800" y="958348"/>
            <a:ext cx="7772400" cy="641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spc="100">
                <a:solidFill>
                  <a:schemeClr val="bg2">
                    <a:lumMod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sv-SE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KLICKA HÄR FÖR ATT ÄNDRA FORMAT</a:t>
            </a:r>
            <a:endParaRPr lang="sv-SE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43" y="5999668"/>
            <a:ext cx="9220286" cy="874826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4568" y="6261193"/>
            <a:ext cx="1857056" cy="385490"/>
          </a:xfrm>
          <a:prstGeom prst="rect">
            <a:avLst/>
          </a:prstGeom>
        </p:spPr>
      </p:pic>
      <p:sp>
        <p:nvSpPr>
          <p:cNvPr id="12" name="Platshållare för bild 11"/>
          <p:cNvSpPr>
            <a:spLocks noGrp="1"/>
          </p:cNvSpPr>
          <p:nvPr>
            <p:ph type="pic" sz="quarter" idx="13"/>
          </p:nvPr>
        </p:nvSpPr>
        <p:spPr>
          <a:xfrm>
            <a:off x="-24742" y="1"/>
            <a:ext cx="9168742" cy="5998658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993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2C109-B892-4FC8-A560-45C0FAF59D17}" type="datetimeFigureOut">
              <a:rPr lang="sv-SE"/>
              <a:pPr>
                <a:defRPr/>
              </a:pPr>
              <a:t>2013-06-03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1D04B-180A-465F-8027-86B0A6E4213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085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40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945053" y="450381"/>
            <a:ext cx="521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</a:rPr>
              <a:t>Slöserityper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350256" y="109182"/>
            <a:ext cx="8193234" cy="5811770"/>
            <a:chOff x="332326" y="395621"/>
            <a:chExt cx="8479347" cy="6066757"/>
          </a:xfrm>
        </p:grpSpPr>
        <p:pic>
          <p:nvPicPr>
            <p:cNvPr id="6" name="Bildobjekt 5" descr="gubbe undrar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326" y="2915901"/>
              <a:ext cx="1584176" cy="1289445"/>
            </a:xfrm>
            <a:prstGeom prst="rect">
              <a:avLst/>
            </a:prstGeom>
          </p:spPr>
        </p:pic>
        <p:grpSp>
          <p:nvGrpSpPr>
            <p:cNvPr id="7" name="Grupp 6"/>
            <p:cNvGrpSpPr/>
            <p:nvPr/>
          </p:nvGrpSpPr>
          <p:grpSpPr>
            <a:xfrm>
              <a:off x="1710374" y="2483854"/>
              <a:ext cx="4104455" cy="2304255"/>
              <a:chOff x="1043608" y="2348881"/>
              <a:chExt cx="4104455" cy="2304255"/>
            </a:xfrm>
          </p:grpSpPr>
          <p:sp>
            <p:nvSpPr>
              <p:cNvPr id="37" name="Båge 36"/>
              <p:cNvSpPr/>
              <p:nvPr/>
            </p:nvSpPr>
            <p:spPr>
              <a:xfrm>
                <a:off x="1043608" y="3284984"/>
                <a:ext cx="2880320" cy="1368152"/>
              </a:xfrm>
              <a:prstGeom prst="arc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grpSp>
            <p:nvGrpSpPr>
              <p:cNvPr id="38" name="Grupp 37"/>
              <p:cNvGrpSpPr/>
              <p:nvPr/>
            </p:nvGrpSpPr>
            <p:grpSpPr>
              <a:xfrm>
                <a:off x="2843808" y="2348881"/>
                <a:ext cx="2304255" cy="1656185"/>
                <a:chOff x="2123728" y="2060848"/>
                <a:chExt cx="2952328" cy="1872208"/>
              </a:xfrm>
            </p:grpSpPr>
            <p:sp>
              <p:nvSpPr>
                <p:cNvPr id="39" name="Ellips 38"/>
                <p:cNvSpPr/>
                <p:nvPr/>
              </p:nvSpPr>
              <p:spPr>
                <a:xfrm>
                  <a:off x="4211960" y="2564904"/>
                  <a:ext cx="864096" cy="864096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sv-S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sv-SE"/>
                </a:p>
              </p:txBody>
            </p:sp>
            <p:sp>
              <p:nvSpPr>
                <p:cNvPr id="40" name="Ellips 39"/>
                <p:cNvSpPr/>
                <p:nvPr/>
              </p:nvSpPr>
              <p:spPr>
                <a:xfrm>
                  <a:off x="3347864" y="3068960"/>
                  <a:ext cx="864096" cy="864096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sv-S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sv-SE"/>
                </a:p>
              </p:txBody>
            </p:sp>
            <p:sp>
              <p:nvSpPr>
                <p:cNvPr id="41" name="Båge 40"/>
                <p:cNvSpPr/>
                <p:nvPr/>
              </p:nvSpPr>
              <p:spPr>
                <a:xfrm>
                  <a:off x="2123728" y="2060848"/>
                  <a:ext cx="2880320" cy="1368152"/>
                </a:xfrm>
                <a:prstGeom prst="arc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sv-S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sv-SE"/>
                </a:p>
              </p:txBody>
            </p:sp>
            <p:sp>
              <p:nvSpPr>
                <p:cNvPr id="42" name="Frihandsfigur 41"/>
                <p:cNvSpPr/>
                <p:nvPr/>
              </p:nvSpPr>
              <p:spPr>
                <a:xfrm rot="19691032">
                  <a:off x="3718065" y="2768609"/>
                  <a:ext cx="555742" cy="196939"/>
                </a:xfrm>
                <a:custGeom>
                  <a:avLst/>
                  <a:gdLst>
                    <a:gd name="connsiteX0" fmla="*/ 0 w 276446"/>
                    <a:gd name="connsiteY0" fmla="*/ 365051 h 365051"/>
                    <a:gd name="connsiteX1" fmla="*/ 106325 w 276446"/>
                    <a:gd name="connsiteY1" fmla="*/ 3544 h 365051"/>
                    <a:gd name="connsiteX2" fmla="*/ 276446 w 276446"/>
                    <a:gd name="connsiteY2" fmla="*/ 343785 h 365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446" h="365051">
                      <a:moveTo>
                        <a:pt x="0" y="365051"/>
                      </a:moveTo>
                      <a:cubicBezTo>
                        <a:pt x="30125" y="186069"/>
                        <a:pt x="60251" y="7088"/>
                        <a:pt x="106325" y="3544"/>
                      </a:cubicBezTo>
                      <a:cubicBezTo>
                        <a:pt x="152399" y="0"/>
                        <a:pt x="214422" y="171892"/>
                        <a:pt x="276446" y="343785"/>
                      </a:cubicBezTo>
                    </a:path>
                  </a:pathLst>
                </a:cu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sv-S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sv-SE"/>
                </a:p>
              </p:txBody>
            </p:sp>
          </p:grpSp>
        </p:grpSp>
        <p:pic>
          <p:nvPicPr>
            <p:cNvPr id="8" name="Bildobjekt 7" descr="bonde glad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0478" y="1763773"/>
              <a:ext cx="360040" cy="964487"/>
            </a:xfrm>
            <a:prstGeom prst="rect">
              <a:avLst/>
            </a:prstGeom>
          </p:spPr>
        </p:pic>
        <p:pic>
          <p:nvPicPr>
            <p:cNvPr id="9" name="Bildobjekt 8" descr="p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1118" y="4140037"/>
              <a:ext cx="936104" cy="887302"/>
            </a:xfrm>
            <a:prstGeom prst="rect">
              <a:avLst/>
            </a:prstGeom>
          </p:spPr>
        </p:pic>
        <p:sp>
          <p:nvSpPr>
            <p:cNvPr id="10" name="textruta 18"/>
            <p:cNvSpPr txBox="1"/>
            <p:nvPr/>
          </p:nvSpPr>
          <p:spPr>
            <a:xfrm>
              <a:off x="2070414" y="2195821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Väntan</a:t>
              </a:r>
            </a:p>
          </p:txBody>
        </p:sp>
        <p:sp>
          <p:nvSpPr>
            <p:cNvPr id="11" name="textruta 19"/>
            <p:cNvSpPr txBox="1"/>
            <p:nvPr/>
          </p:nvSpPr>
          <p:spPr>
            <a:xfrm>
              <a:off x="4878726" y="1466449"/>
              <a:ext cx="1674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dirty="0" smtClean="0"/>
                <a:t>Överproduktion</a:t>
              </a:r>
            </a:p>
          </p:txBody>
        </p:sp>
        <p:sp>
          <p:nvSpPr>
            <p:cNvPr id="12" name="textruta 27"/>
            <p:cNvSpPr txBox="1"/>
            <p:nvPr/>
          </p:nvSpPr>
          <p:spPr>
            <a:xfrm>
              <a:off x="6750934" y="4140037"/>
              <a:ext cx="1638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Lager</a:t>
              </a:r>
            </a:p>
          </p:txBody>
        </p:sp>
        <p:sp>
          <p:nvSpPr>
            <p:cNvPr id="13" name="textruta 30"/>
            <p:cNvSpPr txBox="1"/>
            <p:nvPr/>
          </p:nvSpPr>
          <p:spPr>
            <a:xfrm>
              <a:off x="5171097" y="5004133"/>
              <a:ext cx="220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Outnyttjad kreativitet</a:t>
              </a:r>
            </a:p>
          </p:txBody>
        </p:sp>
        <p:sp>
          <p:nvSpPr>
            <p:cNvPr id="14" name="textruta 31"/>
            <p:cNvSpPr txBox="1"/>
            <p:nvPr/>
          </p:nvSpPr>
          <p:spPr>
            <a:xfrm>
              <a:off x="2142422" y="4562793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Transporter</a:t>
              </a:r>
            </a:p>
          </p:txBody>
        </p:sp>
        <p:sp>
          <p:nvSpPr>
            <p:cNvPr id="15" name="textruta 32"/>
            <p:cNvSpPr txBox="1"/>
            <p:nvPr/>
          </p:nvSpPr>
          <p:spPr>
            <a:xfrm>
              <a:off x="6894950" y="305991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Kassation</a:t>
              </a:r>
            </a:p>
          </p:txBody>
        </p:sp>
        <p:sp>
          <p:nvSpPr>
            <p:cNvPr id="16" name="textruta 34"/>
            <p:cNvSpPr txBox="1"/>
            <p:nvPr/>
          </p:nvSpPr>
          <p:spPr>
            <a:xfrm>
              <a:off x="2934510" y="4644093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dirty="0" smtClean="0"/>
                <a:t>Otydlig kommunikation</a:t>
              </a:r>
            </a:p>
          </p:txBody>
        </p:sp>
        <p:sp>
          <p:nvSpPr>
            <p:cNvPr id="17" name="textruta 36"/>
            <p:cNvSpPr txBox="1"/>
            <p:nvPr/>
          </p:nvSpPr>
          <p:spPr>
            <a:xfrm>
              <a:off x="6534910" y="1907789"/>
              <a:ext cx="1008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Onödiga</a:t>
              </a:r>
            </a:p>
            <a:p>
              <a:r>
                <a:rPr lang="sv-SE" dirty="0" smtClean="0"/>
                <a:t>rörelser</a:t>
              </a:r>
            </a:p>
          </p:txBody>
        </p:sp>
        <p:sp>
          <p:nvSpPr>
            <p:cNvPr id="18" name="textruta 28"/>
            <p:cNvSpPr txBox="1"/>
            <p:nvPr/>
          </p:nvSpPr>
          <p:spPr>
            <a:xfrm>
              <a:off x="1628470" y="349196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dirty="0" smtClean="0"/>
                <a:t>Överarbete</a:t>
              </a:r>
            </a:p>
          </p:txBody>
        </p:sp>
        <p:sp>
          <p:nvSpPr>
            <p:cNvPr id="19" name="textruta 17"/>
            <p:cNvSpPr txBox="1"/>
            <p:nvPr/>
          </p:nvSpPr>
          <p:spPr>
            <a:xfrm>
              <a:off x="3212657" y="1898497"/>
              <a:ext cx="1378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dirty="0" smtClean="0"/>
                <a:t>Svinn</a:t>
              </a:r>
            </a:p>
          </p:txBody>
        </p:sp>
        <p:cxnSp>
          <p:nvCxnSpPr>
            <p:cNvPr id="20" name="Rak pil 19"/>
            <p:cNvCxnSpPr/>
            <p:nvPr/>
          </p:nvCxnSpPr>
          <p:spPr>
            <a:xfrm flipV="1">
              <a:off x="5886838" y="2411845"/>
              <a:ext cx="576064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pil 20"/>
            <p:cNvCxnSpPr/>
            <p:nvPr/>
          </p:nvCxnSpPr>
          <p:spPr>
            <a:xfrm>
              <a:off x="5958846" y="3275941"/>
              <a:ext cx="864096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pil 21"/>
            <p:cNvCxnSpPr/>
            <p:nvPr/>
          </p:nvCxnSpPr>
          <p:spPr>
            <a:xfrm>
              <a:off x="5958846" y="3707989"/>
              <a:ext cx="792088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pil 22"/>
            <p:cNvCxnSpPr/>
            <p:nvPr/>
          </p:nvCxnSpPr>
          <p:spPr>
            <a:xfrm rot="16200000" flipH="1">
              <a:off x="5058746" y="4392065"/>
              <a:ext cx="720080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k pil 23"/>
            <p:cNvCxnSpPr/>
            <p:nvPr/>
          </p:nvCxnSpPr>
          <p:spPr>
            <a:xfrm rot="5400000">
              <a:off x="3942622" y="4212045"/>
              <a:ext cx="432048" cy="43204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pil 24"/>
            <p:cNvCxnSpPr/>
            <p:nvPr/>
          </p:nvCxnSpPr>
          <p:spPr>
            <a:xfrm rot="10800000" flipV="1">
              <a:off x="3006518" y="3996021"/>
              <a:ext cx="936104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pil 25"/>
            <p:cNvCxnSpPr/>
            <p:nvPr/>
          </p:nvCxnSpPr>
          <p:spPr>
            <a:xfrm rot="10800000" flipV="1">
              <a:off x="2862502" y="3635981"/>
              <a:ext cx="782192" cy="7200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pil 26"/>
            <p:cNvCxnSpPr/>
            <p:nvPr/>
          </p:nvCxnSpPr>
          <p:spPr>
            <a:xfrm rot="10800000">
              <a:off x="2934510" y="2555861"/>
              <a:ext cx="854200" cy="43204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pil 27"/>
            <p:cNvCxnSpPr/>
            <p:nvPr/>
          </p:nvCxnSpPr>
          <p:spPr>
            <a:xfrm rot="16200000" flipV="1">
              <a:off x="3942622" y="2339837"/>
              <a:ext cx="432048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pil 28"/>
            <p:cNvCxnSpPr/>
            <p:nvPr/>
          </p:nvCxnSpPr>
          <p:spPr>
            <a:xfrm rot="5400000" flipH="1" flipV="1">
              <a:off x="5130754" y="1943793"/>
              <a:ext cx="576064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Bildobjekt 29" descr="skruttig trakto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590" y="755661"/>
              <a:ext cx="1656184" cy="1113808"/>
            </a:xfrm>
            <a:prstGeom prst="rect">
              <a:avLst/>
            </a:prstGeom>
          </p:spPr>
        </p:pic>
        <p:pic>
          <p:nvPicPr>
            <p:cNvPr id="31" name="Bildobjekt 30" descr="gubbe undra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3255" y="5292165"/>
              <a:ext cx="769407" cy="1170213"/>
            </a:xfrm>
            <a:prstGeom prst="rect">
              <a:avLst/>
            </a:prstGeom>
          </p:spPr>
        </p:pic>
        <p:pic>
          <p:nvPicPr>
            <p:cNvPr id="32" name="Bildobjekt 31" descr="lastbil1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302" y="4954627"/>
              <a:ext cx="1584176" cy="841594"/>
            </a:xfrm>
            <a:prstGeom prst="rect">
              <a:avLst/>
            </a:prstGeom>
          </p:spPr>
        </p:pic>
        <p:pic>
          <p:nvPicPr>
            <p:cNvPr id="33" name="Bildobjekt 32" descr="soptunn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65174" y="2771885"/>
              <a:ext cx="720080" cy="1085548"/>
            </a:xfrm>
            <a:prstGeom prst="rect">
              <a:avLst/>
            </a:prstGeom>
          </p:spPr>
        </p:pic>
        <p:pic>
          <p:nvPicPr>
            <p:cNvPr id="34" name="Bildobjekt 33" descr="Ont doktor lõkare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1118" y="1187709"/>
              <a:ext cx="1350555" cy="1107192"/>
            </a:xfrm>
            <a:prstGeom prst="rect">
              <a:avLst/>
            </a:prstGeom>
          </p:spPr>
        </p:pic>
        <p:pic>
          <p:nvPicPr>
            <p:cNvPr id="35" name="Bildobjekt 34" descr="ko võgning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72886" y="395621"/>
              <a:ext cx="710184" cy="1088136"/>
            </a:xfrm>
            <a:prstGeom prst="rect">
              <a:avLst/>
            </a:prstGeom>
          </p:spPr>
        </p:pic>
        <p:pic>
          <p:nvPicPr>
            <p:cNvPr id="36" name="Bildobjekt 35" descr="psyko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00878" y="5364173"/>
              <a:ext cx="1800200" cy="1073678"/>
            </a:xfrm>
            <a:prstGeom prst="rect">
              <a:avLst/>
            </a:prstGeom>
          </p:spPr>
        </p:pic>
      </p:grpSp>
      <p:pic>
        <p:nvPicPr>
          <p:cNvPr id="1026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2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BF110\AppData\Local\Microsoft\Windows\Temporary Internet Files\Content.IE5\T4P9AGEV\MP90016343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9" y="296920"/>
            <a:ext cx="1616322" cy="255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904109" y="1229338"/>
            <a:ext cx="554461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Traktor och lastmaskin</a:t>
            </a:r>
          </a:p>
          <a:p>
            <a:r>
              <a:rPr lang="sv-SE" i="1" dirty="0" smtClean="0"/>
              <a:t>”Föraren kan minska bränsleförbrukningen med 10-20% genom att köra med rätt belastningsgrad och körhastighet.”</a:t>
            </a:r>
          </a:p>
          <a:p>
            <a:endParaRPr lang="sv-SE" dirty="0" smtClean="0"/>
          </a:p>
          <a:p>
            <a:r>
              <a:rPr lang="sv-SE" u="sng" dirty="0" smtClean="0"/>
              <a:t>Checklista</a:t>
            </a:r>
            <a:endParaRPr lang="sv-SE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Följer ni upp bränsleförbrukningen?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Kan ni planera era körningar för att minska förbrukningen?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Har ni rätt maskiner till rätt arbete?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 smtClean="0"/>
              <a:t>Kör ni ekonomiskt? Finns kunskap om Eco-</a:t>
            </a:r>
            <a:r>
              <a:rPr lang="sv-SE" dirty="0" err="1" smtClean="0"/>
              <a:t>driving</a:t>
            </a:r>
            <a:r>
              <a:rPr lang="sv-SE" dirty="0" smtClean="0"/>
              <a:t>?</a:t>
            </a:r>
            <a:r>
              <a:rPr lang="sv-SE" dirty="0"/>
              <a:t> </a:t>
            </a:r>
            <a:endParaRPr lang="sv-SE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 smtClean="0"/>
              <a:t>Hade </a:t>
            </a:r>
            <a:r>
              <a:rPr lang="sv-SE" dirty="0"/>
              <a:t>en ökad kunskap inom området varit till hjälp för att eliminera slöseri?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r>
              <a:rPr lang="sv-SE" sz="1400" i="1" dirty="0" smtClean="0"/>
              <a:t>Källa: Lantbrukets energiprogram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945053" y="450381"/>
            <a:ext cx="521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</a:rPr>
              <a:t>Checklista miljö/energi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5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951406" y="1087444"/>
            <a:ext cx="579623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Produktionsytor</a:t>
            </a:r>
          </a:p>
          <a:p>
            <a:r>
              <a:rPr lang="sv-SE" i="1" dirty="0" smtClean="0"/>
              <a:t>”Rätt användning av ventilation och belysning som är planerad efter produktionen säkrar effektiviteten”</a:t>
            </a:r>
          </a:p>
          <a:p>
            <a:endParaRPr lang="sv-SE" i="1" u="sng" dirty="0"/>
          </a:p>
          <a:p>
            <a:r>
              <a:rPr lang="sv-SE" u="sng" dirty="0" smtClean="0"/>
              <a:t>Checklista</a:t>
            </a:r>
            <a:endParaRPr lang="sv-SE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Hur ofta rengörs fläktar, galler och värmeväxlare?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Kan ni effektivisera belysningen, t.ex. med dimmers, tidsreläer, naturljus eller riktad arbetsbelysning?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Tas värmen från mjölkningen eller flytgödseln till vara?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Återanvänds tvättvattnet från mjölkningen?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Läckande kranar förbrukar vatten och ökar behovet av ventilation.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Kan ni spara energi genom att se över er ventilation?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 smtClean="0"/>
              <a:t>Kan ni byta från olja till biobränsle (t.ex. egen halm)?</a:t>
            </a:r>
            <a:r>
              <a:rPr lang="sv-SE" dirty="0"/>
              <a:t> </a:t>
            </a:r>
            <a:endParaRPr lang="sv-SE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 smtClean="0"/>
              <a:t>Har stallklimat gåtts igenom tex </a:t>
            </a:r>
            <a:r>
              <a:rPr lang="sv-SE" dirty="0"/>
              <a:t>genom Greppa näringen</a:t>
            </a:r>
            <a:r>
              <a:rPr lang="sv-SE" dirty="0" smtClean="0"/>
              <a:t>? Hur </a:t>
            </a:r>
            <a:r>
              <a:rPr lang="sv-SE" dirty="0"/>
              <a:t>h</a:t>
            </a:r>
            <a:r>
              <a:rPr lang="sv-SE" dirty="0" smtClean="0"/>
              <a:t>ar </a:t>
            </a:r>
            <a:r>
              <a:rPr lang="sv-SE" dirty="0"/>
              <a:t>ni tagit tillvara och följt upp lärdomarna? </a:t>
            </a:r>
            <a:endParaRPr lang="sv-SE" dirty="0" smtClean="0"/>
          </a:p>
          <a:p>
            <a:pPr marL="285750" lvl="0" indent="-285750">
              <a:buFont typeface="Arial" pitchFamily="34" charset="0"/>
              <a:buChar char="•"/>
            </a:pPr>
            <a:endParaRPr lang="sv-SE" dirty="0"/>
          </a:p>
          <a:p>
            <a:endParaRPr lang="sv-SE" dirty="0" smtClean="0"/>
          </a:p>
          <a:p>
            <a:r>
              <a:rPr lang="sv-SE" sz="1600" i="1" dirty="0" smtClean="0"/>
              <a:t>     Källa</a:t>
            </a:r>
            <a:r>
              <a:rPr lang="sv-SE" sz="1600" i="1" dirty="0"/>
              <a:t>: Lantbrukets energiprogram</a:t>
            </a:r>
          </a:p>
          <a:p>
            <a:endParaRPr lang="sv-SE" sz="1600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945053" y="450381"/>
            <a:ext cx="521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</a:rPr>
              <a:t>Checklista miljö/energi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BF110\AppData\Local\Microsoft\Windows\Temporary Internet Files\Content.IE5\ASXMTKNY\MP90040216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279308"/>
            <a:ext cx="2345591" cy="15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904109" y="1161098"/>
            <a:ext cx="554461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Hur resurseffektiva är era djur? </a:t>
            </a:r>
            <a:r>
              <a:rPr lang="sv-SE" dirty="0" smtClean="0"/>
              <a:t>H</a:t>
            </a:r>
            <a:r>
              <a:rPr lang="sv-SE" i="1" dirty="0" smtClean="0"/>
              <a:t>ög produktion och hög tillväxt är resurseffektivt  då utsläppen slås ut per kg mjölk/kött.  </a:t>
            </a:r>
          </a:p>
          <a:p>
            <a:endParaRPr lang="sv-SE" dirty="0" smtClean="0"/>
          </a:p>
          <a:p>
            <a:r>
              <a:rPr lang="sv-SE" b="1" dirty="0" smtClean="0"/>
              <a:t>Hur kan ni spara kväve? </a:t>
            </a:r>
            <a:r>
              <a:rPr lang="sv-SE" i="1" dirty="0" smtClean="0"/>
              <a:t>När kväve omsätts i marken och stallgödseln, bildas växthusgasen lustgas. Varje sparat kilo kväve minskar utsläppen motsvarande 10 kg koldioxid. </a:t>
            </a:r>
          </a:p>
          <a:p>
            <a:endParaRPr lang="sv-SE" i="1" dirty="0"/>
          </a:p>
          <a:p>
            <a:r>
              <a:rPr lang="sv-SE" b="1" dirty="0" smtClean="0"/>
              <a:t>Kan ni välja närproducerat proteinfoder? </a:t>
            </a:r>
            <a:r>
              <a:rPr lang="sv-SE" i="1" dirty="0" smtClean="0"/>
              <a:t>Importerat proteinfoder orsakar större utsläpp av växthusgaser än </a:t>
            </a:r>
            <a:r>
              <a:rPr lang="sv-SE" i="1" dirty="0" err="1" smtClean="0"/>
              <a:t>t.ex</a:t>
            </a:r>
            <a:r>
              <a:rPr lang="sv-SE" i="1" dirty="0" smtClean="0"/>
              <a:t> baljväxter, rapsmjöl och åkerbönor/ärter.</a:t>
            </a:r>
          </a:p>
          <a:p>
            <a:endParaRPr lang="sv-SE" i="1" dirty="0"/>
          </a:p>
          <a:p>
            <a:r>
              <a:rPr lang="sv-SE" b="1" dirty="0" smtClean="0"/>
              <a:t>Hur bevarar ni mullhalten? </a:t>
            </a:r>
            <a:r>
              <a:rPr lang="sv-SE" i="1" dirty="0" smtClean="0"/>
              <a:t>Koldioxid bildas när mullen i marken bryts ned. Öka mullhalten genom odla vall, lämna skörderester och sprida stallgödsel.</a:t>
            </a:r>
          </a:p>
          <a:p>
            <a:endParaRPr lang="sv-SE" sz="1400" i="1" dirty="0" smtClean="0"/>
          </a:p>
          <a:p>
            <a:r>
              <a:rPr lang="sv-SE" sz="1400" i="1" dirty="0" smtClean="0"/>
              <a:t>Källa: klimatsmarta råd, Maria Berglund, HS Halland</a:t>
            </a:r>
            <a:endParaRPr lang="sv-SE" sz="1400" i="1" dirty="0"/>
          </a:p>
        </p:txBody>
      </p:sp>
      <p:sp>
        <p:nvSpPr>
          <p:cNvPr id="2" name="textruta 1"/>
          <p:cNvSpPr txBox="1"/>
          <p:nvPr/>
        </p:nvSpPr>
        <p:spPr>
          <a:xfrm>
            <a:off x="945053" y="450381"/>
            <a:ext cx="521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</a:rPr>
              <a:t>Checklista miljö/energi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BF110\AppData\Local\Microsoft\Windows\Temporary Internet Files\Content.IE5\POD22S62\MP90043179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93" y="300249"/>
            <a:ext cx="2090356" cy="13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8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945053" y="450381"/>
            <a:ext cx="521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</a:rPr>
              <a:t>Checklista arbetsmiljö/säkerhet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945053" y="1501254"/>
            <a:ext cx="59743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Saker att uppmärksamma på slöserijakten:</a:t>
            </a:r>
          </a:p>
          <a:p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Finns </a:t>
            </a:r>
            <a:r>
              <a:rPr lang="sv-SE" dirty="0"/>
              <a:t>det onödigt skräp</a:t>
            </a:r>
            <a:r>
              <a:rPr lang="sv-SE" dirty="0" smtClean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någon fall-, halknings eller </a:t>
            </a:r>
            <a:r>
              <a:rPr lang="sv-SE" dirty="0" err="1"/>
              <a:t>snubbelrisk</a:t>
            </a:r>
            <a:r>
              <a:rPr lang="sv-SE" dirty="0" smtClean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klämrisker</a:t>
            </a:r>
            <a:r>
              <a:rPr lang="sv-SE" dirty="0" smtClean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rörliga maskindelar</a:t>
            </a:r>
            <a:r>
              <a:rPr lang="sv-SE" dirty="0" smtClean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nedfallande, utkastande föremål</a:t>
            </a:r>
            <a:r>
              <a:rPr lang="sv-SE" dirty="0" smtClean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Utsätts du ofta för stress</a:t>
            </a:r>
            <a:r>
              <a:rPr lang="sv-SE" dirty="0" smtClean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arbetsmoment som ger </a:t>
            </a:r>
            <a:r>
              <a:rPr lang="sv-SE" dirty="0" smtClean="0"/>
              <a:t>obehagskänsla?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personlig </a:t>
            </a:r>
            <a:r>
              <a:rPr lang="sv-SE" dirty="0" smtClean="0"/>
              <a:t>skyddsutrustning?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dirty="0"/>
              <a:t>Finns det förstahjälpen- och brandskyddsutrustning</a:t>
            </a:r>
            <a:r>
              <a:rPr lang="sv-SE" dirty="0" smtClean="0"/>
              <a:t>?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3074" name="Picture 2" descr="C:\Users\BF110\AppData\Local\Microsoft\Windows\Temporary Internet Files\Content.IE5\POD22S62\MP90044871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97" y="95536"/>
            <a:ext cx="2811439" cy="21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945053" y="450381"/>
            <a:ext cx="521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6">
                    <a:lumMod val="75000"/>
                  </a:schemeClr>
                </a:solidFill>
              </a:rPr>
              <a:t>Checklista arbetsmiljö/säkerhet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562916" y="1501254"/>
            <a:ext cx="59743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Saker att uppmärksamma på slöserijakten:</a:t>
            </a:r>
          </a:p>
          <a:p>
            <a:endParaRPr lang="sv-SE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/>
              <a:t>Har arbetsmiljö genomgång utförts på anläggningen tex genom Säkert Bondförnuft eller Miljöhusesynen?</a:t>
            </a:r>
            <a:br>
              <a:rPr lang="sv-SE" dirty="0"/>
            </a:br>
            <a:r>
              <a:rPr lang="sv-SE" dirty="0"/>
              <a:t>- Har ni tagit tillvara och följt upp lärdomarna?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/>
              <a:t>Har ni något systematiskt arbetsmiljöarbete?  Finns arbetsmiljöpolicy och arbetsmiljömål för företaget samt rutin för att genomföra skyddsrond med riskanalys och följs riskerna upp i en handlingsplan?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/>
              <a:t>Dokumenterar ni tillbud och olyckor?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v-SE" dirty="0"/>
              <a:t>Hade en ökad kunskap inom området varit till hjälp för att eliminera slöseri?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3074" name="Picture 2" descr="C:\Users\BF110\AppData\Local\Microsoft\Windows\Temporary Internet Files\Content.IE5\POD22S62\MP90044871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97" y="95536"/>
            <a:ext cx="2811439" cy="21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9" descr="J:\Säkert bondförnuft\Ulrika\PPT presentationer\huvud PPT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755650" y="1125538"/>
            <a:ext cx="770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2400" b="1">
                <a:solidFill>
                  <a:srgbClr val="C00000"/>
                </a:solidFill>
                <a:latin typeface="Verdana" pitchFamily="34" charset="0"/>
              </a:rPr>
              <a:t>12 punkter till säker nötkreaturshantering</a:t>
            </a:r>
            <a:endParaRPr lang="sv-SE">
              <a:latin typeface="Calibri" pitchFamily="34" charset="0"/>
            </a:endParaRP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757238" y="1757363"/>
            <a:ext cx="75596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latin typeface="Times New Roman" pitchFamily="18" charset="0"/>
              </a:rPr>
              <a:t>Finns reträttväg – kan man snabbt sätta sig i säkerhet? 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solidFill>
                  <a:srgbClr val="C00000"/>
                </a:solidFill>
                <a:latin typeface="Times New Roman" pitchFamily="18" charset="0"/>
              </a:rPr>
              <a:t>Finns utrustning för att skilja ifrån ett djur på ett säkert sätt?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latin typeface="Times New Roman" pitchFamily="18" charset="0"/>
              </a:rPr>
              <a:t>Finns utrustning för att kunna fixera ett djur på ett säkert sätt?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solidFill>
                  <a:srgbClr val="C00000"/>
                </a:solidFill>
                <a:latin typeface="Times New Roman" pitchFamily="18" charset="0"/>
              </a:rPr>
              <a:t>Är inredningar och annan utrustning rätt dimensionerad?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latin typeface="Times New Roman" pitchFamily="18" charset="0"/>
              </a:rPr>
              <a:t>Kan dörr eller grind säkras mot ofrivillig öppning samt avlyftning?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solidFill>
                  <a:srgbClr val="C00000"/>
                </a:solidFill>
                <a:latin typeface="Times New Roman" pitchFamily="18" charset="0"/>
              </a:rPr>
              <a:t>Har djurskötaren rätt kompetens och erfarenhet?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latin typeface="Times New Roman" pitchFamily="18" charset="0"/>
              </a:rPr>
              <a:t>Finns rutiner för djur med avvikande beteende?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solidFill>
                  <a:srgbClr val="C00000"/>
                </a:solidFill>
                <a:latin typeface="Times New Roman" pitchFamily="18" charset="0"/>
              </a:rPr>
              <a:t>Kan djur lastas och lossas på ett säkert sätt?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latin typeface="Times New Roman" pitchFamily="18" charset="0"/>
              </a:rPr>
              <a:t>Finns utrustning för att driva och fånga in djur, t.ex. lösa grindar?  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solidFill>
                  <a:srgbClr val="C00000"/>
                </a:solidFill>
                <a:latin typeface="Times New Roman" pitchFamily="18" charset="0"/>
              </a:rPr>
              <a:t>Undviks avel på djur med dåligt lynne?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latin typeface="Times New Roman" pitchFamily="18" charset="0"/>
              </a:rPr>
              <a:t>Avhornas djuren? </a:t>
            </a:r>
          </a:p>
          <a:p>
            <a:pPr marL="342900" indent="-342900">
              <a:lnSpc>
                <a:spcPts val="3000"/>
              </a:lnSpc>
              <a:buFontTx/>
              <a:buAutoNum type="arabicPeriod"/>
            </a:pPr>
            <a:r>
              <a:rPr lang="sv-SE" sz="1700" b="1">
                <a:solidFill>
                  <a:srgbClr val="C00000"/>
                </a:solidFill>
                <a:latin typeface="Times New Roman" pitchFamily="18" charset="0"/>
              </a:rPr>
              <a:t>Undviks ensamarbete vid riskabla arbetsmoment?</a:t>
            </a:r>
          </a:p>
          <a:p>
            <a:pPr marL="342900" indent="-342900">
              <a:buFontTx/>
              <a:buAutoNum type="arabicPeriod"/>
            </a:pPr>
            <a:endParaRPr lang="sv-SE" sz="2000">
              <a:latin typeface="Times New Roman" pitchFamily="18" charset="0"/>
            </a:endParaRPr>
          </a:p>
          <a:p>
            <a:pPr marL="342900" indent="-342900"/>
            <a:r>
              <a:rPr lang="sv-SE">
                <a:latin typeface="Times New Roman" pitchFamily="18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endParaRPr lang="sv-SE">
              <a:latin typeface="Times New Roman" pitchFamily="18" charset="0"/>
            </a:endParaRPr>
          </a:p>
          <a:p>
            <a:pPr marL="342900" indent="-34290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5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>
          <a:xfrm>
            <a:off x="3387936" y="2525380"/>
            <a:ext cx="2176742" cy="99716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 descr="G:\Gemensam\Lean Lantbruk\Lean pilot\Gårdar\Bölarp\Bilder Bölarp\2011-04-06\CIMG2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73367" cy="275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3420017" y="2823909"/>
            <a:ext cx="369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rgbClr val="FF0000"/>
                </a:solidFill>
              </a:rPr>
              <a:t>Arbetsmiljörisker!</a:t>
            </a:r>
            <a:endParaRPr lang="sv-SE" sz="2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G:\Gemensam\Lean Lantbruk\Lean pilot\Gårdar\Boarp\Bilder\arbetsmiljö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88" y="-20002"/>
            <a:ext cx="3874712" cy="290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Gemensam\Lean Lantbruk\Lean pilot\Gårdar\Orreberg\Bilder\CIMG21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" y="3224019"/>
            <a:ext cx="3642573" cy="27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3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/>
          <p:cNvSpPr/>
          <p:nvPr/>
        </p:nvSpPr>
        <p:spPr>
          <a:xfrm>
            <a:off x="3387936" y="2525380"/>
            <a:ext cx="2176742" cy="99716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3420017" y="2823909"/>
            <a:ext cx="369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>
                <a:solidFill>
                  <a:srgbClr val="FF0000"/>
                </a:solidFill>
              </a:rPr>
              <a:t>Arbetsmiljörisker!</a:t>
            </a:r>
            <a:endParaRPr lang="sv-SE" sz="2000" dirty="0">
              <a:solidFill>
                <a:srgbClr val="FF0000"/>
              </a:solidFill>
            </a:endParaRPr>
          </a:p>
        </p:txBody>
      </p:sp>
      <p:pic>
        <p:nvPicPr>
          <p:cNvPr id="7" name="Picture 5" descr="G:\Gemensam\Lean Lantbruk\Lean pilot\Gårdar\Stefans Lantbruk\Bilder Stefans Lantbruk\2011-02-03\DSC_0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65962" y="1526241"/>
            <a:ext cx="4474212" cy="29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0sr0045.konet.se\Users$\BF110\Mina Dokument\My Pictures\e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9" y="6065733"/>
            <a:ext cx="827430" cy="7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DA9F26C8271C4C8C5445BECDB8F407" ma:contentTypeVersion="12" ma:contentTypeDescription="Skapa ett nytt dokument." ma:contentTypeScope="" ma:versionID="e2be050b02f4fa8b5aa6b5e31dcebccd">
  <xsd:schema xmlns:xsd="http://www.w3.org/2001/XMLSchema" xmlns:xs="http://www.w3.org/2001/XMLSchema" xmlns:p="http://schemas.microsoft.com/office/2006/metadata/properties" xmlns:ns2="4cc52fd1-4084-4967-b238-cfd41d19cde4" xmlns:ns3="da959c67-1504-4c94-b121-98718622c0b0" targetNamespace="http://schemas.microsoft.com/office/2006/metadata/properties" ma:root="true" ma:fieldsID="5f84ff716df39f2248df64523d9e1a74" ns2:_="" ns3:_="">
    <xsd:import namespace="4cc52fd1-4084-4967-b238-cfd41d19cde4"/>
    <xsd:import namespace="da959c67-1504-4c94-b121-98718622c0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52fd1-4084-4967-b238-cfd41d19cd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57ce2f8-f89c-471c-b8ae-5f01d94496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959c67-1504-4c94-b121-98718622c0b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fe89e46-3c17-4b3f-afdc-bf5f9390e02d}" ma:internalName="TaxCatchAll" ma:showField="CatchAllData" ma:web="da959c67-1504-4c94-b121-98718622c0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959c67-1504-4c94-b121-98718622c0b0" xsi:nil="true"/>
    <lcf76f155ced4ddcb4097134ff3c332f xmlns="4cc52fd1-4084-4967-b238-cfd41d19cd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5D0D88-DC59-4221-9E5E-C67AD8AF9587}"/>
</file>

<file path=customXml/itemProps2.xml><?xml version="1.0" encoding="utf-8"?>
<ds:datastoreItem xmlns:ds="http://schemas.openxmlformats.org/officeDocument/2006/customXml" ds:itemID="{4032445B-2C64-47E7-8DDB-C37D2BECBDD2}"/>
</file>

<file path=customXml/itemProps3.xml><?xml version="1.0" encoding="utf-8"?>
<ds:datastoreItem xmlns:ds="http://schemas.openxmlformats.org/officeDocument/2006/customXml" ds:itemID="{EC0DFAE3-83E4-460E-BB0E-CDF904931BB4}"/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519</Words>
  <Application>Microsoft Office PowerPoint</Application>
  <PresentationFormat>Bildspel på skärmen (4:3)</PresentationFormat>
  <Paragraphs>92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0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Treativ Reklambyrå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Lina Berntsson</dc:creator>
  <cp:lastModifiedBy>Martin Melin</cp:lastModifiedBy>
  <cp:revision>26</cp:revision>
  <cp:lastPrinted>2012-10-29T11:14:44Z</cp:lastPrinted>
  <dcterms:created xsi:type="dcterms:W3CDTF">2012-10-29T08:09:31Z</dcterms:created>
  <dcterms:modified xsi:type="dcterms:W3CDTF">2013-06-03T13:37:03Z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0x01010017DA9F26C8271C4C8C5445BECDB8F407</vt:lpwstr>
  </property>
  <property fmtid="{D5CDD505-2E9C-101B-9397-08002B2CF9AE}" pid="3" name="Order">
    <vt:lpwstr>123000.000000000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